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5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  <p:ext uri="GoogleSlidesCustomDataVersion2">
      <go:slidesCustomData xmlns:go="http://customooxmlschemas.google.com/" r:id="rId30" roundtripDataSignature="AMtx7mhNPaKpwZf4Gws1i3GCnkCIk3553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0" Type="http://customschemas.google.com/relationships/presentationmetadata" Target="meta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ajd tytułowy" type="title">
  <p:cSld name="TITL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5"/>
          <p:cNvSpPr txBox="1"/>
          <p:nvPr>
            <p:ph type="ctrTitle"/>
          </p:nvPr>
        </p:nvSpPr>
        <p:spPr>
          <a:xfrm>
            <a:off x="685800" y="2286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5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7" name="Google Shape;27;p25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5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5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ównanie" type="twoTxTwoObj">
  <p:cSld name="TWO_OBJECTS_WITH_TEXT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35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b="1" sz="1600"/>
            </a:lvl9pPr>
          </a:lstStyle>
          <a:p/>
        </p:txBody>
      </p:sp>
      <p:sp>
        <p:nvSpPr>
          <p:cNvPr id="94" name="Google Shape;94;p35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»"/>
              <a:defRPr sz="1600"/>
            </a:lvl9pPr>
          </a:lstStyle>
          <a:p/>
        </p:txBody>
      </p:sp>
      <p:sp>
        <p:nvSpPr>
          <p:cNvPr id="95" name="Google Shape;95;p35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b="1" sz="1600"/>
            </a:lvl9pPr>
          </a:lstStyle>
          <a:p/>
        </p:txBody>
      </p:sp>
      <p:sp>
        <p:nvSpPr>
          <p:cNvPr id="96" name="Google Shape;96;p35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»"/>
              <a:defRPr sz="1600"/>
            </a:lvl9pPr>
          </a:lstStyle>
          <a:p/>
        </p:txBody>
      </p:sp>
      <p:sp>
        <p:nvSpPr>
          <p:cNvPr id="97" name="Google Shape;97;p35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35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35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wa elementy zawartości" type="twoObj">
  <p:cSld name="TWO_OBJECTS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6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36"/>
          <p:cNvSpPr txBox="1"/>
          <p:nvPr>
            <p:ph idx="1" type="body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»"/>
              <a:defRPr sz="1800"/>
            </a:lvl9pPr>
          </a:lstStyle>
          <a:p/>
        </p:txBody>
      </p:sp>
      <p:sp>
        <p:nvSpPr>
          <p:cNvPr id="103" name="Google Shape;103;p36"/>
          <p:cNvSpPr txBox="1"/>
          <p:nvPr>
            <p:ph idx="2" type="body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»"/>
              <a:defRPr sz="1800"/>
            </a:lvl9pPr>
          </a:lstStyle>
          <a:p/>
        </p:txBody>
      </p:sp>
      <p:sp>
        <p:nvSpPr>
          <p:cNvPr id="104" name="Google Shape;104;p36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36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36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główek sekcji" type="secHead">
  <p:cSld name="SECTION_HEADER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7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3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/>
            </a:lvl9pPr>
          </a:lstStyle>
          <a:p/>
        </p:txBody>
      </p:sp>
      <p:sp>
        <p:nvSpPr>
          <p:cNvPr id="110" name="Google Shape;110;p37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37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37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i zawartość" type="obj">
  <p:cSld name="OBJEC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7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7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48" name="Google Shape;48;p27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7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7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lko tytuł" type="titleOnly">
  <p:cSld name="TITLE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8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8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8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8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awartość" type="objOnly">
  <p:cSld name="OBJECT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9"/>
          <p:cNvSpPr txBox="1"/>
          <p:nvPr>
            <p:ph idx="1" type="body"/>
          </p:nvPr>
        </p:nvSpPr>
        <p:spPr>
          <a:xfrm>
            <a:off x="685800" y="609600"/>
            <a:ext cx="7772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58" name="Google Shape;58;p29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9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9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pionowy i tekst" type="vertTitleAndTx">
  <p:cSld name="VERTICAL_TITLE_AND_VERTICAL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0"/>
          <p:cNvSpPr txBox="1"/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0"/>
          <p:cNvSpPr txBox="1"/>
          <p:nvPr>
            <p:ph idx="1" type="body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64" name="Google Shape;64;p30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3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0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i tekst pionowy" type="vertTx">
  <p:cSld name="VERTICAL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31"/>
          <p:cNvSpPr txBox="1"/>
          <p:nvPr>
            <p:ph idx="1" type="body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70" name="Google Shape;70;p3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raz z podpisem" type="picTx">
  <p:cSld name="PICTURE_WITH_CAPTION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3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3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imes New Roman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Times New Roman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9pPr>
          </a:lstStyle>
          <a:p/>
        </p:txBody>
      </p:sp>
      <p:sp>
        <p:nvSpPr>
          <p:cNvPr id="77" name="Google Shape;77;p3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awartość z podpisem" type="objTx">
  <p:cSld name="OBJECT_WITH_CAPTION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»"/>
              <a:defRPr sz="2000"/>
            </a:lvl9pPr>
          </a:lstStyle>
          <a:p/>
        </p:txBody>
      </p:sp>
      <p:sp>
        <p:nvSpPr>
          <p:cNvPr id="83" name="Google Shape;83;p3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imes New Roman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Times New Roman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9pPr>
          </a:lstStyle>
          <a:p/>
        </p:txBody>
      </p:sp>
      <p:sp>
        <p:nvSpPr>
          <p:cNvPr id="84" name="Google Shape;84;p33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3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33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sty" type="blank">
  <p:cSld name="BLANK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4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3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34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10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dk1"/>
            </a:gs>
            <a:gs pos="100000">
              <a:schemeClr val="dk2"/>
            </a:gs>
          </a:gsLst>
          <a:lin ang="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/>
          <p:nvPr/>
        </p:nvSpPr>
        <p:spPr>
          <a:xfrm>
            <a:off x="8809037" y="0"/>
            <a:ext cx="334962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" name="Google Shape;11;p24"/>
          <p:cNvSpPr/>
          <p:nvPr/>
        </p:nvSpPr>
        <p:spPr>
          <a:xfrm>
            <a:off x="-9525" y="4489450"/>
            <a:ext cx="5754687" cy="2368550"/>
          </a:xfrm>
          <a:custGeom>
            <a:rect b="b" l="l" r="r" t="t"/>
            <a:pathLst>
              <a:path extrusionOk="0" h="1492" w="3625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dk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" name="Google Shape;12;p24"/>
          <p:cNvSpPr/>
          <p:nvPr/>
        </p:nvSpPr>
        <p:spPr>
          <a:xfrm>
            <a:off x="0" y="3817937"/>
            <a:ext cx="8164512" cy="3019425"/>
          </a:xfrm>
          <a:custGeom>
            <a:rect b="b" l="l" r="r" t="t"/>
            <a:pathLst>
              <a:path extrusionOk="0" h="1902" w="5143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2"/>
              </a:gs>
            </a:gsLst>
            <a:lin ang="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" name="Google Shape;13;p24"/>
          <p:cNvSpPr/>
          <p:nvPr/>
        </p:nvSpPr>
        <p:spPr>
          <a:xfrm>
            <a:off x="0" y="3146425"/>
            <a:ext cx="9144000" cy="3690937"/>
          </a:xfrm>
          <a:custGeom>
            <a:rect b="b" l="l" r="r" t="t"/>
            <a:pathLst>
              <a:path extrusionOk="0" h="2325" w="5760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2"/>
              </a:gs>
            </a:gsLst>
            <a:lin ang="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Google Shape;14;p24"/>
          <p:cNvSpPr/>
          <p:nvPr/>
        </p:nvSpPr>
        <p:spPr>
          <a:xfrm>
            <a:off x="0" y="2460625"/>
            <a:ext cx="9144000" cy="2497137"/>
          </a:xfrm>
          <a:custGeom>
            <a:rect b="b" l="l" r="r" t="t"/>
            <a:pathLst>
              <a:path extrusionOk="0" h="1573" w="5760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2"/>
              </a:gs>
            </a:gsLst>
            <a:lin ang="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" name="Google Shape;15;p24"/>
          <p:cNvSpPr/>
          <p:nvPr/>
        </p:nvSpPr>
        <p:spPr>
          <a:xfrm>
            <a:off x="0" y="1793875"/>
            <a:ext cx="9144000" cy="1539875"/>
          </a:xfrm>
          <a:custGeom>
            <a:rect b="b" l="l" r="r" t="t"/>
            <a:pathLst>
              <a:path extrusionOk="0" h="970" w="576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2"/>
              </a:gs>
            </a:gsLst>
            <a:lin ang="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" name="Google Shape;16;p24"/>
          <p:cNvSpPr/>
          <p:nvPr/>
        </p:nvSpPr>
        <p:spPr>
          <a:xfrm>
            <a:off x="0" y="-20637"/>
            <a:ext cx="9144000" cy="1682750"/>
          </a:xfrm>
          <a:custGeom>
            <a:rect b="b" l="l" r="r" t="t"/>
            <a:pathLst>
              <a:path extrusionOk="0" h="1060" w="57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2"/>
              </a:gs>
            </a:gsLst>
            <a:lin ang="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" name="Google Shape;17;p24"/>
          <p:cNvSpPr/>
          <p:nvPr/>
        </p:nvSpPr>
        <p:spPr>
          <a:xfrm>
            <a:off x="0" y="-20637"/>
            <a:ext cx="8388350" cy="1068387"/>
          </a:xfrm>
          <a:custGeom>
            <a:rect b="b" l="l" r="r" t="t"/>
            <a:pathLst>
              <a:path extrusionOk="0" h="673" w="5284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2"/>
              </a:gs>
            </a:gsLst>
            <a:lin ang="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" name="Google Shape;18;p24"/>
          <p:cNvSpPr/>
          <p:nvPr/>
        </p:nvSpPr>
        <p:spPr>
          <a:xfrm>
            <a:off x="0" y="-20637"/>
            <a:ext cx="4578350" cy="454025"/>
          </a:xfrm>
          <a:custGeom>
            <a:rect b="b" l="l" r="r" t="t"/>
            <a:pathLst>
              <a:path extrusionOk="0" h="286" w="2884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2"/>
              </a:gs>
            </a:gsLst>
            <a:lin ang="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" name="Google Shape;19;p24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20" name="Google Shape;20;p24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–"/>
              <a:defRPr b="0" i="0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  <a:defRPr b="0" i="0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–"/>
              <a:defRPr b="0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21" name="Google Shape;21;p24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22" name="Google Shape;22;p2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23" name="Google Shape;23;p24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dk1"/>
            </a:gs>
            <a:gs pos="100000">
              <a:schemeClr val="dk2"/>
            </a:gs>
          </a:gsLst>
          <a:lin ang="0" scaled="0"/>
        </a:gra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6"/>
          <p:cNvSpPr txBox="1"/>
          <p:nvPr/>
        </p:nvSpPr>
        <p:spPr>
          <a:xfrm>
            <a:off x="8809037" y="0"/>
            <a:ext cx="334962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" name="Google Shape;32;p26"/>
          <p:cNvSpPr/>
          <p:nvPr/>
        </p:nvSpPr>
        <p:spPr>
          <a:xfrm>
            <a:off x="-9525" y="4489450"/>
            <a:ext cx="5754687" cy="2368550"/>
          </a:xfrm>
          <a:custGeom>
            <a:rect b="b" l="l" r="r" t="t"/>
            <a:pathLst>
              <a:path extrusionOk="0" h="1492" w="3625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dk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" name="Google Shape;33;p26"/>
          <p:cNvSpPr/>
          <p:nvPr/>
        </p:nvSpPr>
        <p:spPr>
          <a:xfrm>
            <a:off x="0" y="3817937"/>
            <a:ext cx="8164512" cy="3019425"/>
          </a:xfrm>
          <a:custGeom>
            <a:rect b="b" l="l" r="r" t="t"/>
            <a:pathLst>
              <a:path extrusionOk="0" h="1902" w="5143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2"/>
              </a:gs>
            </a:gsLst>
            <a:lin ang="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" name="Google Shape;34;p26"/>
          <p:cNvSpPr/>
          <p:nvPr/>
        </p:nvSpPr>
        <p:spPr>
          <a:xfrm>
            <a:off x="0" y="3146425"/>
            <a:ext cx="9144000" cy="3690937"/>
          </a:xfrm>
          <a:custGeom>
            <a:rect b="b" l="l" r="r" t="t"/>
            <a:pathLst>
              <a:path extrusionOk="0" h="2325" w="5760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2"/>
              </a:gs>
            </a:gsLst>
            <a:lin ang="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" name="Google Shape;35;p26"/>
          <p:cNvSpPr/>
          <p:nvPr/>
        </p:nvSpPr>
        <p:spPr>
          <a:xfrm>
            <a:off x="0" y="2460625"/>
            <a:ext cx="9144000" cy="2497137"/>
          </a:xfrm>
          <a:custGeom>
            <a:rect b="b" l="l" r="r" t="t"/>
            <a:pathLst>
              <a:path extrusionOk="0" h="1573" w="5760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2"/>
              </a:gs>
            </a:gsLst>
            <a:lin ang="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" name="Google Shape;36;p26"/>
          <p:cNvSpPr/>
          <p:nvPr/>
        </p:nvSpPr>
        <p:spPr>
          <a:xfrm>
            <a:off x="0" y="1793875"/>
            <a:ext cx="9144000" cy="1539875"/>
          </a:xfrm>
          <a:custGeom>
            <a:rect b="b" l="l" r="r" t="t"/>
            <a:pathLst>
              <a:path extrusionOk="0" h="970" w="576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2"/>
              </a:gs>
            </a:gsLst>
            <a:lin ang="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" name="Google Shape;37;p26"/>
          <p:cNvSpPr/>
          <p:nvPr/>
        </p:nvSpPr>
        <p:spPr>
          <a:xfrm>
            <a:off x="0" y="-20637"/>
            <a:ext cx="9144000" cy="1682750"/>
          </a:xfrm>
          <a:custGeom>
            <a:rect b="b" l="l" r="r" t="t"/>
            <a:pathLst>
              <a:path extrusionOk="0" h="1060" w="57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2"/>
              </a:gs>
            </a:gsLst>
            <a:lin ang="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" name="Google Shape;38;p26"/>
          <p:cNvSpPr/>
          <p:nvPr/>
        </p:nvSpPr>
        <p:spPr>
          <a:xfrm>
            <a:off x="0" y="-20637"/>
            <a:ext cx="8388350" cy="1068387"/>
          </a:xfrm>
          <a:custGeom>
            <a:rect b="b" l="l" r="r" t="t"/>
            <a:pathLst>
              <a:path extrusionOk="0" h="673" w="5284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2"/>
              </a:gs>
            </a:gsLst>
            <a:lin ang="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" name="Google Shape;39;p26"/>
          <p:cNvSpPr/>
          <p:nvPr/>
        </p:nvSpPr>
        <p:spPr>
          <a:xfrm>
            <a:off x="0" y="-20637"/>
            <a:ext cx="4578350" cy="454025"/>
          </a:xfrm>
          <a:custGeom>
            <a:rect b="b" l="l" r="r" t="t"/>
            <a:pathLst>
              <a:path extrusionOk="0" h="286" w="2884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2"/>
              </a:gs>
            </a:gsLst>
            <a:lin ang="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" name="Google Shape;40;p26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1" name="Google Shape;41;p26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–"/>
              <a:defRPr b="0" i="0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  <a:defRPr b="0" i="0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–"/>
              <a:defRPr b="0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2" name="Google Shape;42;p26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3" name="Google Shape;43;p26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4" name="Google Shape;44;p26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b="0" i="0" sz="1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"/>
          <p:cNvSpPr txBox="1"/>
          <p:nvPr>
            <p:ph type="ctrTitle"/>
          </p:nvPr>
        </p:nvSpPr>
        <p:spPr>
          <a:xfrm>
            <a:off x="685800" y="2286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imes New Roman"/>
              <a:buNone/>
            </a:pPr>
            <a:r>
              <a:rPr b="1" i="0" lang="en-US" sz="5400" u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BADANIE FIZYKALNE</a:t>
            </a:r>
            <a:endParaRPr/>
          </a:p>
        </p:txBody>
      </p:sp>
      <p:sp>
        <p:nvSpPr>
          <p:cNvPr id="118" name="Google Shape;118;p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None/>
            </a:pPr>
            <a: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Podstawy, wywiad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None/>
            </a:pPr>
            <a: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Elżbieta Maciejowska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0"/>
          <p:cNvSpPr txBox="1"/>
          <p:nvPr>
            <p:ph idx="1" type="body"/>
          </p:nvPr>
        </p:nvSpPr>
        <p:spPr>
          <a:xfrm>
            <a:off x="685800" y="285750"/>
            <a:ext cx="7772400" cy="5810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my, za plecami nie powinniśmy mieć źródła światła ( okno, lampa) = utrudniony kontakt, rozproszeni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r>
              <a:rPr b="1" i="1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ustalenie relacji interpersonalnej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r>
              <a:rPr b="1" i="1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pierwsze minuty wpływają na całość naszego spotkania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r>
              <a:rPr b="1" i="1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Wygląd i zachowanie profesjonalne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r>
              <a:rPr b="1" i="1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Kontrolujemy nasz język ciała =</a:t>
            </a: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komunikuje wiele dla pacjenta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r>
              <a:rPr b="1" i="1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Przywitanie, czy wygodnie</a:t>
            </a: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....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 Zbierając wywiad, informacje, które należy zapamiętać= zapis!, </a:t>
            </a:r>
            <a:r>
              <a:rPr b="1" i="1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podtrzymywanie przez cały czas kontaktu wzrokowego z odbiorcą, uprzedźmy, że będziemy notować ważne informacje</a:t>
            </a:r>
            <a:endParaRPr b="0" i="0" sz="24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1"/>
          <p:cNvSpPr txBox="1"/>
          <p:nvPr>
            <p:ph idx="1" type="body"/>
          </p:nvPr>
        </p:nvSpPr>
        <p:spPr>
          <a:xfrm>
            <a:off x="685800" y="285750"/>
            <a:ext cx="7772400" cy="5810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r>
              <a:rPr b="1" i="1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Poznanie, przywitanie..., zwracać się Pan, Pani</a:t>
            </a:r>
            <a:br>
              <a:rPr b="1" i="1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 chyba, że pacjent poprosi, aby zwracać się po imieniu)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r>
              <a:rPr b="1" i="1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Przedstawiamy się z imienia, nazwiska, jestem pielęgniarką......</a:t>
            </a:r>
            <a:endParaRPr b="0" i="0" sz="24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1" i="1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Czy pacjent czuje się komfortowo</a:t>
            </a: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czy nie ma dolegliwości, czy ma ból, czy musi iść do toalety, czy jest w stresie....= wówczas skracamy wywiad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Zbieranie wywiadu bardzo długie, ok. 45 minut</a:t>
            </a:r>
            <a:endParaRPr b="0" i="0" sz="24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ok. 80% po zebraniu wywiadu, możemy postawić diagnozę</a:t>
            </a:r>
            <a:endParaRPr b="0" i="0" sz="24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1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Zbieranie wywiadu pozwala nam skupić się nad badaniami fizykalnymi, które są bardzo ważne!</a:t>
            </a:r>
            <a:endParaRPr/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2"/>
          <p:cNvSpPr txBox="1"/>
          <p:nvPr>
            <p:ph idx="1" type="body"/>
          </p:nvPr>
        </p:nvSpPr>
        <p:spPr>
          <a:xfrm>
            <a:off x="685800" y="714375"/>
            <a:ext cx="7772400" cy="5929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1" i="0" lang="en-US" sz="3200" u="sng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SŁUCHANIE PACJENTA</a:t>
            </a:r>
            <a:endParaRPr b="1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•"/>
            </a:pPr>
            <a:r>
              <a:rPr b="1" i="0" lang="en-US" sz="2000" u="sng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       UŁATWIANIE</a:t>
            </a:r>
            <a:endParaRPr b="0" i="0" sz="20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Pytania nakierowane na dany układ. Pomoc pacjentowi w odpowiedziach na zadawane pytania, </a:t>
            </a:r>
            <a:r>
              <a:rPr b="1" i="1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zachęcanie pacjenta ychy, aha.......</a:t>
            </a:r>
            <a:r>
              <a:rPr b="0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•"/>
            </a:pPr>
            <a:r>
              <a:rPr b="1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0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        </a:t>
            </a:r>
            <a:r>
              <a:rPr b="1" i="0" lang="en-US" sz="2000" u="sng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KLARYFIKACJA</a:t>
            </a:r>
            <a:r>
              <a:rPr b="0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Zwerbalizowanie, czy dobrze zrozumiałem.......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Np. </a:t>
            </a:r>
            <a:r>
              <a:rPr b="1" i="1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rozumiem, że gdy idziesz po schodach, to się męczysz</a:t>
            </a:r>
            <a:endParaRPr b="0" i="0" sz="20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•"/>
            </a:pPr>
            <a:r>
              <a:rPr b="1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</a:t>
            </a:r>
            <a:r>
              <a:rPr b="0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      </a:t>
            </a:r>
            <a:r>
              <a:rPr b="1" i="0" lang="en-US" sz="2000" u="sng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KONFRONTACJA</a:t>
            </a:r>
            <a:r>
              <a:rPr b="0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Dwa razy to samo pytanie, ale zadane inaczej...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Informacja od pacjenta ścisła, związana z prawdą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Np. </a:t>
            </a:r>
            <a:r>
              <a:rPr b="1" i="1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pali papierosy, odpowiada NIE, potem mówi, gdy wyszedłem na zewnątrz zapaliłem papierosa, to poczułem ból = skonfrontować z prawdą, z tym co mówi pacjent!</a:t>
            </a:r>
            <a:endParaRPr b="0" i="0" sz="20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</a:pPr>
            <a:r>
              <a:rPr b="1" i="1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"/>
          <p:cNvSpPr txBox="1"/>
          <p:nvPr>
            <p:ph idx="1" type="body"/>
          </p:nvPr>
        </p:nvSpPr>
        <p:spPr>
          <a:xfrm>
            <a:off x="714375" y="214312"/>
            <a:ext cx="7772400" cy="6429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</a:t>
            </a: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      </a:t>
            </a:r>
            <a:r>
              <a:rPr b="1" i="0" lang="en-US" sz="2400" u="sng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REFLEKSJA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Przede wszystkim w psychiatrii, polega na powtórzeniu tego co pacjent powiedział.......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odzwierciedlenie, odbicie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np. </a:t>
            </a:r>
            <a:r>
              <a:rPr b="1" i="1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jestem zmęczony, nie mogę poradzić sobie z pracą ( pytany, czy jesteś zmęczony.....) </a:t>
            </a:r>
            <a:endParaRPr b="0" i="0" sz="24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</a:t>
            </a: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      </a:t>
            </a:r>
            <a:r>
              <a:rPr b="1" i="0" lang="en-US" sz="2400" u="sng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EMPATIA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Zrozumienie, poczucie, że rozumiemy problem emocjonalny pacjenta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Np</a:t>
            </a:r>
            <a:r>
              <a:rPr b="1" i="1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wyobrażam sobie, że to musi być ciężkie dla Ciebie.......</a:t>
            </a:r>
            <a:endParaRPr b="0" i="0" sz="24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1" i="1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......to musi być dla Ciebie trudne, ciężkie przeżycie</a:t>
            </a:r>
            <a:endParaRPr b="0" i="0" sz="24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1" i="1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ja, to rozumiem , źle np. nie zawsze odczuwamy to, co pacjent! Np. zmarł mi mąż</a:t>
            </a:r>
            <a:endParaRPr b="0" i="0" sz="24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4"/>
          <p:cNvSpPr txBox="1"/>
          <p:nvPr>
            <p:ph idx="1" type="body"/>
          </p:nvPr>
        </p:nvSpPr>
        <p:spPr>
          <a:xfrm>
            <a:off x="685800" y="214312"/>
            <a:ext cx="8029575" cy="6357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6.</a:t>
            </a: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      </a:t>
            </a:r>
            <a:r>
              <a:rPr b="1" i="0" lang="en-US" sz="2400" u="sng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INFERPRETACJA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Podobne do klaryfikacji, porozumienie z pacjentem,....rozumiem, że dotychczas doświadczyłeś bólu w określonej sytuacji....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Zbieramy informacje o pacjencie, werbalizujemy = oczekujemy, czy zgadza się, czy też nie!, pytania otwarte ( nie posiadające odpowiedzi TAK&lt; NIE )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Np. </a:t>
            </a:r>
            <a:r>
              <a:rPr b="1" i="1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czym mogę tobie pomóc......, z jakimi problemami do mnie przychodzisz....., jak się czujesz?...</a:t>
            </a:r>
            <a:endParaRPr b="0" i="0" sz="24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1" i="1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Jeżeli pytania inne, to....np. rozumiem że problemem dla ciebie jest ból kolana = to zamyka się zbieranie dalszego wywiadu!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Starajmy się umożliwić powiedzenia historii w jego wydaniu</a:t>
            </a:r>
            <a:r>
              <a:rPr b="1" i="1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 czasami, gdy długo powstrzymać!)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Często usłyszymy o innych problemach, wówczas poczynić listę problemów o tym pacjencie!</a:t>
            </a:r>
            <a:endParaRPr/>
          </a:p>
          <a:p>
            <a: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5"/>
          <p:cNvSpPr txBox="1"/>
          <p:nvPr>
            <p:ph idx="1" type="body"/>
          </p:nvPr>
        </p:nvSpPr>
        <p:spPr>
          <a:xfrm>
            <a:off x="685800" y="428625"/>
            <a:ext cx="7772400" cy="5667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1" i="0" lang="en-US" sz="2400" u="sng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lista problemów pacjenta – OLD CART</a:t>
            </a:r>
            <a: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( zadajemy serię pytań         </a:t>
            </a:r>
            <a:r>
              <a:rPr b="1" i="0" lang="en-US" sz="2400" u="sng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 -  POCZĄTEK</a:t>
            </a:r>
            <a:endParaRPr b="0" i="0" sz="24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         </a:t>
            </a:r>
            <a: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od kiedy pacjent ma taki objaw,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          </a:t>
            </a:r>
            <a: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kiedy pojawił się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          </a:t>
            </a:r>
            <a: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nagle, czy powoli</a:t>
            </a:r>
            <a:endParaRPr b="0" i="0" sz="24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       </a:t>
            </a:r>
            <a: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czy coś wykonywał?</a:t>
            </a: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(w spoczynku, w ruchu, co robił?)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         </a:t>
            </a:r>
            <a: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jakiej porze dnia</a:t>
            </a: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( rano, czy wieczorem)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         </a:t>
            </a:r>
            <a: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ból nagle, czy narastał?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6"/>
          <p:cNvSpPr txBox="1"/>
          <p:nvPr>
            <p:ph type="title"/>
          </p:nvPr>
        </p:nvSpPr>
        <p:spPr>
          <a:xfrm>
            <a:off x="685800" y="357187"/>
            <a:ext cx="7772400" cy="12144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Times New Roman"/>
              <a:buNone/>
            </a:pPr>
            <a:br>
              <a:rPr b="1" i="0" lang="en-US" sz="4400" u="sng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i="0" lang="en-US" sz="2800" u="sng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   -   LOKALIZACJA</a:t>
            </a:r>
            <a:endParaRPr/>
          </a:p>
        </p:txBody>
      </p:sp>
      <p:sp>
        <p:nvSpPr>
          <p:cNvPr id="199" name="Google Shape;199;p16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   </a:t>
            </a:r>
            <a:r>
              <a:rPr b="1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gdzie zlokalizowana dolegliwość, konkretnie ma wskazać !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          </a:t>
            </a:r>
            <a:r>
              <a:rPr b="1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jeżeli ból – zlokalizować za pomocą jednego palca, wskazanie bólu ma</a:t>
            </a:r>
            <a:r>
              <a:rPr b="0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r>
              <a:rPr b="1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wartość diagnostyczną</a:t>
            </a:r>
            <a:r>
              <a:rPr b="0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 czasami nie jest w stanie wskazać za pomocą jednego palca)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          </a:t>
            </a:r>
            <a:r>
              <a:rPr b="1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ból brzucha , gdzie najsilniej promieniuje</a:t>
            </a:r>
            <a:r>
              <a:rPr b="0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...., np. z pęcherzyka żółciowego pod prawy łuk żebrowy, do pleców...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          </a:t>
            </a:r>
            <a:r>
              <a:rPr b="1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wskazanie całą ręką = objaw Lewina = ból serca,</a:t>
            </a:r>
            <a:r>
              <a:rPr b="0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r>
              <a:rPr b="1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wskazanie jednym palcem , to nie ból ze strony serca, inne pochodzenie np. nerwica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          </a:t>
            </a:r>
            <a:r>
              <a:rPr b="1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czy ból przemieszcza się w czasie</a:t>
            </a:r>
            <a:r>
              <a:rPr b="0" i="0" lang="en-US" sz="2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....np. wyrostek robaczkowy, w trakcie z pępka rozlewa się na prawy kwadrant.....</a:t>
            </a:r>
            <a:endParaRPr/>
          </a:p>
          <a:p>
            <a:pPr indent="-215900" lvl="0" marL="3429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</a:pPr>
            <a:r>
              <a:t/>
            </a:r>
            <a:endParaRPr b="0" i="0" sz="20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7"/>
          <p:cNvSpPr txBox="1"/>
          <p:nvPr>
            <p:ph type="title"/>
          </p:nvPr>
        </p:nvSpPr>
        <p:spPr>
          <a:xfrm>
            <a:off x="685800" y="609600"/>
            <a:ext cx="7772400" cy="819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Times New Roman"/>
              <a:buNone/>
            </a:pPr>
            <a:r>
              <a:rPr b="1" i="0" lang="en-US" sz="2800" u="sng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D-</a:t>
            </a:r>
            <a:r>
              <a:rPr b="1" i="0" lang="en-US" sz="28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     </a:t>
            </a:r>
            <a:r>
              <a:rPr b="1" i="0" lang="en-US" sz="2800" u="sng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CZAS TRWANIA</a:t>
            </a:r>
            <a:br>
              <a:rPr b="1" i="0" lang="en-US" sz="4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</p:txBody>
      </p:sp>
      <p:sp>
        <p:nvSpPr>
          <p:cNvPr id="205" name="Google Shape;205;p17"/>
          <p:cNvSpPr txBox="1"/>
          <p:nvPr>
            <p:ph idx="1" type="body"/>
          </p:nvPr>
        </p:nvSpPr>
        <p:spPr>
          <a:xfrm>
            <a:off x="685800" y="1428750"/>
            <a:ext cx="7772400" cy="4667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     </a:t>
            </a:r>
            <a: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jak długo trwa</a:t>
            </a: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.. np. duszność ( od jak długo odczuwasz?), gdy nie jasna odpowiedź to pomagamy określić dokładność tego czasu, jeżeli np. od miesiąca, czy np., odczuwałeś podczas Bożego narodzenia, Wielkiej nocy, w okolicy urodzin....= </a:t>
            </a:r>
            <a: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dostarczamy WYZNACZNIKA CZASU, wówczas łatwiej się orientują!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Np. ból żołądka od wczoraj, czy przed obiadem, czy po..., czy przed kolacją, czy po...(</a:t>
            </a:r>
            <a: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odnośniki czasu muszą być podkładem!)</a:t>
            </a:r>
            <a:endParaRPr b="0" i="0" sz="24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8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Times New Roman"/>
              <a:buNone/>
            </a:pPr>
            <a:r>
              <a:rPr b="1" i="0" lang="en-US" sz="2800" u="sng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 – CHARAKTER DOLEGLIWOŚCI</a:t>
            </a:r>
            <a:endParaRPr/>
          </a:p>
        </p:txBody>
      </p:sp>
      <p:sp>
        <p:nvSpPr>
          <p:cNvPr id="211" name="Google Shape;211;p18"/>
          <p:cNvSpPr txBox="1"/>
          <p:nvPr>
            <p:ph idx="1" type="body"/>
          </p:nvPr>
        </p:nvSpPr>
        <p:spPr>
          <a:xfrm>
            <a:off x="685800" y="1571625"/>
            <a:ext cx="7772400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 </a:t>
            </a:r>
            <a: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ostry czy tępy ból, ćmiący, piekący, rozpierający, przeszywający</a:t>
            </a: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( określić z pacjentem!)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          </a:t>
            </a:r>
            <a: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przez cały czas się utrzymuje, czy pojawia się </a:t>
            </a:r>
            <a:b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znika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          </a:t>
            </a:r>
            <a: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zmienia się, czy narasta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          </a:t>
            </a:r>
            <a: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czy od narastającego do znikającego, czy odwrotnie...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          </a:t>
            </a:r>
            <a: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czy nagle znika, czy powoli, czy nagle narasta czy powoli...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          </a:t>
            </a:r>
            <a: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tak jak ból, - duszność, nudności, zaburzenia równowagi, zaburzenia orientacji...</a:t>
            </a:r>
            <a:endParaRPr b="0" i="0" sz="24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9"/>
          <p:cNvSpPr txBox="1"/>
          <p:nvPr>
            <p:ph type="title"/>
          </p:nvPr>
        </p:nvSpPr>
        <p:spPr>
          <a:xfrm>
            <a:off x="685800" y="609600"/>
            <a:ext cx="7772400" cy="8905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Times New Roman"/>
              <a:buNone/>
            </a:pPr>
            <a:r>
              <a:rPr b="1" i="0" lang="en-US" sz="2400" u="sng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– CZYNNIKI POGARSZAJĄCE</a:t>
            </a:r>
            <a:endParaRPr/>
          </a:p>
        </p:txBody>
      </p:sp>
      <p:sp>
        <p:nvSpPr>
          <p:cNvPr id="217" name="Google Shape;217;p19"/>
          <p:cNvSpPr txBox="1"/>
          <p:nvPr>
            <p:ph idx="1" type="body"/>
          </p:nvPr>
        </p:nvSpPr>
        <p:spPr>
          <a:xfrm>
            <a:off x="685800" y="1500187"/>
            <a:ext cx="7772400" cy="4595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 </a:t>
            </a: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okoliczności mogące pogorszyć ten objaw, często pacjent na początku nie potrafi odpowiedzieć, należy dać kilka opcji: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np. </a:t>
            </a:r>
            <a:r>
              <a:rPr b="1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ból nogi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·         siedzi, czy chodzi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·         gorszy rano, czy wieczorem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·         co zmniejsza ten ból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·         ciepło, czy zimno</a:t>
            </a:r>
            <a:endParaRPr/>
          </a:p>
          <a:p>
            <a: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Times New Roman"/>
              <a:buNone/>
            </a:pPr>
            <a:r>
              <a:rPr b="0" i="0" lang="en-US" sz="4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WARUNKI BADANIA FIZYKALNEGO</a:t>
            </a:r>
            <a:endParaRPr/>
          </a:p>
        </p:txBody>
      </p:sp>
      <p:sp>
        <p:nvSpPr>
          <p:cNvPr id="124" name="Google Shape;124;p2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WARUKI SUBIEKTYWNE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WARUNKI OBIEKTYWNE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0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Times New Roman"/>
              <a:buNone/>
            </a:pPr>
            <a:r>
              <a:rPr b="1" i="0" lang="en-US" sz="4400" u="sng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 – CZYNNIKI ŁAGODZĄCE</a:t>
            </a:r>
            <a:br>
              <a:rPr b="1" i="0" lang="en-US" sz="4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</p:txBody>
      </p:sp>
      <p:sp>
        <p:nvSpPr>
          <p:cNvPr id="223" name="Google Shape;223;p20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b="1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 sprawia, że dolegliwość się zmniejsza, znika</a:t>
            </a:r>
            <a: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np., uniesienie nogi, chodzenie, odpoczynek...., czy dany lek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1"/>
          <p:cNvSpPr txBox="1"/>
          <p:nvPr>
            <p:ph type="title"/>
          </p:nvPr>
        </p:nvSpPr>
        <p:spPr>
          <a:xfrm>
            <a:off x="685800" y="609600"/>
            <a:ext cx="7772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Times New Roman"/>
              <a:buNone/>
            </a:pPr>
            <a:r>
              <a:rPr b="1" i="0" lang="en-US" sz="3200" u="sng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 – ZASTOSOWANE LECZENIE</a:t>
            </a:r>
            <a:br>
              <a:rPr b="1" i="0" lang="en-US" sz="4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0" i="0" lang="en-US" sz="4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br>
              <a:rPr b="0" i="0" lang="en-US" sz="4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</p:txBody>
      </p:sp>
      <p:sp>
        <p:nvSpPr>
          <p:cNvPr id="229" name="Google Shape;229;p21"/>
          <p:cNvSpPr txBox="1"/>
          <p:nvPr>
            <p:ph idx="1" type="body"/>
          </p:nvPr>
        </p:nvSpPr>
        <p:spPr>
          <a:xfrm>
            <a:off x="685800" y="857250"/>
            <a:ext cx="7772400" cy="5238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r>
              <a:rPr b="1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 zastosował w domu, aby pomóc sobie z tą dolegliwością...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          </a:t>
            </a:r>
            <a:r>
              <a:rPr b="1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leki bez recepty, czy czyjeś leki?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          </a:t>
            </a:r>
            <a:r>
              <a:rPr b="1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Zimno, ciepło...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          </a:t>
            </a:r>
            <a:r>
              <a:rPr b="1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Inne niekonwencjonalne metody leczenia..., które np. rodzina zasugerowała</a:t>
            </a:r>
            <a: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tzn. spać w fotelu, by duszność się zmniejszyła!</a:t>
            </a:r>
            <a:endParaRPr/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2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1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 pytaniach dotyczących dolegliwości = dokonujemy operacji myślowych = </a:t>
            </a:r>
            <a:r>
              <a:rPr b="1" i="1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POTENCJALNE PROBLEMY PACJENTA</a:t>
            </a:r>
            <a:r>
              <a:rPr b="1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tworzymy </a:t>
            </a:r>
            <a:r>
              <a:rPr b="1" i="1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LISTĘ</a:t>
            </a:r>
            <a:r>
              <a:rPr b="1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wg której skupimy się na badaniu fizykalnym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3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l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0" name="Google Shape;240;p23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Dziękuję za uwagę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Times New Roman"/>
              <a:buNone/>
            </a:pPr>
            <a:br>
              <a:rPr b="0" i="0" lang="en-US" sz="4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4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4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4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4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4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0" i="0" lang="en-US" sz="4400" u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WARUNKI SUBIEKTYWNE</a:t>
            </a:r>
            <a:r>
              <a:rPr b="0" i="0" lang="en-US" sz="4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36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NAWIĄZANIE PSYCHICZNEGO KONTAKTU Z PACJENTEM W CELU UZYSKANIA PEŁNEJ WSPÓŁPRACY W CZASIE BADANIA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"/>
          <p:cNvSpPr txBox="1"/>
          <p:nvPr/>
        </p:nvSpPr>
        <p:spPr>
          <a:xfrm>
            <a:off x="1660525" y="1641475"/>
            <a:ext cx="5365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                       </a:t>
            </a:r>
            <a:endParaRPr/>
          </a:p>
        </p:txBody>
      </p:sp>
      <p:sp>
        <p:nvSpPr>
          <p:cNvPr id="135" name="Google Shape;135;p4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imes New Roman"/>
              <a:buNone/>
            </a:pPr>
            <a:r>
              <a:rPr b="0" i="0" lang="en-US" sz="4400" u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NALEŻY:</a:t>
            </a:r>
            <a:endParaRPr/>
          </a:p>
        </p:txBody>
      </p:sp>
      <p:sp>
        <p:nvSpPr>
          <p:cNvPr id="136" name="Google Shape;136;p4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</a:pPr>
            <a:r>
              <a:rPr b="0" i="0" lang="en-US" sz="28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Wyjaśnić choremu-cel,schemat i metodę badania.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</a:pPr>
            <a:r>
              <a:rPr b="0" i="0" lang="en-US" sz="28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Swoim zachowaniem wyrażać życzliwość, kulturę i kompetencję.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</a:pPr>
            <a:r>
              <a:rPr b="0" i="0" lang="en-US" sz="28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Informować badanego o zamierzonych, kolejnych czynnościach.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</a:pPr>
            <a:r>
              <a:rPr b="0" i="0" lang="en-US" sz="28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Uprzedzać o możliwości wywołania przykrego odczucia lub nawet bólu.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</a:pPr>
            <a:r>
              <a:rPr b="0" i="0" lang="en-US" sz="28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Przeprowadzać badanie w warunkach umożliwiających zachowanie intymności pacjenta.  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Times New Roman"/>
              <a:buNone/>
            </a:pPr>
            <a:br>
              <a:rPr b="0" i="0" lang="en-US" sz="4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4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4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4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4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4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4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i="0" lang="en-US" sz="6000" u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PLAN BADANIA</a:t>
            </a:r>
            <a:br>
              <a:rPr b="0" i="0" lang="en-US" sz="5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0" i="0" lang="en-US" sz="4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Times New Roman"/>
              <a:buNone/>
            </a:pPr>
            <a:r>
              <a:rPr b="0" i="0" lang="en-US" sz="4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BADANIE OGÓLNE</a:t>
            </a:r>
            <a:endParaRPr/>
          </a:p>
        </p:txBody>
      </p:sp>
      <p:sp>
        <p:nvSpPr>
          <p:cNvPr id="147" name="Google Shape;147;p6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Times New Roman"/>
              <a:buChar char="•"/>
            </a:pPr>
            <a:r>
              <a:rPr b="0" i="0" lang="en-US" sz="2800" u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obserwacja stanu ogólnego pacjenta</a:t>
            </a:r>
            <a:r>
              <a:rPr b="0" i="0" lang="en-US" sz="28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/zachowanie, kontakt, poziom osobistej higieny,mimika twarzy, sposób siedzenia, chodzenia, pozycja ciała, charakter i adekwatność reakcji na otoczenie i pytania, uzewnętrznienie pobudzenia psychicznego i ruchowego lub spowolnienie/.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Times New Roman"/>
              <a:buChar char="•"/>
            </a:pPr>
            <a:r>
              <a:rPr b="0" i="0" lang="en-US" sz="2800" u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zmierzenie wzrostu i masy ciała oraz ustalenie typu budowy 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Times New Roman"/>
              <a:buNone/>
            </a:pPr>
            <a:r>
              <a:rPr b="0" i="0" lang="en-US" sz="4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BADANIE OGÓLNE   c.d.</a:t>
            </a:r>
            <a:endParaRPr/>
          </a:p>
        </p:txBody>
      </p:sp>
      <p:sp>
        <p:nvSpPr>
          <p:cNvPr id="153" name="Google Shape;153;p7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Times New Roman"/>
              <a:buChar char="•"/>
            </a:pPr>
            <a:r>
              <a:rPr b="0" i="0" lang="en-US" sz="2800" u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określenie wskaźników życiowych </a:t>
            </a:r>
            <a:r>
              <a:rPr b="0" i="0" lang="en-US" sz="28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 częstości tętna i oddechu, temperatury ciała i ciśnienia tętniczego krwi /. </a:t>
            </a:r>
            <a:r>
              <a:rPr b="0" i="0" lang="en-US" sz="2800" u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                    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"/>
          <p:cNvSpPr txBox="1"/>
          <p:nvPr>
            <p:ph idx="1" type="body"/>
          </p:nvPr>
        </p:nvSpPr>
        <p:spPr>
          <a:xfrm>
            <a:off x="685800" y="714375"/>
            <a:ext cx="7772400" cy="5381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0" i="0" lang="en-US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przed spotkaniem – zapoznanie się </a:t>
            </a:r>
            <a:r>
              <a:rPr b="1" i="1" lang="en-US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 dokumentacją pacjenta</a:t>
            </a:r>
            <a:r>
              <a:rPr b="0" i="0" lang="en-US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( karty, dokument skierowujący)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0" i="0" lang="en-US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wiek, historie chorób, uczulenia, leki, problemy zdrowotne, środowiskowe ( to pomoże w spotkaniu z pacjentem)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None/>
            </a:pPr>
            <a:r>
              <a:t/>
            </a:r>
            <a:endParaRPr b="0" i="0" sz="32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 txBox="1"/>
          <p:nvPr>
            <p:ph idx="1" type="body"/>
          </p:nvPr>
        </p:nvSpPr>
        <p:spPr>
          <a:xfrm>
            <a:off x="685800" y="642937"/>
            <a:ext cx="7772400" cy="54530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 </a:t>
            </a:r>
            <a:r>
              <a:rPr b="1" i="1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komfortowe środowisko przy zbieraniu wywiadu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gabinet –temperatura ciepła, poczucie intymności, oświetlenie_ szczególnie u starszych), cisza, zadbać by nikt nie przeszkadzał, (np. w szpitalu kontrola ograniczona nad warunkami = intymność, spokój)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/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Impuls">
  <a:themeElements>
    <a:clrScheme name="Impuls 2">
      <a:dk1>
        <a:srgbClr val="000000"/>
      </a:dk1>
      <a:lt1>
        <a:srgbClr val="FFFFFF"/>
      </a:lt1>
      <a:dk2>
        <a:srgbClr val="000066"/>
      </a:dk2>
      <a:lt2>
        <a:srgbClr val="FFCC66"/>
      </a:lt2>
      <a:accent1>
        <a:srgbClr val="FF9900"/>
      </a:accent1>
      <a:accent2>
        <a:srgbClr val="000044"/>
      </a:accent2>
      <a:accent3>
        <a:srgbClr val="AAAAB8"/>
      </a:accent3>
      <a:accent4>
        <a:srgbClr val="DADADA"/>
      </a:accent4>
      <a:accent5>
        <a:srgbClr val="FFCAAA"/>
      </a:accent5>
      <a:accent6>
        <a:srgbClr val="00003D"/>
      </a:accent6>
      <a:hlink>
        <a:srgbClr val="3366FF"/>
      </a:hlink>
      <a:folHlink>
        <a:srgbClr val="FFFF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Impuls">
  <a:themeElements>
    <a:clrScheme name="Impuls 2">
      <a:dk1>
        <a:srgbClr val="000000"/>
      </a:dk1>
      <a:lt1>
        <a:srgbClr val="FFFFFF"/>
      </a:lt1>
      <a:dk2>
        <a:srgbClr val="000066"/>
      </a:dk2>
      <a:lt2>
        <a:srgbClr val="FFCC66"/>
      </a:lt2>
      <a:accent1>
        <a:srgbClr val="FF9900"/>
      </a:accent1>
      <a:accent2>
        <a:srgbClr val="000044"/>
      </a:accent2>
      <a:accent3>
        <a:srgbClr val="AAAAB8"/>
      </a:accent3>
      <a:accent4>
        <a:srgbClr val="DADADA"/>
      </a:accent4>
      <a:accent5>
        <a:srgbClr val="FFCAAA"/>
      </a:accent5>
      <a:accent6>
        <a:srgbClr val="00003D"/>
      </a:accent6>
      <a:hlink>
        <a:srgbClr val="3366FF"/>
      </a:hlink>
      <a:folHlink>
        <a:srgbClr val="FFFF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2001-09-25T16:49:36Z</dcterms:created>
  <dc:creator>Bucior Jacek</dc:creator>
</cp:coreProperties>
</file>