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7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7" r:id="rId22"/>
    <p:sldId id="276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91" r:id="rId33"/>
    <p:sldId id="287" r:id="rId34"/>
    <p:sldId id="288" r:id="rId35"/>
    <p:sldId id="289" r:id="rId36"/>
    <p:sldId id="290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6" r:id="rId60"/>
    <p:sldId id="317" r:id="rId61"/>
    <p:sldId id="314" r:id="rId62"/>
    <p:sldId id="315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60" autoAdjust="0"/>
    <p:restoredTop sz="94660"/>
  </p:normalViewPr>
  <p:slideViewPr>
    <p:cSldViewPr>
      <p:cViewPr varScale="1">
        <p:scale>
          <a:sx n="68" d="100"/>
          <a:sy n="68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65F88-1F98-48C8-8BD0-D6CCAEEA482B}" type="datetimeFigureOut">
              <a:rPr lang="pl-PL" smtClean="0"/>
              <a:pPr/>
              <a:t>15.01.2025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91417-556D-4752-925C-6A9DE35326D3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65F88-1F98-48C8-8BD0-D6CCAEEA482B}" type="datetimeFigureOut">
              <a:rPr lang="pl-PL" smtClean="0"/>
              <a:pPr/>
              <a:t>15.01.2025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91417-556D-4752-925C-6A9DE35326D3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65F88-1F98-48C8-8BD0-D6CCAEEA482B}" type="datetimeFigureOut">
              <a:rPr lang="pl-PL" smtClean="0"/>
              <a:pPr/>
              <a:t>15.01.2025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91417-556D-4752-925C-6A9DE35326D3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65F88-1F98-48C8-8BD0-D6CCAEEA482B}" type="datetimeFigureOut">
              <a:rPr lang="pl-PL" smtClean="0"/>
              <a:pPr/>
              <a:t>15.01.2025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91417-556D-4752-925C-6A9DE35326D3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65F88-1F98-48C8-8BD0-D6CCAEEA482B}" type="datetimeFigureOut">
              <a:rPr lang="pl-PL" smtClean="0"/>
              <a:pPr/>
              <a:t>15.01.2025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91417-556D-4752-925C-6A9DE35326D3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65F88-1F98-48C8-8BD0-D6CCAEEA482B}" type="datetimeFigureOut">
              <a:rPr lang="pl-PL" smtClean="0"/>
              <a:pPr/>
              <a:t>15.01.2025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91417-556D-4752-925C-6A9DE35326D3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65F88-1F98-48C8-8BD0-D6CCAEEA482B}" type="datetimeFigureOut">
              <a:rPr lang="pl-PL" smtClean="0"/>
              <a:pPr/>
              <a:t>15.01.2025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91417-556D-4752-925C-6A9DE35326D3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65F88-1F98-48C8-8BD0-D6CCAEEA482B}" type="datetimeFigureOut">
              <a:rPr lang="pl-PL" smtClean="0"/>
              <a:pPr/>
              <a:t>15.01.2025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91417-556D-4752-925C-6A9DE35326D3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65F88-1F98-48C8-8BD0-D6CCAEEA482B}" type="datetimeFigureOut">
              <a:rPr lang="pl-PL" smtClean="0"/>
              <a:pPr/>
              <a:t>15.01.2025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91417-556D-4752-925C-6A9DE35326D3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65F88-1F98-48C8-8BD0-D6CCAEEA482B}" type="datetimeFigureOut">
              <a:rPr lang="pl-PL" smtClean="0"/>
              <a:pPr/>
              <a:t>15.01.2025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91417-556D-4752-925C-6A9DE35326D3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65F88-1F98-48C8-8BD0-D6CCAEEA482B}" type="datetimeFigureOut">
              <a:rPr lang="pl-PL" smtClean="0"/>
              <a:pPr/>
              <a:t>15.01.2025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91417-556D-4752-925C-6A9DE35326D3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65F88-1F98-48C8-8BD0-D6CCAEEA482B}" type="datetimeFigureOut">
              <a:rPr lang="pl-PL" smtClean="0"/>
              <a:pPr/>
              <a:t>15.01.2025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591417-556D-4752-925C-6A9DE35326D3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Cukrzyca</a:t>
            </a:r>
            <a:br>
              <a:rPr lang="pl-PL" dirty="0" smtClean="0"/>
            </a:br>
            <a:r>
              <a:rPr lang="pl-PL" dirty="0" smtClean="0"/>
              <a:t>Wykład nr 3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39552" y="1052736"/>
            <a:ext cx="7920880" cy="5073427"/>
          </a:xfrm>
        </p:spPr>
        <p:txBody>
          <a:bodyPr/>
          <a:lstStyle/>
          <a:p>
            <a:r>
              <a:rPr lang="pl-PL" dirty="0" smtClean="0"/>
              <a:t>Receptory dla GLP-1 znajdują się na komórkach alfa i beta trzustki, ale także w OUN, </a:t>
            </a:r>
            <a:r>
              <a:rPr lang="pl-PL" dirty="0" err="1" smtClean="0"/>
              <a:t>ObUN</a:t>
            </a:r>
            <a:r>
              <a:rPr lang="pl-PL" dirty="0" smtClean="0"/>
              <a:t>, nerkach, sercu, płucach oraz przewodzie pokarmowym, zatem sugeruje się ogólnoustrojowe działanie GLP-1.</a:t>
            </a:r>
          </a:p>
          <a:p>
            <a:endParaRPr lang="pl-PL" dirty="0"/>
          </a:p>
        </p:txBody>
      </p:sp>
      <p:sp>
        <p:nvSpPr>
          <p:cNvPr id="4" name="Tytuł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pl-PL" dirty="0" smtClean="0"/>
              <a:t>GLP-1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0" y="332656"/>
            <a:ext cx="9144000" cy="1584176"/>
          </a:xfrm>
        </p:spPr>
        <p:txBody>
          <a:bodyPr>
            <a:noAutofit/>
          </a:bodyPr>
          <a:lstStyle/>
          <a:p>
            <a:r>
              <a:rPr lang="pl-PL" sz="3500" dirty="0" smtClean="0"/>
              <a:t>GIP </a:t>
            </a:r>
            <a:br>
              <a:rPr lang="pl-PL" sz="3500" dirty="0" smtClean="0"/>
            </a:br>
            <a:r>
              <a:rPr lang="pl-PL" sz="3500" dirty="0" smtClean="0"/>
              <a:t>(</a:t>
            </a:r>
            <a:r>
              <a:rPr lang="pl-PL" sz="3500" i="1" dirty="0" err="1" smtClean="0"/>
              <a:t>glucose-dependt</a:t>
            </a:r>
            <a:r>
              <a:rPr lang="pl-PL" sz="3500" i="1" dirty="0" smtClean="0"/>
              <a:t> </a:t>
            </a:r>
            <a:r>
              <a:rPr lang="pl-PL" sz="3500" i="1" dirty="0" err="1" smtClean="0"/>
              <a:t>insulinotropic</a:t>
            </a:r>
            <a:r>
              <a:rPr lang="pl-PL" sz="3500" i="1" dirty="0" smtClean="0"/>
              <a:t> </a:t>
            </a:r>
            <a:r>
              <a:rPr lang="pl-PL" sz="3500" i="1" dirty="0" err="1" smtClean="0"/>
              <a:t>polypeptide</a:t>
            </a:r>
            <a:r>
              <a:rPr lang="pl-PL" sz="3500" dirty="0" smtClean="0"/>
              <a:t>) </a:t>
            </a:r>
            <a:r>
              <a:rPr lang="pl-PL" sz="3500" dirty="0" err="1" smtClean="0"/>
              <a:t>glukozozależny</a:t>
            </a:r>
            <a:r>
              <a:rPr lang="pl-PL" sz="3500" dirty="0" smtClean="0"/>
              <a:t> peptyd </a:t>
            </a:r>
            <a:r>
              <a:rPr lang="pl-PL" sz="3500" dirty="0" err="1" smtClean="0"/>
              <a:t>insulinotropowy</a:t>
            </a:r>
            <a:r>
              <a:rPr lang="pl-PL" sz="3500" dirty="0" smtClean="0"/>
              <a:t/>
            </a:r>
            <a:br>
              <a:rPr lang="pl-PL" sz="3500" dirty="0" smtClean="0"/>
            </a:br>
            <a:r>
              <a:rPr lang="pl-PL" sz="3500" dirty="0" smtClean="0"/>
              <a:t>(żołądkowy peptyd hamujący)</a:t>
            </a:r>
            <a:endParaRPr lang="pl-PL" sz="35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2564904"/>
            <a:ext cx="9144000" cy="3816424"/>
          </a:xfrm>
        </p:spPr>
        <p:txBody>
          <a:bodyPr/>
          <a:lstStyle/>
          <a:p>
            <a:r>
              <a:rPr lang="pl-PL" dirty="0" smtClean="0"/>
              <a:t>Wydzielany przez komórki K jelita cienkiego.</a:t>
            </a:r>
          </a:p>
          <a:p>
            <a:r>
              <a:rPr lang="pl-PL" dirty="0" smtClean="0"/>
              <a:t>Receptory dla GIP zidentyfikowano na komórkach alfa i beta trzustki, w tkance tłuszczowej i OUN.</a:t>
            </a:r>
          </a:p>
          <a:p>
            <a:r>
              <a:rPr lang="pl-PL" dirty="0" smtClean="0"/>
              <a:t>Działanie modulujące </a:t>
            </a:r>
            <a:r>
              <a:rPr lang="pl-PL" dirty="0" err="1" smtClean="0"/>
              <a:t>glikemię</a:t>
            </a:r>
            <a:r>
              <a:rPr lang="pl-PL" dirty="0" smtClean="0"/>
              <a:t>:</a:t>
            </a:r>
          </a:p>
          <a:p>
            <a:pPr lvl="1"/>
            <a:r>
              <a:rPr lang="pl-PL" dirty="0" smtClean="0"/>
              <a:t>Przy hipoglikemii stymuluje wydzielanie glukagonu</a:t>
            </a:r>
          </a:p>
          <a:p>
            <a:pPr lvl="1"/>
            <a:r>
              <a:rPr lang="pl-PL" dirty="0" smtClean="0"/>
              <a:t>Przy hiperglikemii </a:t>
            </a:r>
            <a:r>
              <a:rPr lang="pl-PL" dirty="0" err="1" smtClean="0"/>
              <a:t>stymulyuje</a:t>
            </a:r>
            <a:r>
              <a:rPr lang="pl-PL" dirty="0" smtClean="0"/>
              <a:t> wydzielanie insuliny</a:t>
            </a:r>
          </a:p>
          <a:p>
            <a:pPr>
              <a:buNone/>
            </a:pPr>
            <a:endParaRPr lang="pl-PL" dirty="0" smtClean="0"/>
          </a:p>
          <a:p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GLP-1 i GIP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Aktywacja receptorów dla GIP oraz GLP-1 na komórkach beta trzustki prowadzi do wzrostu stężenia </a:t>
            </a:r>
            <a:r>
              <a:rPr lang="pl-PL" dirty="0" err="1" smtClean="0"/>
              <a:t>cAMP</a:t>
            </a:r>
            <a:r>
              <a:rPr lang="pl-PL" dirty="0" smtClean="0"/>
              <a:t>, a następnie wapnia wewnątrz komórki, czego efektem jest wydzielenie insuliny.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 smtClean="0"/>
              <a:t>Somatostatyna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Wydzielana przez komórki delta wysp </a:t>
            </a:r>
            <a:r>
              <a:rPr lang="pl-PL" dirty="0" err="1" smtClean="0"/>
              <a:t>Langerhansa</a:t>
            </a:r>
            <a:r>
              <a:rPr lang="pl-PL" dirty="0" smtClean="0"/>
              <a:t>.</a:t>
            </a:r>
          </a:p>
          <a:p>
            <a:r>
              <a:rPr lang="pl-PL" dirty="0" smtClean="0"/>
              <a:t>Hamuje większość hormonalnie czynnych </a:t>
            </a:r>
            <a:r>
              <a:rPr lang="pl-PL" dirty="0" err="1" smtClean="0"/>
              <a:t>prpetydów</a:t>
            </a:r>
            <a:r>
              <a:rPr lang="pl-PL" dirty="0" smtClean="0"/>
              <a:t>.</a:t>
            </a:r>
          </a:p>
          <a:p>
            <a:r>
              <a:rPr lang="pl-PL" dirty="0" smtClean="0"/>
              <a:t>Hamuje </a:t>
            </a:r>
            <a:r>
              <a:rPr lang="pl-PL" dirty="0" err="1" smtClean="0"/>
              <a:t>zewnątrzwydzielniczą</a:t>
            </a:r>
            <a:r>
              <a:rPr lang="pl-PL" dirty="0" smtClean="0"/>
              <a:t> czynność trzustki oraz wydzielanie żołądkowe.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/>
          <a:lstStyle/>
          <a:p>
            <a:r>
              <a:rPr lang="pl-PL" dirty="0" smtClean="0"/>
              <a:t>Badania diagnostyczne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184576"/>
          </a:xfrm>
        </p:spPr>
        <p:txBody>
          <a:bodyPr>
            <a:normAutofit fontScale="92500" lnSpcReduction="10000"/>
          </a:bodyPr>
          <a:lstStyle/>
          <a:p>
            <a:r>
              <a:rPr lang="pl-PL" dirty="0" err="1" smtClean="0"/>
              <a:t>Glikemia</a:t>
            </a:r>
            <a:r>
              <a:rPr lang="pl-PL" dirty="0" smtClean="0"/>
              <a:t> na czczo.</a:t>
            </a:r>
          </a:p>
          <a:p>
            <a:r>
              <a:rPr lang="pl-PL" dirty="0" smtClean="0"/>
              <a:t>Hemoglobina </a:t>
            </a:r>
            <a:r>
              <a:rPr lang="pl-PL" dirty="0" err="1" smtClean="0"/>
              <a:t>glikowana</a:t>
            </a:r>
            <a:r>
              <a:rPr lang="pl-PL" dirty="0" smtClean="0"/>
              <a:t> (HbA1c).</a:t>
            </a:r>
          </a:p>
          <a:p>
            <a:r>
              <a:rPr lang="pl-PL" dirty="0" err="1" smtClean="0"/>
              <a:t>Fruktozamina</a:t>
            </a:r>
            <a:r>
              <a:rPr lang="pl-PL" dirty="0" smtClean="0"/>
              <a:t>.</a:t>
            </a:r>
          </a:p>
          <a:p>
            <a:r>
              <a:rPr lang="pl-PL" dirty="0" smtClean="0"/>
              <a:t>Ciała ketonowe w moczu i we krwi.</a:t>
            </a:r>
          </a:p>
          <a:p>
            <a:r>
              <a:rPr lang="pl-PL" dirty="0" smtClean="0"/>
              <a:t>Insulina.</a:t>
            </a:r>
          </a:p>
          <a:p>
            <a:r>
              <a:rPr lang="pl-PL" dirty="0" smtClean="0"/>
              <a:t>Peptyd C.</a:t>
            </a:r>
          </a:p>
          <a:p>
            <a:r>
              <a:rPr lang="pl-PL" dirty="0" smtClean="0"/>
              <a:t>Przeciwciała </a:t>
            </a:r>
            <a:r>
              <a:rPr lang="pl-PL" dirty="0" err="1" smtClean="0"/>
              <a:t>przeciwwyspowe</a:t>
            </a:r>
            <a:r>
              <a:rPr lang="pl-PL" dirty="0" smtClean="0"/>
              <a:t>.</a:t>
            </a:r>
          </a:p>
          <a:p>
            <a:r>
              <a:rPr lang="pl-PL" dirty="0" smtClean="0"/>
              <a:t>Doustny test tolerancji glukozy (OGTT).</a:t>
            </a:r>
          </a:p>
          <a:p>
            <a:r>
              <a:rPr lang="pl-PL" dirty="0" smtClean="0"/>
              <a:t>Test dożylnego obciążenia glukozą.</a:t>
            </a:r>
          </a:p>
          <a:p>
            <a:r>
              <a:rPr lang="pl-PL" dirty="0" smtClean="0"/>
              <a:t>Ocena wrażliwości na insulinę.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Cukrzyca</a:t>
            </a:r>
            <a:br>
              <a:rPr lang="pl-PL" dirty="0" smtClean="0"/>
            </a:b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4525963"/>
          </a:xfrm>
        </p:spPr>
        <p:txBody>
          <a:bodyPr/>
          <a:lstStyle/>
          <a:p>
            <a:r>
              <a:rPr lang="pl-PL" dirty="0" smtClean="0"/>
              <a:t>Grupa chorób metabolicznych charakteryzująca się hiperglikemią wynikającą z defektu wydzielania lub działania insuliny.</a:t>
            </a:r>
          </a:p>
          <a:p>
            <a:r>
              <a:rPr lang="pl-PL" dirty="0" smtClean="0"/>
              <a:t>Przewlekła hiperglikemia w cukrzycy wiąże się z uszkodzeniem, zaburzeniem czynności i niewydolnością różnych narządów, szczególnie oczu, nerek, nerwów, serca i naczyń krwionośnych.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pl-PL" dirty="0" smtClean="0"/>
              <a:t>Cukrzyca - klasyfikacja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980728"/>
            <a:ext cx="9144000" cy="5877272"/>
          </a:xfrm>
        </p:spPr>
        <p:txBody>
          <a:bodyPr>
            <a:normAutofit fontScale="85000" lnSpcReduction="10000"/>
          </a:bodyPr>
          <a:lstStyle/>
          <a:p>
            <a:r>
              <a:rPr lang="pl-PL" dirty="0" smtClean="0"/>
              <a:t>Typu 1 – spowodowana zniszczeniem komórek beta trzustki przez proces immunologiczny lub nieustalony (idiopatyczny), co zwykle prowadzi do bezwzględnego niedoboru insuliny oraz konieczności prowadzenia insulinoterapii.</a:t>
            </a:r>
          </a:p>
          <a:p>
            <a:r>
              <a:rPr lang="pl-PL" dirty="0" smtClean="0"/>
              <a:t>Typu 2 – wynikająca z postępującego upośledzenia wydzielania insuliny, rozwijającego się w warunkach </a:t>
            </a:r>
            <a:r>
              <a:rPr lang="pl-PL" dirty="0" err="1" smtClean="0"/>
              <a:t>insulinooporności</a:t>
            </a:r>
            <a:r>
              <a:rPr lang="pl-PL" dirty="0" smtClean="0"/>
              <a:t>.</a:t>
            </a:r>
          </a:p>
          <a:p>
            <a:r>
              <a:rPr lang="pl-PL" dirty="0" smtClean="0"/>
              <a:t>Cukrzyca o znanej etiologii:</a:t>
            </a:r>
          </a:p>
          <a:p>
            <a:pPr lvl="1"/>
            <a:r>
              <a:rPr lang="pl-PL" dirty="0" smtClean="0"/>
              <a:t>Defekty genetyczne czynności komórek beta</a:t>
            </a:r>
          </a:p>
          <a:p>
            <a:pPr lvl="1"/>
            <a:r>
              <a:rPr lang="pl-PL" dirty="0" smtClean="0"/>
              <a:t>Defekty genetyczne działania insuliny</a:t>
            </a:r>
          </a:p>
          <a:p>
            <a:pPr lvl="1"/>
            <a:r>
              <a:rPr lang="pl-PL" dirty="0" smtClean="0"/>
              <a:t>Choroby </a:t>
            </a:r>
            <a:r>
              <a:rPr lang="pl-PL" dirty="0" err="1" smtClean="0"/>
              <a:t>zewnątrzwydzielniczej</a:t>
            </a:r>
            <a:r>
              <a:rPr lang="pl-PL" dirty="0" smtClean="0"/>
              <a:t> części trzustki</a:t>
            </a:r>
          </a:p>
          <a:p>
            <a:pPr lvl="1"/>
            <a:r>
              <a:rPr lang="pl-PL" dirty="0" err="1" smtClean="0"/>
              <a:t>Endokrynopatie</a:t>
            </a:r>
            <a:endParaRPr lang="pl-PL" dirty="0" smtClean="0"/>
          </a:p>
          <a:p>
            <a:pPr lvl="1"/>
            <a:r>
              <a:rPr lang="pl-PL" dirty="0" smtClean="0"/>
              <a:t>Cukrzyca wywołana przez leki lub inne substancje</a:t>
            </a:r>
          </a:p>
          <a:p>
            <a:pPr lvl="1"/>
            <a:r>
              <a:rPr lang="pl-PL" dirty="0" smtClean="0"/>
              <a:t>Zakażenia</a:t>
            </a:r>
          </a:p>
          <a:p>
            <a:pPr lvl="1"/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Cukrzyca – obraz kliniczny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Wielomocz (poliuria)</a:t>
            </a:r>
          </a:p>
          <a:p>
            <a:r>
              <a:rPr lang="pl-PL" dirty="0" smtClean="0"/>
              <a:t>Wzmożone pragnienie (polidypsja)</a:t>
            </a:r>
          </a:p>
          <a:p>
            <a:r>
              <a:rPr lang="pl-PL" dirty="0" smtClean="0"/>
              <a:t>Osłabienie i senność spowodowane odwodnieniem  (diureza osmotyczna wskutek </a:t>
            </a:r>
            <a:r>
              <a:rPr lang="pl-PL" dirty="0" err="1" smtClean="0"/>
              <a:t>glukozurii</a:t>
            </a:r>
            <a:r>
              <a:rPr lang="pl-PL" dirty="0" smtClean="0"/>
              <a:t>)</a:t>
            </a:r>
          </a:p>
          <a:p>
            <a:r>
              <a:rPr lang="pl-PL" dirty="0" smtClean="0"/>
              <a:t>Chudnięcie</a:t>
            </a:r>
          </a:p>
          <a:p>
            <a:r>
              <a:rPr lang="pl-PL" dirty="0" smtClean="0"/>
              <a:t>Skłonność do ropnych zakażeń skóry oraz zakażeń układu moczowo – płciowego.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Cukrzyca – przebieg naturalny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 smtClean="0"/>
              <a:t>Typu 1 </a:t>
            </a:r>
            <a:endParaRPr lang="pl-PL" dirty="0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pl-PL" dirty="0" smtClean="0"/>
              <a:t>Zależy od tempa utraty komórek beta trzustki</a:t>
            </a:r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r>
              <a:rPr lang="pl-PL" dirty="0" smtClean="0"/>
              <a:t>Konieczne zastosowanie intensywnej insulinoterapii.</a:t>
            </a:r>
            <a:endParaRPr lang="pl-PL" dirty="0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pl-PL" dirty="0" smtClean="0"/>
              <a:t>Typu 2</a:t>
            </a:r>
            <a:endParaRPr lang="pl-PL" dirty="0"/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499992" y="2174874"/>
            <a:ext cx="4392487" cy="4683125"/>
          </a:xfrm>
        </p:spPr>
        <p:txBody>
          <a:bodyPr>
            <a:normAutofit fontScale="92500"/>
          </a:bodyPr>
          <a:lstStyle/>
          <a:p>
            <a:r>
              <a:rPr lang="pl-PL" dirty="0" err="1" smtClean="0"/>
              <a:t>Insulinooporność</a:t>
            </a:r>
            <a:endParaRPr lang="pl-PL" dirty="0" smtClean="0"/>
          </a:p>
          <a:p>
            <a:pPr>
              <a:buNone/>
            </a:pPr>
            <a:r>
              <a:rPr lang="pl-PL" dirty="0" smtClean="0"/>
              <a:t>(Leki poprawiające </a:t>
            </a:r>
            <a:r>
              <a:rPr lang="pl-PL" dirty="0" err="1" smtClean="0"/>
              <a:t>insulinowrażliwość</a:t>
            </a:r>
            <a:r>
              <a:rPr lang="pl-PL" dirty="0" smtClean="0"/>
              <a:t>)</a:t>
            </a:r>
          </a:p>
          <a:p>
            <a:endParaRPr lang="pl-PL" dirty="0" smtClean="0"/>
          </a:p>
          <a:p>
            <a:r>
              <a:rPr lang="pl-PL" dirty="0" smtClean="0"/>
              <a:t>Kompensacyjna </a:t>
            </a:r>
            <a:r>
              <a:rPr lang="pl-PL" dirty="0" err="1" smtClean="0"/>
              <a:t>hiperinsulinemia</a:t>
            </a:r>
            <a:endParaRPr lang="pl-PL" dirty="0" smtClean="0"/>
          </a:p>
          <a:p>
            <a:pPr>
              <a:buNone/>
            </a:pPr>
            <a:r>
              <a:rPr lang="pl-PL" dirty="0" smtClean="0"/>
              <a:t>(Pochodne </a:t>
            </a:r>
            <a:r>
              <a:rPr lang="pl-PL" dirty="0" err="1" smtClean="0"/>
              <a:t>sulfonylomocznika</a:t>
            </a:r>
            <a:r>
              <a:rPr lang="pl-PL" dirty="0" smtClean="0"/>
              <a:t>, leki </a:t>
            </a:r>
            <a:r>
              <a:rPr lang="pl-PL" dirty="0" err="1" smtClean="0"/>
              <a:t>inkretynowe</a:t>
            </a:r>
            <a:r>
              <a:rPr lang="pl-PL" dirty="0" smtClean="0"/>
              <a:t>, </a:t>
            </a:r>
            <a:r>
              <a:rPr lang="pl-PL" dirty="0" err="1" smtClean="0"/>
              <a:t>flozyny</a:t>
            </a:r>
            <a:r>
              <a:rPr lang="pl-PL" dirty="0" smtClean="0"/>
              <a:t>)</a:t>
            </a:r>
          </a:p>
          <a:p>
            <a:pPr>
              <a:buNone/>
            </a:pPr>
            <a:endParaRPr lang="pl-PL" dirty="0" smtClean="0"/>
          </a:p>
          <a:p>
            <a:r>
              <a:rPr lang="pl-PL" dirty="0" smtClean="0"/>
              <a:t>Wyczerpanie możliwości wydzielniczych komórek beta trzustki</a:t>
            </a:r>
          </a:p>
          <a:p>
            <a:pPr>
              <a:buNone/>
            </a:pPr>
            <a:r>
              <a:rPr lang="pl-PL" dirty="0" smtClean="0"/>
              <a:t>(Insulinoterapia).</a:t>
            </a:r>
          </a:p>
        </p:txBody>
      </p:sp>
      <p:sp>
        <p:nvSpPr>
          <p:cNvPr id="7" name="Strzałka w dół 6"/>
          <p:cNvSpPr/>
          <p:nvPr/>
        </p:nvSpPr>
        <p:spPr>
          <a:xfrm>
            <a:off x="2051720" y="3068960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Strzałka w dół 7"/>
          <p:cNvSpPr/>
          <p:nvPr/>
        </p:nvSpPr>
        <p:spPr>
          <a:xfrm>
            <a:off x="6084168" y="3356992"/>
            <a:ext cx="288032" cy="2880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trzałka w dół 8"/>
          <p:cNvSpPr/>
          <p:nvPr/>
        </p:nvSpPr>
        <p:spPr>
          <a:xfrm>
            <a:off x="6084168" y="4941168"/>
            <a:ext cx="288032" cy="2880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Symbol zastępczy zawartości 3" descr="IMG_20200422_15563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5" name="pole tekstowe 4"/>
          <p:cNvSpPr txBox="1"/>
          <p:nvPr/>
        </p:nvSpPr>
        <p:spPr>
          <a:xfrm>
            <a:off x="0" y="0"/>
            <a:ext cx="37079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dirty="0" smtClean="0"/>
              <a:t>Cukrzyca - rozpoznanie</a:t>
            </a:r>
            <a:endParaRPr lang="pl-PL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pl-PL" dirty="0" smtClean="0"/>
              <a:t>Cukrzyca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908720"/>
            <a:ext cx="9144000" cy="5949280"/>
          </a:xfrm>
        </p:spPr>
        <p:txBody>
          <a:bodyPr>
            <a:normAutofit fontScale="92500" lnSpcReduction="20000"/>
          </a:bodyPr>
          <a:lstStyle/>
          <a:p>
            <a:r>
              <a:rPr lang="pl-PL" dirty="0" smtClean="0"/>
              <a:t>Węglowodany (cukry) złożone są trawione przez enzymy trawienne w jamie ustnej oraz jelicie cienkim, w wyniku czego powstają cukry proste (monosacharydy), których głównym przedstawicielem jest glukoza.</a:t>
            </a:r>
          </a:p>
          <a:p>
            <a:r>
              <a:rPr lang="pl-PL" dirty="0" smtClean="0"/>
              <a:t>Regulacja stężenia glukozy we krwi zależy w głównej mierze od wydzielania insuliny przez komórki beta wysp </a:t>
            </a:r>
            <a:r>
              <a:rPr lang="pl-PL" dirty="0" err="1" smtClean="0"/>
              <a:t>Langerhansa</a:t>
            </a:r>
            <a:r>
              <a:rPr lang="pl-PL" dirty="0" smtClean="0"/>
              <a:t> oraz od działania insuliny na komórki docelowe.</a:t>
            </a:r>
          </a:p>
          <a:p>
            <a:r>
              <a:rPr lang="pl-PL" dirty="0" smtClean="0"/>
              <a:t>Glukoza wchłania się w proksymalnej części jelita cienkiego przez kanał sodowo – glukozowy SGLT – 1 na zasadzie transportu aktywnego.</a:t>
            </a:r>
          </a:p>
          <a:p>
            <a:r>
              <a:rPr lang="pl-PL" dirty="0" smtClean="0"/>
              <a:t>Dystrybucja glukozy w tkankach jest częściowo zależna od insuliny.</a:t>
            </a:r>
          </a:p>
          <a:p>
            <a:endParaRPr lang="pl-PL" dirty="0" smtClean="0"/>
          </a:p>
          <a:p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pl-PL" dirty="0" smtClean="0"/>
              <a:t>Cukrzyca - leczenie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949280"/>
          </a:xfrm>
        </p:spPr>
        <p:txBody>
          <a:bodyPr>
            <a:normAutofit fontScale="92500" lnSpcReduction="10000"/>
          </a:bodyPr>
          <a:lstStyle/>
          <a:p>
            <a:r>
              <a:rPr lang="pl-PL" dirty="0" smtClean="0"/>
              <a:t>Edukacja terapeutyczna</a:t>
            </a:r>
          </a:p>
          <a:p>
            <a:r>
              <a:rPr lang="pl-PL" dirty="0" smtClean="0"/>
              <a:t>Leczenie dietetyczne</a:t>
            </a:r>
          </a:p>
          <a:p>
            <a:r>
              <a:rPr lang="pl-PL" dirty="0" smtClean="0"/>
              <a:t>Wysiłek fizyczny</a:t>
            </a:r>
          </a:p>
          <a:p>
            <a:r>
              <a:rPr lang="pl-PL" dirty="0" smtClean="0"/>
              <a:t>Leczenie farmakologiczne</a:t>
            </a:r>
          </a:p>
          <a:p>
            <a:pPr lvl="1"/>
            <a:r>
              <a:rPr lang="pl-PL" dirty="0" smtClean="0"/>
              <a:t>Doustne leki </a:t>
            </a:r>
            <a:r>
              <a:rPr lang="pl-PL" dirty="0" err="1" smtClean="0"/>
              <a:t>hipoglikemizujące</a:t>
            </a:r>
            <a:endParaRPr lang="pl-PL" dirty="0" smtClean="0"/>
          </a:p>
          <a:p>
            <a:pPr lvl="1"/>
            <a:r>
              <a:rPr lang="pl-PL" dirty="0" smtClean="0"/>
              <a:t>Doustne leki </a:t>
            </a:r>
            <a:r>
              <a:rPr lang="pl-PL" dirty="0" err="1" smtClean="0"/>
              <a:t>przeciwhiperglikemiczne</a:t>
            </a:r>
            <a:endParaRPr lang="pl-PL" dirty="0" smtClean="0"/>
          </a:p>
          <a:p>
            <a:pPr lvl="1"/>
            <a:r>
              <a:rPr lang="pl-PL" dirty="0" smtClean="0"/>
              <a:t>Leki działające na układ </a:t>
            </a:r>
            <a:r>
              <a:rPr lang="pl-PL" dirty="0" err="1" smtClean="0"/>
              <a:t>inkretynowy</a:t>
            </a:r>
            <a:endParaRPr lang="pl-PL" dirty="0" smtClean="0"/>
          </a:p>
          <a:p>
            <a:pPr lvl="1"/>
            <a:r>
              <a:rPr lang="pl-PL" dirty="0" smtClean="0"/>
              <a:t>Insulina</a:t>
            </a:r>
          </a:p>
          <a:p>
            <a:r>
              <a:rPr lang="pl-PL" dirty="0" smtClean="0"/>
              <a:t>Zwalczanie czynników ryzyka choroby sercowo – naczyniowej, zwłaszcza nadciśnienia tętniczego i zaburzeń gospodarki lipidowej</a:t>
            </a:r>
          </a:p>
          <a:p>
            <a:r>
              <a:rPr lang="pl-PL" dirty="0" smtClean="0"/>
              <a:t>Leczenie powikłań cukrzycy</a:t>
            </a:r>
          </a:p>
          <a:p>
            <a:pPr lvl="1"/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Edukacja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4525963"/>
          </a:xfrm>
        </p:spPr>
        <p:txBody>
          <a:bodyPr/>
          <a:lstStyle/>
          <a:p>
            <a:r>
              <a:rPr lang="pl-PL" dirty="0" smtClean="0"/>
              <a:t>„</a:t>
            </a:r>
            <a:r>
              <a:rPr lang="pl-PL" i="1" dirty="0" smtClean="0"/>
              <a:t>Kto więcej wie o cukrzycy, żyje dłużej</a:t>
            </a:r>
            <a:r>
              <a:rPr lang="pl-PL" dirty="0" smtClean="0"/>
              <a:t>” – </a:t>
            </a:r>
            <a:r>
              <a:rPr lang="pl-PL" dirty="0" err="1" smtClean="0"/>
              <a:t>Joslin</a:t>
            </a:r>
            <a:r>
              <a:rPr lang="pl-PL" dirty="0" smtClean="0"/>
              <a:t>.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Leczenie dietetyczne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l-PL" dirty="0" smtClean="0"/>
              <a:t>Regularne przyjmowanie posiłków.</a:t>
            </a:r>
          </a:p>
          <a:p>
            <a:r>
              <a:rPr lang="pl-PL" dirty="0" smtClean="0"/>
              <a:t>Zbliżona łączna kaloryczność posiłków każdego dnia.</a:t>
            </a:r>
          </a:p>
          <a:p>
            <a:r>
              <a:rPr lang="pl-PL" dirty="0" smtClean="0"/>
              <a:t>Zmniejszenie dowozu kalorii u osób z otyłością lub nadwagą w celu osiągnięcia prawidłowej masy ciała.</a:t>
            </a:r>
          </a:p>
          <a:p>
            <a:r>
              <a:rPr lang="pl-PL" dirty="0" smtClean="0"/>
              <a:t>Skład jakościowy diety zapewniający odpowiedni udział składników pokarmowych oraz zabezpieczający przed wystąpieniem czynników ryzyka miażdżycy.</a:t>
            </a:r>
          </a:p>
          <a:p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pl-PL" dirty="0" smtClean="0"/>
              <a:t>Prawidłowa podaż energii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980728"/>
            <a:ext cx="9144000" cy="5877272"/>
          </a:xfrm>
        </p:spPr>
        <p:txBody>
          <a:bodyPr>
            <a:normAutofit lnSpcReduction="10000"/>
          </a:bodyPr>
          <a:lstStyle/>
          <a:p>
            <a:r>
              <a:rPr lang="pl-PL" dirty="0" smtClean="0"/>
              <a:t>Praca w pozycji siedzącej – 20-25kcal/kg należnej masy ciała.</a:t>
            </a:r>
          </a:p>
          <a:p>
            <a:r>
              <a:rPr lang="pl-PL" dirty="0" smtClean="0"/>
              <a:t>Praca związana  ze średnim wysiłkiem fizycznym – 25-30kcal/kg należnej masy ciała.</a:t>
            </a:r>
          </a:p>
          <a:p>
            <a:r>
              <a:rPr lang="pl-PL" dirty="0" smtClean="0"/>
              <a:t>Praca ciężka – 30-40kcal/kg należnej masy ciała.</a:t>
            </a:r>
          </a:p>
          <a:p>
            <a:r>
              <a:rPr lang="pl-PL" dirty="0" smtClean="0"/>
              <a:t>U osób z nadwagą lub otyłością tak obliczoną podaż energii należy zmniejszyć o 250-500kcal/d.</a:t>
            </a:r>
          </a:p>
          <a:p>
            <a:r>
              <a:rPr lang="pl-PL" dirty="0" smtClean="0"/>
              <a:t>Redukcja masy ciała powinna wynosić 0,5-1kg/</a:t>
            </a:r>
            <a:r>
              <a:rPr lang="pl-PL" dirty="0" err="1" smtClean="0"/>
              <a:t>tydz</a:t>
            </a:r>
            <a:r>
              <a:rPr lang="pl-PL" dirty="0" smtClean="0"/>
              <a:t>.</a:t>
            </a:r>
          </a:p>
          <a:p>
            <a:r>
              <a:rPr lang="pl-PL" dirty="0" smtClean="0"/>
              <a:t>Ubytek masy ciała o ponad 5% w stosunku do masy wyjściowej wiąże się z zauważalną poprawą kontroli cukrzycy.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Wysiłek fizyczny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Zmniejszenie stężenia insuliny w osoczu.</a:t>
            </a:r>
          </a:p>
          <a:p>
            <a:r>
              <a:rPr lang="pl-PL" dirty="0" smtClean="0"/>
              <a:t>Zwiększenie wrażliwości tkanek obwodowych na insulinę.</a:t>
            </a:r>
          </a:p>
          <a:p>
            <a:r>
              <a:rPr lang="pl-PL" dirty="0" smtClean="0"/>
              <a:t>Zmniejsza ryzyko wystąpienia cukrzycy typu 2 o 60%.</a:t>
            </a:r>
          </a:p>
          <a:p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pl-PL" dirty="0" smtClean="0"/>
              <a:t>Zasady insulinoterapii w trakcie wysiłku fizycznego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1196752"/>
            <a:ext cx="9144000" cy="5661248"/>
          </a:xfrm>
        </p:spPr>
        <p:txBody>
          <a:bodyPr>
            <a:normAutofit fontScale="85000" lnSpcReduction="20000"/>
          </a:bodyPr>
          <a:lstStyle/>
          <a:p>
            <a:r>
              <a:rPr lang="pl-PL" dirty="0" smtClean="0"/>
              <a:t>Kontrolować </a:t>
            </a:r>
            <a:r>
              <a:rPr lang="pl-PL" dirty="0" err="1" smtClean="0"/>
              <a:t>glikemię</a:t>
            </a:r>
            <a:r>
              <a:rPr lang="pl-PL" dirty="0" smtClean="0"/>
              <a:t> przed wysiłkiem, w trakcie wysiłku i przez kilka godzin po jego zakończeniu.</a:t>
            </a:r>
          </a:p>
          <a:p>
            <a:r>
              <a:rPr lang="pl-PL" dirty="0" smtClean="0"/>
              <a:t>Przyjmować dodatkowe węglowodany przed wysiłkiem i co godzinę podczas wysiłku, a także po jego zakończeniu.</a:t>
            </a:r>
          </a:p>
          <a:p>
            <a:r>
              <a:rPr lang="pl-PL" dirty="0" smtClean="0"/>
              <a:t>Unikać ciężkiego wysiłku w czasie szczytu działania insuliny.</a:t>
            </a:r>
          </a:p>
          <a:p>
            <a:r>
              <a:rPr lang="pl-PL" dirty="0" smtClean="0"/>
              <a:t>Nie wstrzykiwać insuliny w okolice ciała szczególnie intensywnie uczestniczące w wysiłku.</a:t>
            </a:r>
          </a:p>
          <a:p>
            <a:r>
              <a:rPr lang="pl-PL" dirty="0" smtClean="0"/>
              <a:t>Zmniejszyć dawkę insuliny przed wysiłkiem nawet o 30-50%, w zależności od nasilenia wysiłku i wartości </a:t>
            </a:r>
            <a:r>
              <a:rPr lang="pl-PL" dirty="0" err="1" smtClean="0"/>
              <a:t>glikemii</a:t>
            </a:r>
            <a:r>
              <a:rPr lang="pl-PL" dirty="0" smtClean="0"/>
              <a:t> (nie u wszystkich chorych).</a:t>
            </a:r>
          </a:p>
          <a:p>
            <a:r>
              <a:rPr lang="pl-PL" dirty="0" smtClean="0"/>
              <a:t>U leczonych osobistą pompą insulinową – 2h przed rozpoczęciem wysiłku zmniejszyć podstawowy wlew insuliny o 20-80% w zależności od intensywności i czasu planowanego wysiłku.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pl-PL" dirty="0" smtClean="0"/>
              <a:t>Leczenie farmakologiczne -  leki doustne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1052736"/>
            <a:ext cx="9144000" cy="5805264"/>
          </a:xfrm>
        </p:spPr>
        <p:txBody>
          <a:bodyPr>
            <a:normAutofit fontScale="92500" lnSpcReduction="10000"/>
          </a:bodyPr>
          <a:lstStyle/>
          <a:p>
            <a:r>
              <a:rPr lang="pl-PL" dirty="0" smtClean="0"/>
              <a:t>Leki </a:t>
            </a:r>
            <a:r>
              <a:rPr lang="pl-PL" dirty="0" err="1" smtClean="0"/>
              <a:t>hipoglikemizujące</a:t>
            </a:r>
            <a:endParaRPr lang="pl-PL" dirty="0" smtClean="0"/>
          </a:p>
          <a:p>
            <a:pPr lvl="1"/>
            <a:r>
              <a:rPr lang="pl-PL" dirty="0" smtClean="0"/>
              <a:t>Pochodne </a:t>
            </a:r>
            <a:r>
              <a:rPr lang="pl-PL" dirty="0" err="1" smtClean="0"/>
              <a:t>sulfonylomocznika</a:t>
            </a:r>
            <a:endParaRPr lang="pl-PL" dirty="0" smtClean="0"/>
          </a:p>
          <a:p>
            <a:r>
              <a:rPr lang="pl-PL" dirty="0" smtClean="0"/>
              <a:t>Leki </a:t>
            </a:r>
            <a:r>
              <a:rPr lang="pl-PL" dirty="0" err="1" smtClean="0"/>
              <a:t>antyhiperglikemiczne</a:t>
            </a:r>
            <a:endParaRPr lang="pl-PL" dirty="0" smtClean="0"/>
          </a:p>
          <a:p>
            <a:pPr lvl="1"/>
            <a:r>
              <a:rPr lang="pl-PL" dirty="0" smtClean="0"/>
              <a:t>Pochodna </a:t>
            </a:r>
            <a:r>
              <a:rPr lang="pl-PL" dirty="0" err="1" smtClean="0"/>
              <a:t>biguanidu</a:t>
            </a:r>
            <a:r>
              <a:rPr lang="pl-PL" dirty="0" smtClean="0"/>
              <a:t> (</a:t>
            </a:r>
            <a:r>
              <a:rPr lang="pl-PL" dirty="0" err="1" smtClean="0"/>
              <a:t>metformina</a:t>
            </a:r>
            <a:r>
              <a:rPr lang="pl-PL" dirty="0" smtClean="0"/>
              <a:t>)</a:t>
            </a:r>
          </a:p>
          <a:p>
            <a:pPr lvl="1"/>
            <a:r>
              <a:rPr lang="pl-PL" dirty="0" smtClean="0"/>
              <a:t>Inhibitor </a:t>
            </a:r>
            <a:r>
              <a:rPr lang="pl-PL" dirty="0" err="1" smtClean="0"/>
              <a:t>alfa-glukozydazy</a:t>
            </a:r>
            <a:r>
              <a:rPr lang="pl-PL" dirty="0" smtClean="0"/>
              <a:t> (</a:t>
            </a:r>
            <a:r>
              <a:rPr lang="pl-PL" dirty="0" err="1" smtClean="0"/>
              <a:t>akarboza</a:t>
            </a:r>
            <a:r>
              <a:rPr lang="pl-PL" dirty="0" smtClean="0"/>
              <a:t>)</a:t>
            </a:r>
          </a:p>
          <a:p>
            <a:pPr lvl="1"/>
            <a:r>
              <a:rPr lang="pl-PL" dirty="0" smtClean="0"/>
              <a:t>Agoniści receptora GLP-1 (</a:t>
            </a:r>
            <a:r>
              <a:rPr lang="pl-PL" dirty="0" err="1" smtClean="0"/>
              <a:t>Eksenatyd</a:t>
            </a:r>
            <a:r>
              <a:rPr lang="pl-PL" dirty="0" smtClean="0"/>
              <a:t>, </a:t>
            </a:r>
            <a:r>
              <a:rPr lang="pl-PL" dirty="0" err="1" smtClean="0"/>
              <a:t>Liraglutyd</a:t>
            </a:r>
            <a:r>
              <a:rPr lang="pl-PL" dirty="0" smtClean="0"/>
              <a:t>, </a:t>
            </a:r>
            <a:r>
              <a:rPr lang="pl-PL" dirty="0" err="1" smtClean="0"/>
              <a:t>Dulaglutyd</a:t>
            </a:r>
            <a:r>
              <a:rPr lang="pl-PL" dirty="0" smtClean="0"/>
              <a:t>, </a:t>
            </a:r>
            <a:r>
              <a:rPr lang="pl-PL" dirty="0" err="1" smtClean="0"/>
              <a:t>Liksysenatyd</a:t>
            </a:r>
            <a:r>
              <a:rPr lang="pl-PL" dirty="0" smtClean="0"/>
              <a:t>, </a:t>
            </a:r>
            <a:r>
              <a:rPr lang="pl-PL" dirty="0" err="1" smtClean="0"/>
              <a:t>Albiglutyd</a:t>
            </a:r>
            <a:r>
              <a:rPr lang="pl-PL" dirty="0" smtClean="0"/>
              <a:t>) – działają na układ </a:t>
            </a:r>
            <a:r>
              <a:rPr lang="pl-PL" dirty="0" err="1" smtClean="0"/>
              <a:t>inkretynowy</a:t>
            </a:r>
            <a:endParaRPr lang="pl-PL" dirty="0" smtClean="0"/>
          </a:p>
          <a:p>
            <a:pPr lvl="1"/>
            <a:r>
              <a:rPr lang="pl-PL" dirty="0" smtClean="0"/>
              <a:t>Inhibitor peptydazy </a:t>
            </a:r>
            <a:r>
              <a:rPr lang="pl-PL" dirty="0" err="1" smtClean="0"/>
              <a:t>dipeptydylowej</a:t>
            </a:r>
            <a:r>
              <a:rPr lang="pl-PL" dirty="0" smtClean="0"/>
              <a:t> IV (DPP-4), tzw. </a:t>
            </a:r>
            <a:r>
              <a:rPr lang="pl-PL" dirty="0" err="1" smtClean="0"/>
              <a:t>gliptyny</a:t>
            </a:r>
            <a:r>
              <a:rPr lang="pl-PL" dirty="0" smtClean="0"/>
              <a:t> – działają na układ </a:t>
            </a:r>
            <a:r>
              <a:rPr lang="pl-PL" dirty="0" err="1" smtClean="0"/>
              <a:t>inkretynowy</a:t>
            </a:r>
            <a:endParaRPr lang="pl-PL" dirty="0" smtClean="0"/>
          </a:p>
          <a:p>
            <a:pPr lvl="1"/>
            <a:r>
              <a:rPr lang="pl-PL" dirty="0" smtClean="0"/>
              <a:t>Inhibitory </a:t>
            </a:r>
            <a:r>
              <a:rPr lang="pl-PL" dirty="0" err="1" smtClean="0"/>
              <a:t>kotransportera</a:t>
            </a:r>
            <a:r>
              <a:rPr lang="pl-PL" dirty="0" smtClean="0"/>
              <a:t> sodowo-glukozowego 2 (SGLT-2), tzw. </a:t>
            </a:r>
            <a:r>
              <a:rPr lang="pl-PL" dirty="0" err="1" smtClean="0"/>
              <a:t>flozyny</a:t>
            </a:r>
            <a:r>
              <a:rPr lang="pl-PL" dirty="0" smtClean="0"/>
              <a:t> (</a:t>
            </a:r>
            <a:r>
              <a:rPr lang="pl-PL" dirty="0" err="1" smtClean="0"/>
              <a:t>empagliflozyna</a:t>
            </a:r>
            <a:r>
              <a:rPr lang="pl-PL" dirty="0" smtClean="0"/>
              <a:t>, </a:t>
            </a:r>
            <a:r>
              <a:rPr lang="pl-PL" dirty="0" err="1" smtClean="0"/>
              <a:t>kanagliflozyna</a:t>
            </a:r>
            <a:r>
              <a:rPr lang="pl-PL" dirty="0" smtClean="0"/>
              <a:t>, </a:t>
            </a:r>
            <a:r>
              <a:rPr lang="pl-PL" dirty="0" err="1" smtClean="0"/>
              <a:t>dapagliflozyna</a:t>
            </a:r>
            <a:r>
              <a:rPr lang="pl-PL" dirty="0" smtClean="0"/>
              <a:t>)</a:t>
            </a:r>
          </a:p>
          <a:p>
            <a:pPr lvl="1"/>
            <a:r>
              <a:rPr lang="pl-PL" dirty="0" smtClean="0"/>
              <a:t>Agonista receptora jądrowego </a:t>
            </a:r>
            <a:r>
              <a:rPr lang="pl-PL" dirty="0" err="1" smtClean="0"/>
              <a:t>PPAR-gamma</a:t>
            </a:r>
            <a:r>
              <a:rPr lang="pl-PL" dirty="0" smtClean="0"/>
              <a:t>, pochodne </a:t>
            </a:r>
            <a:r>
              <a:rPr lang="pl-PL" dirty="0" err="1" smtClean="0"/>
              <a:t>tiazolidynodionu</a:t>
            </a:r>
            <a:r>
              <a:rPr lang="pl-PL" dirty="0" smtClean="0"/>
              <a:t> (</a:t>
            </a:r>
            <a:r>
              <a:rPr lang="pl-PL" dirty="0" err="1" smtClean="0"/>
              <a:t>pioglitazon</a:t>
            </a:r>
            <a:r>
              <a:rPr lang="pl-PL" dirty="0" smtClean="0"/>
              <a:t>)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pl-PL" dirty="0" err="1" smtClean="0"/>
              <a:t>Metformina</a:t>
            </a:r>
            <a:r>
              <a:rPr lang="pl-PL" dirty="0" smtClean="0"/>
              <a:t> – mechanizm działania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908720"/>
            <a:ext cx="9144000" cy="5949280"/>
          </a:xfrm>
        </p:spPr>
        <p:txBody>
          <a:bodyPr>
            <a:normAutofit fontScale="92500" lnSpcReduction="20000"/>
          </a:bodyPr>
          <a:lstStyle/>
          <a:p>
            <a:r>
              <a:rPr lang="pl-PL" dirty="0" smtClean="0"/>
              <a:t>Działania </a:t>
            </a:r>
            <a:r>
              <a:rPr lang="pl-PL" dirty="0" err="1" smtClean="0"/>
              <a:t>antyhiperglikemiczne</a:t>
            </a:r>
            <a:endParaRPr lang="pl-PL" dirty="0" smtClean="0"/>
          </a:p>
          <a:p>
            <a:pPr lvl="1"/>
            <a:r>
              <a:rPr lang="pl-PL" dirty="0" smtClean="0"/>
              <a:t>Hamowanie wątrobowej produkcji glukozy</a:t>
            </a:r>
          </a:p>
          <a:p>
            <a:pPr lvl="1"/>
            <a:r>
              <a:rPr lang="pl-PL" dirty="0" smtClean="0"/>
              <a:t>Nasilenie beztlenowej przemiany glukozy</a:t>
            </a:r>
          </a:p>
          <a:p>
            <a:pPr lvl="1"/>
            <a:r>
              <a:rPr lang="pl-PL" dirty="0" smtClean="0"/>
              <a:t>Aktywacja transportera GLUT4 – zwiększenie </a:t>
            </a:r>
            <a:r>
              <a:rPr lang="pl-PL" dirty="0" err="1" smtClean="0"/>
              <a:t>insulinowrażliwości</a:t>
            </a:r>
            <a:r>
              <a:rPr lang="pl-PL" dirty="0" smtClean="0"/>
              <a:t>, pobudzenie obwodowego działania insuliny</a:t>
            </a:r>
          </a:p>
          <a:p>
            <a:pPr lvl="1"/>
            <a:r>
              <a:rPr lang="pl-PL" dirty="0" smtClean="0"/>
              <a:t>Hamowanie jelitowego wchłaniania glukozy (w dawkach większych niż lecznicze).</a:t>
            </a:r>
          </a:p>
          <a:p>
            <a:r>
              <a:rPr lang="pl-PL" dirty="0" smtClean="0"/>
              <a:t>Zmniejszenie masy ciała, poprawa profilu lipidowego, obniżenie ciśnienia tętniczego, działanie </a:t>
            </a:r>
            <a:r>
              <a:rPr lang="pl-PL" dirty="0" err="1" smtClean="0"/>
              <a:t>kardioprotekcyjne</a:t>
            </a:r>
            <a:r>
              <a:rPr lang="pl-PL" dirty="0" smtClean="0"/>
              <a:t>.</a:t>
            </a:r>
          </a:p>
          <a:p>
            <a:r>
              <a:rPr lang="pl-PL" dirty="0" smtClean="0"/>
              <a:t>Efekt </a:t>
            </a:r>
            <a:r>
              <a:rPr lang="pl-PL" dirty="0" err="1" smtClean="0"/>
              <a:t>antyproliferacyjny</a:t>
            </a:r>
            <a:r>
              <a:rPr lang="pl-PL" dirty="0" smtClean="0"/>
              <a:t> (np. w raku </a:t>
            </a:r>
            <a:r>
              <a:rPr lang="pl-PL" dirty="0" err="1" smtClean="0"/>
              <a:t>wątrobowokomórkowym</a:t>
            </a:r>
            <a:r>
              <a:rPr lang="pl-PL" dirty="0" smtClean="0"/>
              <a:t>).</a:t>
            </a:r>
          </a:p>
          <a:p>
            <a:r>
              <a:rPr lang="pl-PL" dirty="0" smtClean="0"/>
              <a:t>Redukcja śmiertelności z powodu chorób sercowo – naczyniowych.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 smtClean="0"/>
              <a:t>Metformina</a:t>
            </a:r>
            <a:r>
              <a:rPr lang="pl-PL" dirty="0" smtClean="0"/>
              <a:t> - wskazania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Lek pierwszego rzutu w cukrzycy typu 2.</a:t>
            </a:r>
          </a:p>
          <a:p>
            <a:r>
              <a:rPr lang="pl-PL" dirty="0" smtClean="0"/>
              <a:t>Profilaktyka farmakologiczna cukrzycy u osób ze stanem </a:t>
            </a:r>
            <a:r>
              <a:rPr lang="pl-PL" dirty="0" err="1" smtClean="0"/>
              <a:t>przedcukrzycowym</a:t>
            </a:r>
            <a:r>
              <a:rPr lang="pl-PL" dirty="0" smtClean="0"/>
              <a:t> (IGT, IFG).</a:t>
            </a:r>
          </a:p>
          <a:p>
            <a:r>
              <a:rPr lang="pl-PL" dirty="0" smtClean="0"/>
              <a:t>Stany związane z </a:t>
            </a:r>
            <a:r>
              <a:rPr lang="pl-PL" dirty="0" err="1" smtClean="0"/>
              <a:t>insulinoopornością</a:t>
            </a:r>
            <a:r>
              <a:rPr lang="pl-PL" dirty="0" smtClean="0"/>
              <a:t>:</a:t>
            </a:r>
          </a:p>
          <a:p>
            <a:pPr lvl="1"/>
            <a:r>
              <a:rPr lang="pl-PL" dirty="0" smtClean="0"/>
              <a:t>Zespół metaboliczny</a:t>
            </a:r>
          </a:p>
          <a:p>
            <a:pPr lvl="1"/>
            <a:r>
              <a:rPr lang="pl-PL" dirty="0" smtClean="0"/>
              <a:t>Zespół </a:t>
            </a:r>
            <a:r>
              <a:rPr lang="pl-PL" dirty="0" err="1" smtClean="0"/>
              <a:t>policystycznych</a:t>
            </a:r>
            <a:r>
              <a:rPr lang="pl-PL" dirty="0" smtClean="0"/>
              <a:t> jajników.</a:t>
            </a:r>
          </a:p>
          <a:p>
            <a:r>
              <a:rPr lang="pl-PL" dirty="0" err="1" smtClean="0"/>
              <a:t>Hiperlipidemia</a:t>
            </a:r>
            <a:r>
              <a:rPr lang="pl-PL" dirty="0" smtClean="0"/>
              <a:t> ze zwiększonym stężeniem </a:t>
            </a:r>
            <a:r>
              <a:rPr lang="pl-PL" dirty="0" err="1" smtClean="0"/>
              <a:t>trójglicerydów</a:t>
            </a:r>
            <a:r>
              <a:rPr lang="pl-PL" dirty="0" smtClean="0"/>
              <a:t>.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 smtClean="0"/>
              <a:t>Metformina</a:t>
            </a:r>
            <a:r>
              <a:rPr lang="pl-PL" dirty="0" smtClean="0"/>
              <a:t> - dawkowanie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l-PL" dirty="0" smtClean="0"/>
              <a:t>Początkowo 850 – 1000 mg/d, w dawkach podzielonych rano i wieczorem w trakcie posiłku.</a:t>
            </a:r>
          </a:p>
          <a:p>
            <a:r>
              <a:rPr lang="pl-PL" dirty="0" smtClean="0"/>
              <a:t>Dawkę można zwiększać o 500 mg/</a:t>
            </a:r>
            <a:r>
              <a:rPr lang="pl-PL" dirty="0" err="1" smtClean="0"/>
              <a:t>tydz</a:t>
            </a:r>
            <a:r>
              <a:rPr lang="pl-PL" dirty="0" smtClean="0"/>
              <a:t>, do dawki maksymalnej 3000 mg/d.</a:t>
            </a:r>
          </a:p>
          <a:p>
            <a:r>
              <a:rPr lang="pl-PL" dirty="0" smtClean="0"/>
              <a:t>Stosując dawkę 1500 mg/d i większą zaleca się stosowanie 3 x </a:t>
            </a:r>
            <a:r>
              <a:rPr lang="pl-PL" dirty="0" err="1" smtClean="0"/>
              <a:t>dz</a:t>
            </a:r>
            <a:r>
              <a:rPr lang="pl-PL" dirty="0" smtClean="0"/>
              <a:t>, w trakcie posiłku.</a:t>
            </a:r>
          </a:p>
          <a:p>
            <a:r>
              <a:rPr lang="pl-PL" dirty="0" smtClean="0"/>
              <a:t>Efekt terapeutyczny osiąga się stosując dawkę powyżej 1500 mg/d.</a:t>
            </a:r>
          </a:p>
          <a:p>
            <a:endParaRPr lang="pl-PL" dirty="0" smtClean="0"/>
          </a:p>
          <a:p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pl-PL" dirty="0" smtClean="0"/>
              <a:t>Regulacja wydzielanie insuliny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980728"/>
            <a:ext cx="9144000" cy="5877272"/>
          </a:xfrm>
        </p:spPr>
        <p:txBody>
          <a:bodyPr>
            <a:normAutofit fontScale="92500"/>
          </a:bodyPr>
          <a:lstStyle/>
          <a:p>
            <a:r>
              <a:rPr lang="pl-PL" dirty="0" smtClean="0"/>
              <a:t>Wzrost stężenie glukozy w komórkach beta trzustki prowadzi do wzrostu wytwarzania ATP, co prowadzi do zamknięcia zależnych od ATP kanałów potasowych.</a:t>
            </a:r>
          </a:p>
          <a:p>
            <a:r>
              <a:rPr lang="pl-PL" dirty="0" smtClean="0"/>
              <a:t>Kanały potasowe w komórkach beta składają się z 4 podjednostek kanału potasowego (Kir 6.2) oraz 4 podjednostek receptora </a:t>
            </a:r>
            <a:r>
              <a:rPr lang="pl-PL" dirty="0" err="1" smtClean="0"/>
              <a:t>sulfonylomocznikowego</a:t>
            </a:r>
            <a:r>
              <a:rPr lang="pl-PL" dirty="0" smtClean="0"/>
              <a:t> (SUR 1), pełniącego funkcje regulatorowe.</a:t>
            </a:r>
          </a:p>
          <a:p>
            <a:r>
              <a:rPr lang="pl-PL" dirty="0" smtClean="0"/>
              <a:t>ATP oraz pochodne </a:t>
            </a:r>
            <a:r>
              <a:rPr lang="pl-PL" dirty="0" err="1" smtClean="0"/>
              <a:t>sulfonylomocznika</a:t>
            </a:r>
            <a:r>
              <a:rPr lang="pl-PL" dirty="0" smtClean="0"/>
              <a:t> powodują zamknięcie kanałów potasowych, natomiast ADP oraz </a:t>
            </a:r>
            <a:r>
              <a:rPr lang="pl-PL" dirty="0" err="1" smtClean="0"/>
              <a:t>diazoksyd</a:t>
            </a:r>
            <a:r>
              <a:rPr lang="pl-PL" dirty="0" smtClean="0"/>
              <a:t> powodują otwarcie kanałów potasowych i wypłynięcie jonów potasowych.</a:t>
            </a:r>
          </a:p>
          <a:p>
            <a:r>
              <a:rPr lang="pl-PL" dirty="0" smtClean="0"/>
              <a:t> 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pl-PL" dirty="0" err="1" smtClean="0"/>
              <a:t>Metformina</a:t>
            </a:r>
            <a:r>
              <a:rPr lang="pl-PL" dirty="0" smtClean="0"/>
              <a:t> – działania niepożądane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980728"/>
            <a:ext cx="9144000" cy="5877272"/>
          </a:xfrm>
        </p:spPr>
        <p:txBody>
          <a:bodyPr>
            <a:normAutofit fontScale="92500" lnSpcReduction="20000"/>
          </a:bodyPr>
          <a:lstStyle/>
          <a:p>
            <a:r>
              <a:rPr lang="pl-PL" dirty="0" smtClean="0"/>
              <a:t>Ryzyko kwasicy mleczanowej = przeciwwskazana                 w przypadku :</a:t>
            </a:r>
          </a:p>
          <a:p>
            <a:pPr lvl="1"/>
            <a:r>
              <a:rPr lang="pl-PL" dirty="0" smtClean="0"/>
              <a:t>Niewydolności oddechowej</a:t>
            </a:r>
          </a:p>
          <a:p>
            <a:pPr lvl="1"/>
            <a:r>
              <a:rPr lang="pl-PL" dirty="0" smtClean="0"/>
              <a:t>Niewydolności serca</a:t>
            </a:r>
          </a:p>
          <a:p>
            <a:pPr lvl="1"/>
            <a:r>
              <a:rPr lang="pl-PL" dirty="0" smtClean="0"/>
              <a:t>Niedokrwienia dużych narządów (udar mózgu, zawał serca, niedokrwienie kończyn dolnych)</a:t>
            </a:r>
          </a:p>
          <a:p>
            <a:pPr lvl="1"/>
            <a:r>
              <a:rPr lang="pl-PL" dirty="0" smtClean="0"/>
              <a:t>Niewydolności nerek (GFR &lt; 30 ml/min/1,73m2)</a:t>
            </a:r>
          </a:p>
          <a:p>
            <a:pPr lvl="1"/>
            <a:r>
              <a:rPr lang="pl-PL" dirty="0" smtClean="0"/>
              <a:t>Uszkodzenia wątroby</a:t>
            </a:r>
          </a:p>
          <a:p>
            <a:pPr lvl="1"/>
            <a:r>
              <a:rPr lang="pl-PL" dirty="0" smtClean="0"/>
              <a:t>Planowego zabiegu operacyjnego lub badania obrazowego        z użyciem środka kontrastowego – odstawić 24-48h wcześniej.</a:t>
            </a:r>
          </a:p>
          <a:p>
            <a:r>
              <a:rPr lang="pl-PL" dirty="0" smtClean="0"/>
              <a:t>Przejściowo:</a:t>
            </a:r>
          </a:p>
          <a:p>
            <a:pPr lvl="1"/>
            <a:r>
              <a:rPr lang="pl-PL" dirty="0" smtClean="0"/>
              <a:t>Biegunka, nudności, wymioty</a:t>
            </a:r>
          </a:p>
          <a:p>
            <a:pPr lvl="1"/>
            <a:r>
              <a:rPr lang="pl-PL" dirty="0" smtClean="0"/>
              <a:t>Wzdęcia brzucha</a:t>
            </a:r>
          </a:p>
          <a:p>
            <a:pPr lvl="1"/>
            <a:r>
              <a:rPr lang="pl-PL" dirty="0" smtClean="0"/>
              <a:t>Metaliczny posmak w ustach</a:t>
            </a:r>
          </a:p>
          <a:p>
            <a:pPr lvl="1"/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Pochodne </a:t>
            </a:r>
            <a:r>
              <a:rPr lang="pl-PL" dirty="0" err="1" smtClean="0"/>
              <a:t>sulfonylomocznika</a:t>
            </a:r>
            <a:r>
              <a:rPr lang="pl-PL" dirty="0" smtClean="0"/>
              <a:t> – mechanizm działania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>
            <a:normAutofit fontScale="85000" lnSpcReduction="20000"/>
          </a:bodyPr>
          <a:lstStyle/>
          <a:p>
            <a:r>
              <a:rPr lang="pl-PL" dirty="0" smtClean="0"/>
              <a:t>Pobudzenie wydzielania insuliny z komórek beta wysp </a:t>
            </a:r>
            <a:r>
              <a:rPr lang="pl-PL" dirty="0" err="1" smtClean="0"/>
              <a:t>Langerhansa</a:t>
            </a:r>
            <a:r>
              <a:rPr lang="pl-PL" dirty="0" smtClean="0"/>
              <a:t> poprzez wiązania się z receptorami SUR1 dla </a:t>
            </a:r>
            <a:r>
              <a:rPr lang="pl-PL" dirty="0" err="1" smtClean="0"/>
              <a:t>sulfonylomocznika</a:t>
            </a:r>
            <a:r>
              <a:rPr lang="pl-PL" dirty="0" smtClean="0"/>
              <a:t>, co prowadzi do zamknięcia kanałów potasowych i otwarcie kanałów wapniowych.</a:t>
            </a:r>
          </a:p>
          <a:p>
            <a:r>
              <a:rPr lang="pl-PL" dirty="0" smtClean="0"/>
              <a:t>Kanały potasowe znajdują się także m.in. w sercu i naczyniach krwionośnych – ich zamknięcie niekorzystnie wpływa na adaptację serca do niedotlenienia.</a:t>
            </a:r>
          </a:p>
          <a:p>
            <a:r>
              <a:rPr lang="pl-PL" dirty="0" smtClean="0"/>
              <a:t>Nasilenie transportu węglowodanów do tkanki tłuszczowej i mięśni.</a:t>
            </a:r>
          </a:p>
          <a:p>
            <a:r>
              <a:rPr lang="pl-PL" dirty="0" smtClean="0"/>
              <a:t>Nasilenie syntezy glikogenu w wątrobie i mięśniach.</a:t>
            </a:r>
          </a:p>
          <a:p>
            <a:r>
              <a:rPr lang="pl-PL" dirty="0" smtClean="0"/>
              <a:t>Hamowanie </a:t>
            </a:r>
            <a:r>
              <a:rPr lang="pl-PL" dirty="0" err="1" smtClean="0"/>
              <a:t>glukoneogenezy</a:t>
            </a:r>
            <a:r>
              <a:rPr lang="pl-PL" dirty="0" smtClean="0"/>
              <a:t> i oksydacji kwasów tłuszczowych w wątrobie.</a:t>
            </a:r>
          </a:p>
          <a:p>
            <a:r>
              <a:rPr lang="pl-PL" dirty="0" smtClean="0"/>
              <a:t>Nasilenie syntezy i wydzielania aktywatora plazminogenu przez komórki śródbłonka.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Pochodne </a:t>
            </a:r>
            <a:r>
              <a:rPr lang="pl-PL" dirty="0" err="1" smtClean="0"/>
              <a:t>sulfonylomocznika</a:t>
            </a:r>
            <a:r>
              <a:rPr lang="pl-PL" dirty="0" smtClean="0"/>
              <a:t> - wskazania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l-PL" dirty="0" smtClean="0"/>
              <a:t>Leczenie cukrzycy typu 2 u pacjentów nietolerujących </a:t>
            </a:r>
            <a:r>
              <a:rPr lang="pl-PL" dirty="0" err="1" smtClean="0"/>
              <a:t>metforminę</a:t>
            </a:r>
            <a:r>
              <a:rPr lang="pl-PL" dirty="0" smtClean="0"/>
              <a:t>.</a:t>
            </a:r>
          </a:p>
          <a:p>
            <a:r>
              <a:rPr lang="pl-PL" dirty="0" smtClean="0"/>
              <a:t>Gdy podczas leczenia </a:t>
            </a:r>
            <a:r>
              <a:rPr lang="pl-PL" dirty="0" err="1" smtClean="0"/>
              <a:t>metforminą</a:t>
            </a:r>
            <a:r>
              <a:rPr lang="pl-PL" dirty="0" smtClean="0"/>
              <a:t> nie udaję się uzyskać dostatecznej </a:t>
            </a:r>
            <a:r>
              <a:rPr lang="pl-PL" dirty="0" err="1" smtClean="0"/>
              <a:t>kontrolii</a:t>
            </a:r>
            <a:r>
              <a:rPr lang="pl-PL" dirty="0" smtClean="0"/>
              <a:t> </a:t>
            </a:r>
            <a:r>
              <a:rPr lang="pl-PL" dirty="0" err="1" smtClean="0"/>
              <a:t>glikemii</a:t>
            </a:r>
            <a:r>
              <a:rPr lang="pl-PL" dirty="0" smtClean="0"/>
              <a:t>, można rozważyć dołączenie pochodnych </a:t>
            </a:r>
            <a:r>
              <a:rPr lang="pl-PL" dirty="0" err="1" smtClean="0"/>
              <a:t>sulfonylomocznika</a:t>
            </a:r>
            <a:r>
              <a:rPr lang="pl-PL" dirty="0" smtClean="0"/>
              <a:t> do </a:t>
            </a:r>
            <a:r>
              <a:rPr lang="pl-PL" dirty="0" err="1" smtClean="0"/>
              <a:t>metforminy</a:t>
            </a:r>
            <a:r>
              <a:rPr lang="pl-PL" dirty="0" smtClean="0"/>
              <a:t>, ale niewskazane u pacjentów z przewlekłą chorobą nerek lub chorobami sercowo – naczyniowymi.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pl-PL" dirty="0" smtClean="0"/>
              <a:t>Pochodne </a:t>
            </a:r>
            <a:r>
              <a:rPr lang="pl-PL" dirty="0" err="1" smtClean="0"/>
              <a:t>sulfonylomocznika</a:t>
            </a:r>
            <a:r>
              <a:rPr lang="pl-PL" dirty="0" smtClean="0"/>
              <a:t> - dawkowanie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1484784"/>
            <a:ext cx="9144000" cy="5112568"/>
          </a:xfrm>
        </p:spPr>
        <p:txBody>
          <a:bodyPr/>
          <a:lstStyle/>
          <a:p>
            <a:r>
              <a:rPr lang="pl-PL" dirty="0" err="1" smtClean="0"/>
              <a:t>Gliklazyd</a:t>
            </a:r>
            <a:r>
              <a:rPr lang="pl-PL" dirty="0" smtClean="0"/>
              <a:t> – dawka dobowa 80-320 mg w 2 dawkach podzielonych, 30 min przed posiłkiem.</a:t>
            </a:r>
          </a:p>
          <a:p>
            <a:r>
              <a:rPr lang="pl-PL" dirty="0" err="1" smtClean="0"/>
              <a:t>Glikwidon</a:t>
            </a:r>
            <a:r>
              <a:rPr lang="pl-PL" dirty="0" smtClean="0"/>
              <a:t> – początkowo 15 mg podczas śniadania, następnie można stopniowo zwiększać.</a:t>
            </a:r>
          </a:p>
          <a:p>
            <a:r>
              <a:rPr lang="pl-PL" dirty="0" err="1" smtClean="0"/>
              <a:t>Glimepiryd</a:t>
            </a:r>
            <a:r>
              <a:rPr lang="pl-PL" dirty="0" smtClean="0"/>
              <a:t> – początkowo 1 mg raz dziennie, następnie dawkę można stopniowo zwiększać do maksymalnej dawki 6 mg/d.</a:t>
            </a:r>
          </a:p>
          <a:p>
            <a:r>
              <a:rPr lang="pl-PL" dirty="0" err="1" smtClean="0"/>
              <a:t>Glipizyd</a:t>
            </a:r>
            <a:r>
              <a:rPr lang="pl-PL" dirty="0" smtClean="0"/>
              <a:t> – dawka dobowa 2,5 -20mg.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Pochodne </a:t>
            </a:r>
            <a:r>
              <a:rPr lang="pl-PL" dirty="0" err="1" smtClean="0"/>
              <a:t>sulfonylomocznika</a:t>
            </a:r>
            <a:r>
              <a:rPr lang="pl-PL" dirty="0" smtClean="0"/>
              <a:t> – działania niepożądane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Hipoglikemia – szczególnie u osób starszych, przy nadmiernym wysiłku fizycznym, w wyniku interakcji z kwasem acetylosalicylowym, innymi NSLZP, antykoagulantami i alkoholem.</a:t>
            </a:r>
          </a:p>
          <a:p>
            <a:r>
              <a:rPr lang="pl-PL" dirty="0" smtClean="0"/>
              <a:t>Przyrost masy ciała.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Inhibitor </a:t>
            </a:r>
            <a:r>
              <a:rPr lang="pl-PL" dirty="0" err="1" smtClean="0"/>
              <a:t>alfa-glukozydazy</a:t>
            </a:r>
            <a:r>
              <a:rPr lang="pl-PL" dirty="0" smtClean="0"/>
              <a:t> (</a:t>
            </a:r>
            <a:r>
              <a:rPr lang="pl-PL" dirty="0" err="1" smtClean="0"/>
              <a:t>Akarboza</a:t>
            </a:r>
            <a:r>
              <a:rPr lang="pl-PL" dirty="0" smtClean="0"/>
              <a:t>)</a:t>
            </a:r>
            <a:br>
              <a:rPr lang="pl-PL" dirty="0" smtClean="0"/>
            </a:br>
            <a:r>
              <a:rPr lang="pl-PL" dirty="0" smtClean="0"/>
              <a:t>Mechanizm działania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err="1" smtClean="0"/>
              <a:t>Akarboza</a:t>
            </a:r>
            <a:r>
              <a:rPr lang="pl-PL" dirty="0" smtClean="0"/>
              <a:t> łączy się z </a:t>
            </a:r>
            <a:r>
              <a:rPr lang="pl-PL" dirty="0" err="1" smtClean="0"/>
              <a:t>alfa-glukozydazą</a:t>
            </a:r>
            <a:r>
              <a:rPr lang="pl-PL" dirty="0" smtClean="0"/>
              <a:t> rąbka szczoteczkowego jelita cienkiego (enzymem trawiącym cukry do glukozy) i blokuje jego działanie, czego efektem jest zahamowanie trawienia cukrów, w wyniku czego dochodzi do spadku </a:t>
            </a:r>
            <a:r>
              <a:rPr lang="pl-PL" dirty="0" err="1" smtClean="0"/>
              <a:t>poposiłkowej</a:t>
            </a:r>
            <a:r>
              <a:rPr lang="pl-PL" dirty="0" smtClean="0"/>
              <a:t> </a:t>
            </a:r>
            <a:r>
              <a:rPr lang="pl-PL" dirty="0" err="1" smtClean="0"/>
              <a:t>glikemii</a:t>
            </a:r>
            <a:r>
              <a:rPr lang="pl-PL" dirty="0" smtClean="0"/>
              <a:t> oraz </a:t>
            </a:r>
            <a:r>
              <a:rPr lang="pl-PL" dirty="0" err="1" smtClean="0"/>
              <a:t>insulinemii</a:t>
            </a:r>
            <a:r>
              <a:rPr lang="pl-PL" dirty="0" smtClean="0"/>
              <a:t>, a także przyczynia się do zmniejszenia syntezy </a:t>
            </a:r>
            <a:r>
              <a:rPr lang="pl-PL" dirty="0" err="1" smtClean="0"/>
              <a:t>triglicerydów</a:t>
            </a:r>
            <a:r>
              <a:rPr lang="pl-PL" dirty="0" smtClean="0"/>
              <a:t>.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 smtClean="0"/>
              <a:t>Akarboza</a:t>
            </a:r>
            <a:r>
              <a:rPr lang="pl-PL" dirty="0" smtClean="0"/>
              <a:t> - wskazania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Dołączenie do </a:t>
            </a:r>
            <a:r>
              <a:rPr lang="pl-PL" dirty="0" err="1" smtClean="0"/>
              <a:t>metforminy</a:t>
            </a:r>
            <a:r>
              <a:rPr lang="pl-PL" dirty="0" smtClean="0"/>
              <a:t> w leczeniu cukrzycy typu 2, gdy w </a:t>
            </a:r>
            <a:r>
              <a:rPr lang="pl-PL" dirty="0" err="1" smtClean="0"/>
              <a:t>monoterapii</a:t>
            </a:r>
            <a:r>
              <a:rPr lang="pl-PL" dirty="0" smtClean="0"/>
              <a:t> </a:t>
            </a:r>
            <a:r>
              <a:rPr lang="pl-PL" dirty="0" err="1" smtClean="0"/>
              <a:t>metforminą</a:t>
            </a:r>
            <a:r>
              <a:rPr lang="pl-PL" dirty="0" smtClean="0"/>
              <a:t> nie udaje się uzyskać odpowiedniej kontroli </a:t>
            </a:r>
            <a:r>
              <a:rPr lang="pl-PL" dirty="0" err="1" smtClean="0"/>
              <a:t>glikemii</a:t>
            </a:r>
            <a:r>
              <a:rPr lang="pl-PL" dirty="0" smtClean="0"/>
              <a:t>.</a:t>
            </a:r>
          </a:p>
          <a:p>
            <a:r>
              <a:rPr lang="pl-PL" dirty="0" smtClean="0"/>
              <a:t>Jako 3 lek w leczeniu skojarzonym cukrzycy typu 2.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 smtClean="0"/>
              <a:t>Akarboza</a:t>
            </a:r>
            <a:r>
              <a:rPr lang="pl-PL" dirty="0" smtClean="0"/>
              <a:t> - dawkowanie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Początkowo 50mg, 3 x dz., bezpośrednio przed posiłkiem.</a:t>
            </a:r>
          </a:p>
          <a:p>
            <a:r>
              <a:rPr lang="pl-PL" dirty="0" smtClean="0"/>
              <a:t>Co 2-4 tyg. dawkę można zwiększać do maksymalnej tolerowanej przez pacjenta.</a:t>
            </a:r>
          </a:p>
          <a:p>
            <a:r>
              <a:rPr lang="pl-PL" dirty="0" smtClean="0"/>
              <a:t>Średnia dawka 300mg w 3 dawkach podzielonych.</a:t>
            </a:r>
          </a:p>
          <a:p>
            <a:r>
              <a:rPr lang="pl-PL" dirty="0" smtClean="0"/>
              <a:t>Dawka maksymalna 600mg.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 smtClean="0"/>
              <a:t>Akarboza</a:t>
            </a:r>
            <a:r>
              <a:rPr lang="pl-PL" dirty="0" smtClean="0"/>
              <a:t> – działania niepożądane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Wzdęcia, ból brzucha, nadmierne oddawanie gazów, uczucie pełności, biegunka – spowodowane opóźnieniem i przesunięciem wchłaniania cukrów do dalszych odcinków jelita cienkiego.</a:t>
            </a:r>
          </a:p>
          <a:p>
            <a:r>
              <a:rPr lang="pl-PL" dirty="0" smtClean="0"/>
              <a:t>Brak możliwości wyrównania hipoglikemii za pomocą cukrów złożonych (w tej sytuacji należy zastosować glukozę).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pl-PL" dirty="0" err="1" smtClean="0"/>
              <a:t>Glitazony</a:t>
            </a:r>
            <a:r>
              <a:rPr lang="pl-PL" dirty="0" smtClean="0"/>
              <a:t> (</a:t>
            </a:r>
            <a:r>
              <a:rPr lang="pl-PL" dirty="0" err="1" smtClean="0"/>
              <a:t>pioglitazon</a:t>
            </a:r>
            <a:r>
              <a:rPr lang="pl-PL" dirty="0" smtClean="0"/>
              <a:t>) –</a:t>
            </a:r>
            <a:br>
              <a:rPr lang="pl-PL" dirty="0" smtClean="0"/>
            </a:br>
            <a:r>
              <a:rPr lang="pl-PL" dirty="0" smtClean="0"/>
              <a:t> mechanizm działania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5001419"/>
          </a:xfrm>
        </p:spPr>
        <p:txBody>
          <a:bodyPr>
            <a:normAutofit lnSpcReduction="10000"/>
          </a:bodyPr>
          <a:lstStyle/>
          <a:p>
            <a:r>
              <a:rPr lang="pl-PL" dirty="0" smtClean="0"/>
              <a:t>Wybiórczy agonista receptora PPAR – gamma, co prowadzi do transkrypcji genów biorących udział w procesach wytwarzania, transportu i wykorzystania glukozy oraz metabolizmu kwasów tłuszczowych.</a:t>
            </a:r>
          </a:p>
          <a:p>
            <a:r>
              <a:rPr lang="pl-PL" dirty="0" smtClean="0"/>
              <a:t>Zwiększa wrażliwość tkanek na insulinę.</a:t>
            </a:r>
          </a:p>
          <a:p>
            <a:r>
              <a:rPr lang="pl-PL" dirty="0" smtClean="0"/>
              <a:t>Zmniejsza </a:t>
            </a:r>
            <a:r>
              <a:rPr lang="pl-PL" dirty="0" err="1" smtClean="0"/>
              <a:t>insulinooporność</a:t>
            </a:r>
            <a:r>
              <a:rPr lang="pl-PL" dirty="0" smtClean="0"/>
              <a:t> tkanki tłuszczowej, mięśni szkieletowych i wątroby, co prowadzi do zmniejszenia stężenia wolnych kwasów tłuszczowych i glukozy we krwi.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980728"/>
            <a:ext cx="9144000" cy="5877272"/>
          </a:xfrm>
        </p:spPr>
        <p:txBody>
          <a:bodyPr/>
          <a:lstStyle/>
          <a:p>
            <a:r>
              <a:rPr lang="pl-PL" dirty="0" smtClean="0"/>
              <a:t>Zamknięcie kanałów potasowych (pod wpływem ATP lub pochodnych </a:t>
            </a:r>
            <a:r>
              <a:rPr lang="pl-PL" dirty="0" err="1" smtClean="0"/>
              <a:t>sulfonylomocznika</a:t>
            </a:r>
            <a:r>
              <a:rPr lang="pl-PL" dirty="0" smtClean="0"/>
              <a:t>) powoduje zahamowanie wypływu jonów potasowych, czego skutkiem jest depolaryzacja błony komórkowej komórki beta trzustki.</a:t>
            </a:r>
          </a:p>
          <a:p>
            <a:r>
              <a:rPr lang="pl-PL" dirty="0" smtClean="0"/>
              <a:t>Prowadzi to do otwarcia kanałów wapniowych zależnych od woltażu i napływ jonów wapnia, czego skutkiem jest uwalnianie ziarnistości ze zgromadzoną insuliną, a także nasilenie syntezy insuliny oraz zwiększone jej gromadzenie w </a:t>
            </a:r>
            <a:r>
              <a:rPr lang="pl-PL" dirty="0" err="1" smtClean="0"/>
              <a:t>ziarnistościach</a:t>
            </a:r>
            <a:r>
              <a:rPr lang="pl-PL" dirty="0" smtClean="0"/>
              <a:t>.</a:t>
            </a:r>
            <a:endParaRPr lang="pl-PL" dirty="0"/>
          </a:p>
        </p:txBody>
      </p:sp>
      <p:sp>
        <p:nvSpPr>
          <p:cNvPr id="4" name="Tytuł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pl-PL" dirty="0" smtClean="0"/>
              <a:t>Regulacja wydzielanie insuliny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 smtClean="0"/>
              <a:t>Pioglitazon</a:t>
            </a:r>
            <a:r>
              <a:rPr lang="pl-PL" dirty="0" smtClean="0"/>
              <a:t> - wskazania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W cukrzycy typu 2, gdy </a:t>
            </a:r>
            <a:r>
              <a:rPr lang="pl-PL" dirty="0" err="1" smtClean="0"/>
              <a:t>metformina</a:t>
            </a:r>
            <a:r>
              <a:rPr lang="pl-PL" dirty="0" smtClean="0"/>
              <a:t> jest źle tolerowana.</a:t>
            </a:r>
          </a:p>
          <a:p>
            <a:r>
              <a:rPr lang="pl-PL" dirty="0" smtClean="0"/>
              <a:t>W terapii skojarzonej z </a:t>
            </a:r>
            <a:r>
              <a:rPr lang="pl-PL" dirty="0" err="1" smtClean="0"/>
              <a:t>metforminą</a:t>
            </a:r>
            <a:r>
              <a:rPr lang="pl-PL" dirty="0" smtClean="0"/>
              <a:t>, jako drugi lub trzeci lek w leczeniu cukrzycy typu 2.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 smtClean="0"/>
              <a:t>Pioglitazon</a:t>
            </a:r>
            <a:r>
              <a:rPr lang="pl-PL" dirty="0" smtClean="0"/>
              <a:t> - dawkowanie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Początkowo 15-30 mg/d raz dziennie.</a:t>
            </a:r>
          </a:p>
          <a:p>
            <a:r>
              <a:rPr lang="pl-PL" dirty="0" smtClean="0"/>
              <a:t>Dawka maksymalna 45 mg/d.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err="1" smtClean="0"/>
              <a:t>Pioglitazon</a:t>
            </a:r>
            <a:r>
              <a:rPr lang="pl-PL" dirty="0" smtClean="0"/>
              <a:t> – działania niepożądane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Przeciwwskazany u osób poniżej 18 </a:t>
            </a:r>
            <a:r>
              <a:rPr lang="pl-PL" dirty="0" err="1" smtClean="0"/>
              <a:t>rż</a:t>
            </a:r>
            <a:r>
              <a:rPr lang="pl-PL" dirty="0" smtClean="0"/>
              <a:t>.</a:t>
            </a:r>
          </a:p>
          <a:p>
            <a:r>
              <a:rPr lang="pl-PL" dirty="0" smtClean="0"/>
              <a:t>Zatrzymanie wody w ustroju –&gt; obrzęki -&gt; zaostrzenie niewydolności serca (przeciwwskazany u pacjentów z niewydolnością serca, po zawale serca).</a:t>
            </a:r>
          </a:p>
          <a:p>
            <a:r>
              <a:rPr lang="pl-PL" dirty="0" smtClean="0"/>
              <a:t>Zwiększa ryzyko raka pęcherza moczowego.</a:t>
            </a:r>
          </a:p>
          <a:p>
            <a:r>
              <a:rPr lang="pl-PL" dirty="0" smtClean="0"/>
              <a:t>Zaburzenia czynności wątroby.</a:t>
            </a:r>
          </a:p>
          <a:p>
            <a:r>
              <a:rPr lang="pl-PL" dirty="0" smtClean="0"/>
              <a:t>Przyrost masy ciała.</a:t>
            </a:r>
            <a:endParaRPr lang="pl-PL" smtClean="0"/>
          </a:p>
          <a:p>
            <a:endParaRPr lang="pl-PL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pl-PL" dirty="0" smtClean="0"/>
              <a:t>Inhibitory </a:t>
            </a:r>
            <a:r>
              <a:rPr lang="pl-PL" dirty="0" err="1" smtClean="0"/>
              <a:t>kotransportera</a:t>
            </a:r>
            <a:r>
              <a:rPr lang="pl-PL" dirty="0" smtClean="0"/>
              <a:t> </a:t>
            </a:r>
            <a:br>
              <a:rPr lang="pl-PL" dirty="0" smtClean="0"/>
            </a:br>
            <a:r>
              <a:rPr lang="pl-PL" dirty="0" smtClean="0"/>
              <a:t>sodowo – glukozowego 2 (SGLT-2) - </a:t>
            </a:r>
            <a:br>
              <a:rPr lang="pl-PL" dirty="0" smtClean="0"/>
            </a:br>
            <a:r>
              <a:rPr lang="pl-PL" dirty="0" err="1" smtClean="0"/>
              <a:t>Flozyny</a:t>
            </a:r>
            <a:r>
              <a:rPr lang="pl-PL" dirty="0" smtClean="0"/>
              <a:t> – mechanizm działania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1772816"/>
            <a:ext cx="9144000" cy="5085184"/>
          </a:xfrm>
        </p:spPr>
        <p:txBody>
          <a:bodyPr>
            <a:normAutofit fontScale="92500"/>
          </a:bodyPr>
          <a:lstStyle/>
          <a:p>
            <a:r>
              <a:rPr lang="pl-PL" dirty="0" smtClean="0"/>
              <a:t>Ograniczenie wchłaniania zwrotnego glukozy w cewce bliższej nefronu, co prowadzi do wydalania nadmiaru glukozy z moczem (obniżenie progu nerkowego dla wydalania glukozy), poprzez silne i wybiórcze hamowanie </a:t>
            </a:r>
            <a:r>
              <a:rPr lang="pl-PL" dirty="0" err="1" smtClean="0"/>
              <a:t>kotransportera</a:t>
            </a:r>
            <a:r>
              <a:rPr lang="pl-PL" dirty="0" smtClean="0"/>
              <a:t> sodowo – glukozowego typu 2 (SGLT-2), który jest odpowiedzialny za </a:t>
            </a:r>
            <a:r>
              <a:rPr lang="pl-PL" dirty="0" err="1" smtClean="0"/>
              <a:t>reabsorpcję</a:t>
            </a:r>
            <a:r>
              <a:rPr lang="pl-PL" dirty="0" smtClean="0"/>
              <a:t> 90% glukozy z moczu pierwotnego.</a:t>
            </a:r>
          </a:p>
          <a:p>
            <a:r>
              <a:rPr lang="pl-PL" dirty="0" smtClean="0"/>
              <a:t>Skuteczność zależy od czynności nerek.</a:t>
            </a:r>
          </a:p>
          <a:p>
            <a:r>
              <a:rPr lang="pl-PL" dirty="0" smtClean="0"/>
              <a:t>Redukcja masy ciała.</a:t>
            </a:r>
          </a:p>
          <a:p>
            <a:r>
              <a:rPr lang="pl-PL" dirty="0" smtClean="0"/>
              <a:t>Obniżenie ciśnienia tętniczego.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 smtClean="0"/>
              <a:t>Flozyny</a:t>
            </a:r>
            <a:r>
              <a:rPr lang="pl-PL" dirty="0" smtClean="0"/>
              <a:t> - wskazania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pl-PL" dirty="0" smtClean="0"/>
              <a:t>Leczenie cukrzycy typu 2 w </a:t>
            </a:r>
            <a:r>
              <a:rPr lang="pl-PL" dirty="0" err="1" smtClean="0"/>
              <a:t>monoterapii</a:t>
            </a:r>
            <a:r>
              <a:rPr lang="pl-PL" dirty="0" smtClean="0"/>
              <a:t> lub skojarzeniu z </a:t>
            </a:r>
            <a:r>
              <a:rPr lang="pl-PL" dirty="0" err="1" smtClean="0"/>
              <a:t>metforminą</a:t>
            </a:r>
            <a:r>
              <a:rPr lang="pl-PL" dirty="0" smtClean="0"/>
              <a:t> oraz / lub innymi lekami doustnymi.</a:t>
            </a:r>
          </a:p>
          <a:p>
            <a:r>
              <a:rPr lang="pl-PL" dirty="0" smtClean="0"/>
              <a:t>Leczenie cukrzycy typu 2 u pacjentów z niewydolnością serca, chorobą wieńcową lub przewlekłą chorobą nerek w </a:t>
            </a:r>
            <a:r>
              <a:rPr lang="pl-PL" dirty="0" err="1" smtClean="0"/>
              <a:t>monoterapii</a:t>
            </a:r>
            <a:r>
              <a:rPr lang="pl-PL" dirty="0" smtClean="0"/>
              <a:t> lub skojarzeniu z </a:t>
            </a:r>
            <a:r>
              <a:rPr lang="pl-PL" dirty="0" err="1" smtClean="0"/>
              <a:t>metforminą</a:t>
            </a:r>
            <a:r>
              <a:rPr lang="pl-PL" dirty="0" smtClean="0"/>
              <a:t>.</a:t>
            </a:r>
          </a:p>
          <a:p>
            <a:r>
              <a:rPr lang="pl-PL" dirty="0" smtClean="0"/>
              <a:t>Niewydolność serca.</a:t>
            </a:r>
          </a:p>
          <a:p>
            <a:r>
              <a:rPr lang="pl-PL" dirty="0" smtClean="0"/>
              <a:t>Przewlekła Choroba Nerek.</a:t>
            </a:r>
          </a:p>
          <a:p>
            <a:r>
              <a:rPr lang="pl-PL" dirty="0" smtClean="0"/>
              <a:t>Redukcja śmiertelności z przyczyn sercowo – naczyniowych.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 smtClean="0"/>
              <a:t>Flozyny</a:t>
            </a:r>
            <a:r>
              <a:rPr lang="pl-PL" dirty="0" smtClean="0"/>
              <a:t> - dawkowanie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err="1" smtClean="0"/>
              <a:t>Empagliflozyna</a:t>
            </a:r>
            <a:r>
              <a:rPr lang="pl-PL" dirty="0" smtClean="0"/>
              <a:t> – 10 mg raz dziennie, niezależnie od posiłków, dawka maksymalna 25 mg/d.</a:t>
            </a:r>
          </a:p>
          <a:p>
            <a:r>
              <a:rPr lang="pl-PL" dirty="0" err="1" smtClean="0"/>
              <a:t>Dapagliflozyna</a:t>
            </a:r>
            <a:r>
              <a:rPr lang="pl-PL" dirty="0" smtClean="0"/>
              <a:t> 10 mg raz dziennie, niezależnie od posiłków.</a:t>
            </a:r>
          </a:p>
          <a:p>
            <a:r>
              <a:rPr lang="pl-PL" dirty="0" err="1" smtClean="0"/>
              <a:t>Kanagliflozyna</a:t>
            </a:r>
            <a:r>
              <a:rPr lang="pl-PL" dirty="0" smtClean="0"/>
              <a:t> – 100 mg raz dziennie, niezależnie od posiłku.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pl-PL" dirty="0" err="1" smtClean="0"/>
              <a:t>Flozyny</a:t>
            </a:r>
            <a:r>
              <a:rPr lang="pl-PL" dirty="0" smtClean="0"/>
              <a:t> – działania niepożądane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908720"/>
            <a:ext cx="9144000" cy="5949280"/>
          </a:xfrm>
        </p:spPr>
        <p:txBody>
          <a:bodyPr>
            <a:normAutofit lnSpcReduction="10000"/>
          </a:bodyPr>
          <a:lstStyle/>
          <a:p>
            <a:r>
              <a:rPr lang="pl-PL" dirty="0" smtClean="0"/>
              <a:t>Zakażenia układu moczowego -&gt; zwiększone ryzyko </a:t>
            </a:r>
            <a:r>
              <a:rPr lang="pl-PL" dirty="0" err="1" smtClean="0"/>
              <a:t>odmiedniczkowego</a:t>
            </a:r>
            <a:r>
              <a:rPr lang="pl-PL" dirty="0" smtClean="0"/>
              <a:t> zapalenia nerek.</a:t>
            </a:r>
          </a:p>
          <a:p>
            <a:r>
              <a:rPr lang="pl-PL" dirty="0" smtClean="0"/>
              <a:t>Hipotensja.</a:t>
            </a:r>
          </a:p>
          <a:p>
            <a:r>
              <a:rPr lang="pl-PL" dirty="0" smtClean="0"/>
              <a:t>Lek niewskazany u pacjentów przyjmujących </a:t>
            </a:r>
            <a:r>
              <a:rPr lang="pl-PL" dirty="0" err="1" smtClean="0"/>
              <a:t>diuretyki</a:t>
            </a:r>
            <a:r>
              <a:rPr lang="pl-PL" dirty="0" smtClean="0"/>
              <a:t> pętlowe oraz w stanach, w których istnieje ryzyko odwodnienia lub w których obniżenie ciśnienia tętniczego jest niepożądane.</a:t>
            </a:r>
          </a:p>
          <a:p>
            <a:r>
              <a:rPr lang="pl-PL" dirty="0" smtClean="0"/>
              <a:t>Przeciwwskazany u pacjentów z obniżonym </a:t>
            </a:r>
            <a:r>
              <a:rPr lang="pl-PL" dirty="0" err="1" smtClean="0"/>
              <a:t>klirensem</a:t>
            </a:r>
            <a:r>
              <a:rPr lang="pl-PL" dirty="0" smtClean="0"/>
              <a:t> kreatyniny </a:t>
            </a:r>
            <a:r>
              <a:rPr lang="pl-PL" dirty="0" err="1" smtClean="0"/>
              <a:t>eGFR</a:t>
            </a:r>
            <a:r>
              <a:rPr lang="pl-PL" dirty="0" smtClean="0"/>
              <a:t> &lt; 60 ml/min/1,73m2 (</a:t>
            </a:r>
            <a:r>
              <a:rPr lang="pl-PL" dirty="0" err="1" smtClean="0"/>
              <a:t>PChN</a:t>
            </a:r>
            <a:r>
              <a:rPr lang="pl-PL" dirty="0" smtClean="0"/>
              <a:t> stadium G3).</a:t>
            </a:r>
          </a:p>
          <a:p>
            <a:r>
              <a:rPr lang="pl-PL" dirty="0" smtClean="0"/>
              <a:t>Nudności, wymioty, ból brzucha, duszność, łatwe męczenie się – </a:t>
            </a:r>
            <a:r>
              <a:rPr lang="pl-PL" dirty="0" err="1" smtClean="0"/>
              <a:t>euglikemiczna</a:t>
            </a:r>
            <a:r>
              <a:rPr lang="pl-PL" dirty="0" smtClean="0"/>
              <a:t> kwasica ketonowa.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pl-PL" dirty="0" smtClean="0"/>
              <a:t>Leki </a:t>
            </a:r>
            <a:r>
              <a:rPr lang="pl-PL" dirty="0" err="1" smtClean="0"/>
              <a:t>inkretynowe</a:t>
            </a:r>
            <a:r>
              <a:rPr lang="pl-PL" dirty="0" smtClean="0"/>
              <a:t> 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1052736"/>
            <a:ext cx="9144000" cy="5805264"/>
          </a:xfrm>
        </p:spPr>
        <p:txBody>
          <a:bodyPr>
            <a:normAutofit lnSpcReduction="10000"/>
          </a:bodyPr>
          <a:lstStyle/>
          <a:p>
            <a:r>
              <a:rPr lang="pl-PL" dirty="0" smtClean="0"/>
              <a:t>Agoniści receptora peptydu </a:t>
            </a:r>
            <a:r>
              <a:rPr lang="pl-PL" dirty="0" err="1" smtClean="0"/>
              <a:t>glukagonopodobnego</a:t>
            </a:r>
            <a:r>
              <a:rPr lang="pl-PL" dirty="0" smtClean="0"/>
              <a:t> 1 (GLP-1)</a:t>
            </a:r>
          </a:p>
          <a:p>
            <a:pPr lvl="1"/>
            <a:r>
              <a:rPr lang="pl-PL" dirty="0" err="1" smtClean="0"/>
              <a:t>Eksenatyd</a:t>
            </a:r>
            <a:endParaRPr lang="pl-PL" dirty="0" smtClean="0"/>
          </a:p>
          <a:p>
            <a:pPr lvl="1"/>
            <a:r>
              <a:rPr lang="pl-PL" dirty="0" err="1" smtClean="0"/>
              <a:t>Liraglutyd</a:t>
            </a:r>
            <a:endParaRPr lang="pl-PL" dirty="0" smtClean="0"/>
          </a:p>
          <a:p>
            <a:pPr lvl="1"/>
            <a:r>
              <a:rPr lang="pl-PL" dirty="0" err="1" smtClean="0"/>
              <a:t>Liksysenatyd</a:t>
            </a:r>
            <a:endParaRPr lang="pl-PL" dirty="0" smtClean="0"/>
          </a:p>
          <a:p>
            <a:pPr lvl="1"/>
            <a:r>
              <a:rPr lang="pl-PL" dirty="0" err="1" smtClean="0"/>
              <a:t>Albiglutyd</a:t>
            </a:r>
            <a:endParaRPr lang="pl-PL" dirty="0" smtClean="0"/>
          </a:p>
          <a:p>
            <a:pPr lvl="1"/>
            <a:r>
              <a:rPr lang="pl-PL" dirty="0" err="1" smtClean="0"/>
              <a:t>Dulaglutyd</a:t>
            </a:r>
            <a:endParaRPr lang="pl-PL" dirty="0" smtClean="0"/>
          </a:p>
          <a:p>
            <a:r>
              <a:rPr lang="pl-PL" dirty="0" smtClean="0"/>
              <a:t>Inhibitory peptydazy </a:t>
            </a:r>
            <a:r>
              <a:rPr lang="pl-PL" dirty="0" err="1" smtClean="0"/>
              <a:t>dipeptydylowej</a:t>
            </a:r>
            <a:r>
              <a:rPr lang="pl-PL" dirty="0" smtClean="0"/>
              <a:t> IV (DPP-4)</a:t>
            </a:r>
          </a:p>
          <a:p>
            <a:pPr lvl="1"/>
            <a:r>
              <a:rPr lang="pl-PL" dirty="0" err="1" smtClean="0"/>
              <a:t>Linagliptyna</a:t>
            </a:r>
            <a:endParaRPr lang="pl-PL" dirty="0" smtClean="0"/>
          </a:p>
          <a:p>
            <a:pPr lvl="1"/>
            <a:r>
              <a:rPr lang="pl-PL" dirty="0" err="1" smtClean="0"/>
              <a:t>Saksagliptyna</a:t>
            </a:r>
            <a:endParaRPr lang="pl-PL" dirty="0" smtClean="0"/>
          </a:p>
          <a:p>
            <a:pPr lvl="1"/>
            <a:r>
              <a:rPr lang="pl-PL" dirty="0" err="1" smtClean="0"/>
              <a:t>Sitagliptyna</a:t>
            </a:r>
            <a:endParaRPr lang="pl-PL" dirty="0" smtClean="0"/>
          </a:p>
          <a:p>
            <a:pPr lvl="1"/>
            <a:r>
              <a:rPr lang="pl-PL" dirty="0" err="1" smtClean="0"/>
              <a:t>Wildagliptyna</a:t>
            </a:r>
            <a:endParaRPr lang="pl-PL" dirty="0" smtClean="0"/>
          </a:p>
          <a:p>
            <a:pPr lvl="1"/>
            <a:endParaRPr lang="pl-PL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Agoniści GLP-1 – mechanizm działania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l-PL" dirty="0" smtClean="0"/>
              <a:t>Aktywacja receptora GLP-1</a:t>
            </a:r>
          </a:p>
          <a:p>
            <a:pPr lvl="1"/>
            <a:r>
              <a:rPr lang="pl-PL" dirty="0" smtClean="0"/>
              <a:t>Zwiększenie zależnego od glukozy wydzielania insuliny</a:t>
            </a:r>
          </a:p>
          <a:p>
            <a:pPr lvl="1"/>
            <a:r>
              <a:rPr lang="pl-PL" dirty="0" smtClean="0"/>
              <a:t>Hamowanie wydzielania glukagonu</a:t>
            </a:r>
          </a:p>
          <a:p>
            <a:pPr lvl="1"/>
            <a:r>
              <a:rPr lang="pl-PL" dirty="0" smtClean="0"/>
              <a:t>Opóźnienie opróżniania żołądka</a:t>
            </a:r>
          </a:p>
          <a:p>
            <a:pPr lvl="1"/>
            <a:r>
              <a:rPr lang="pl-PL" dirty="0" smtClean="0"/>
              <a:t>Zmniejszenie łaknienia</a:t>
            </a:r>
          </a:p>
          <a:p>
            <a:r>
              <a:rPr lang="pl-PL" dirty="0" smtClean="0"/>
              <a:t>Redukcja masy ciała.</a:t>
            </a:r>
          </a:p>
          <a:p>
            <a:r>
              <a:rPr lang="pl-PL" dirty="0" smtClean="0"/>
              <a:t>Odporność na działania peptydazy </a:t>
            </a:r>
            <a:r>
              <a:rPr lang="pl-PL" dirty="0" err="1" smtClean="0"/>
              <a:t>dipeptydylowej</a:t>
            </a:r>
            <a:r>
              <a:rPr lang="pl-PL" dirty="0" smtClean="0"/>
              <a:t> IV (DPP-4).</a:t>
            </a:r>
          </a:p>
          <a:p>
            <a:pPr lvl="1"/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Agoniści GLP-1 - wskazania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l-PL" dirty="0" smtClean="0"/>
              <a:t>Leczenie cukrzycy typu 2 w </a:t>
            </a:r>
            <a:r>
              <a:rPr lang="pl-PL" dirty="0" err="1" smtClean="0"/>
              <a:t>monoterapii</a:t>
            </a:r>
            <a:r>
              <a:rPr lang="pl-PL" dirty="0" smtClean="0"/>
              <a:t> lub skojarzeniu z </a:t>
            </a:r>
            <a:r>
              <a:rPr lang="pl-PL" dirty="0" err="1" smtClean="0"/>
              <a:t>metforminą</a:t>
            </a:r>
            <a:r>
              <a:rPr lang="pl-PL" dirty="0" smtClean="0"/>
              <a:t> oraz / lub innymi lekami doustnymi.</a:t>
            </a:r>
          </a:p>
          <a:p>
            <a:r>
              <a:rPr lang="pl-PL" dirty="0" smtClean="0"/>
              <a:t>Leczenie cukrzycy typu 2 u pacjentów z niewydolnością serca, chorobą wieńcową lub przewlekłą chorobą nerek w </a:t>
            </a:r>
            <a:r>
              <a:rPr lang="pl-PL" dirty="0" err="1" smtClean="0"/>
              <a:t>monoterapii</a:t>
            </a:r>
            <a:r>
              <a:rPr lang="pl-PL" dirty="0" smtClean="0"/>
              <a:t> lub skojarzeniu z </a:t>
            </a:r>
            <a:r>
              <a:rPr lang="pl-PL" dirty="0" err="1" smtClean="0"/>
              <a:t>metforminą</a:t>
            </a:r>
            <a:r>
              <a:rPr lang="pl-PL" dirty="0" smtClean="0"/>
              <a:t>.</a:t>
            </a:r>
          </a:p>
          <a:p>
            <a:r>
              <a:rPr lang="pl-PL" dirty="0" smtClean="0"/>
              <a:t>Redukcja śmiertelności z przyczyn sercowo – naczyniowych.</a:t>
            </a:r>
          </a:p>
          <a:p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1052736"/>
            <a:ext cx="9144000" cy="5805264"/>
          </a:xfrm>
        </p:spPr>
        <p:txBody>
          <a:bodyPr>
            <a:normAutofit lnSpcReduction="10000"/>
          </a:bodyPr>
          <a:lstStyle/>
          <a:p>
            <a:r>
              <a:rPr lang="pl-PL" dirty="0" smtClean="0"/>
              <a:t>Zatem nadmierne spożycie glukozy lub związków dostarczających organizmowi energię, a także podanie pochodnych </a:t>
            </a:r>
            <a:r>
              <a:rPr lang="pl-PL" dirty="0" err="1" smtClean="0"/>
              <a:t>sulfonylomocznika</a:t>
            </a:r>
            <a:r>
              <a:rPr lang="pl-PL" dirty="0" smtClean="0"/>
              <a:t>, prowadzi do wzmożonej produkcji insuliny, zwiększonego gromadzenia się insuliny w komórkach beta trzustki oraz zwiększonego wydzielania insuliny do krwioobiegu.</a:t>
            </a:r>
          </a:p>
          <a:p>
            <a:r>
              <a:rPr lang="pl-PL" dirty="0" smtClean="0"/>
              <a:t>Analogicznie zmniejszone spożycie pokarmów będzie prowadziło do zmniejszonej produkcji insuliny, mniejszego jej gromadzenia się w komórkach oraz mniejszego uwalniania do krwioobiegu.</a:t>
            </a:r>
            <a:endParaRPr lang="pl-PL" dirty="0"/>
          </a:p>
        </p:txBody>
      </p:sp>
      <p:sp>
        <p:nvSpPr>
          <p:cNvPr id="4" name="Tytuł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pl-PL" dirty="0" smtClean="0"/>
              <a:t>Regulacja wydzielanie insuliny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pl-PL" dirty="0" smtClean="0"/>
              <a:t>Agoniści GLP-1 - dawkowanie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980728"/>
            <a:ext cx="9144000" cy="5877272"/>
          </a:xfrm>
        </p:spPr>
        <p:txBody>
          <a:bodyPr>
            <a:normAutofit fontScale="85000" lnSpcReduction="20000"/>
          </a:bodyPr>
          <a:lstStyle/>
          <a:p>
            <a:r>
              <a:rPr lang="pl-PL" dirty="0" err="1" smtClean="0"/>
              <a:t>Eksenatyd</a:t>
            </a:r>
            <a:r>
              <a:rPr lang="pl-PL" dirty="0" smtClean="0"/>
              <a:t> – 5 </a:t>
            </a:r>
            <a:r>
              <a:rPr lang="pl-PL" dirty="0" err="1" smtClean="0"/>
              <a:t>ug</a:t>
            </a:r>
            <a:r>
              <a:rPr lang="pl-PL" dirty="0" smtClean="0"/>
              <a:t> podskórnie 60 min przed posiłkiem porannym i wieczornym lub przed 2 głównymi posiłkami z zachowaniem odstępu 6h, maksymalnie 10 </a:t>
            </a:r>
            <a:r>
              <a:rPr lang="pl-PL" dirty="0" err="1" smtClean="0"/>
              <a:t>ug</a:t>
            </a:r>
            <a:r>
              <a:rPr lang="pl-PL" dirty="0" smtClean="0"/>
              <a:t> dwa razy na dobę.</a:t>
            </a:r>
          </a:p>
          <a:p>
            <a:r>
              <a:rPr lang="pl-PL" dirty="0" err="1" smtClean="0"/>
              <a:t>Liraglutyd</a:t>
            </a:r>
            <a:r>
              <a:rPr lang="pl-PL" dirty="0" smtClean="0"/>
              <a:t> – 0,6 mg/d podskórnie raz dziennie, do maksymalnej dawki 1,8 mg/d zwiększanej stopniowo co tydzień.</a:t>
            </a:r>
          </a:p>
          <a:p>
            <a:r>
              <a:rPr lang="pl-PL" dirty="0" err="1" smtClean="0"/>
              <a:t>Liksysenatyd</a:t>
            </a:r>
            <a:r>
              <a:rPr lang="pl-PL" dirty="0" smtClean="0"/>
              <a:t> – 10 </a:t>
            </a:r>
            <a:r>
              <a:rPr lang="pl-PL" dirty="0" err="1" smtClean="0"/>
              <a:t>ug</a:t>
            </a:r>
            <a:r>
              <a:rPr lang="pl-PL" dirty="0" smtClean="0"/>
              <a:t>/d podskórnie raz </a:t>
            </a:r>
            <a:r>
              <a:rPr lang="pl-PL" dirty="0" err="1" smtClean="0"/>
              <a:t>dziennnie</a:t>
            </a:r>
            <a:r>
              <a:rPr lang="pl-PL" dirty="0" smtClean="0"/>
              <a:t>, następnie 20 </a:t>
            </a:r>
            <a:r>
              <a:rPr lang="pl-PL" dirty="0" err="1" smtClean="0"/>
              <a:t>ug</a:t>
            </a:r>
            <a:r>
              <a:rPr lang="pl-PL" dirty="0" smtClean="0"/>
              <a:t>/d.</a:t>
            </a:r>
          </a:p>
          <a:p>
            <a:r>
              <a:rPr lang="pl-PL" dirty="0" err="1" smtClean="0"/>
              <a:t>Albiglutyd</a:t>
            </a:r>
            <a:r>
              <a:rPr lang="pl-PL" dirty="0" smtClean="0"/>
              <a:t> – 30 mg raz w tygodniu podskórnie, do maksymalnie 50 mg na tydzień.</a:t>
            </a:r>
          </a:p>
          <a:p>
            <a:r>
              <a:rPr lang="pl-PL" dirty="0" err="1" smtClean="0"/>
              <a:t>Dulaglutyd</a:t>
            </a:r>
            <a:r>
              <a:rPr lang="pl-PL" dirty="0" smtClean="0"/>
              <a:t> – 0,75 mg raz w tygodniu podskórnie w </a:t>
            </a:r>
            <a:r>
              <a:rPr lang="pl-PL" dirty="0" err="1" smtClean="0"/>
              <a:t>monoterapii</a:t>
            </a:r>
            <a:r>
              <a:rPr lang="pl-PL" dirty="0" smtClean="0"/>
              <a:t> lub maksymalnie 1,5 mg raz w tygodniu w leczeniu skojarzonym.</a:t>
            </a:r>
          </a:p>
          <a:p>
            <a:r>
              <a:rPr lang="pl-PL" dirty="0" smtClean="0"/>
              <a:t>Podskórnie w powłoki jamy brzusznej, udo lub górną część ramienia.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1143000"/>
          </a:xfrm>
        </p:spPr>
        <p:txBody>
          <a:bodyPr>
            <a:normAutofit/>
          </a:bodyPr>
          <a:lstStyle/>
          <a:p>
            <a:r>
              <a:rPr lang="pl-PL" dirty="0" smtClean="0"/>
              <a:t>Agoniści GLP-1 – działania niepożądane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1340768"/>
            <a:ext cx="9144000" cy="4929411"/>
          </a:xfrm>
        </p:spPr>
        <p:txBody>
          <a:bodyPr/>
          <a:lstStyle/>
          <a:p>
            <a:r>
              <a:rPr lang="pl-PL" dirty="0" smtClean="0"/>
              <a:t>Hipoglikemia – w trakcie terapii skojarzonej z pochodnymi </a:t>
            </a:r>
            <a:r>
              <a:rPr lang="pl-PL" dirty="0" err="1" smtClean="0"/>
              <a:t>sulfonylomocznika</a:t>
            </a:r>
            <a:r>
              <a:rPr lang="pl-PL" dirty="0" smtClean="0"/>
              <a:t>.</a:t>
            </a:r>
          </a:p>
          <a:p>
            <a:r>
              <a:rPr lang="pl-PL" dirty="0" smtClean="0"/>
              <a:t>Nudności, ból brzucha, wzdęcia, wymioty, biegunka.</a:t>
            </a:r>
          </a:p>
          <a:p>
            <a:r>
              <a:rPr lang="pl-PL" dirty="0" smtClean="0"/>
              <a:t>Łagodne reakcje w miejscu wstrzyknięcia.</a:t>
            </a:r>
          </a:p>
          <a:p>
            <a:r>
              <a:rPr lang="pl-PL" dirty="0" smtClean="0"/>
              <a:t>Ostre zapalenie trzustki.</a:t>
            </a:r>
          </a:p>
          <a:p>
            <a:r>
              <a:rPr lang="pl-PL" dirty="0" smtClean="0"/>
              <a:t>Niewydolność nerek – przeciwwskazane w przypadku przewlekłej choroby nerek stadium G4 (</a:t>
            </a:r>
            <a:r>
              <a:rPr lang="pl-PL" dirty="0" err="1" smtClean="0"/>
              <a:t>klirens</a:t>
            </a:r>
            <a:r>
              <a:rPr lang="pl-PL" dirty="0" smtClean="0"/>
              <a:t> kreatyniny </a:t>
            </a:r>
            <a:r>
              <a:rPr lang="pl-PL" dirty="0" err="1" smtClean="0"/>
              <a:t>eGFR</a:t>
            </a:r>
            <a:r>
              <a:rPr lang="pl-PL" dirty="0" smtClean="0"/>
              <a:t> &lt; 30 ml/min/1,73m2).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pl-PL" dirty="0" smtClean="0"/>
              <a:t>Inhibitory peptydazy </a:t>
            </a:r>
            <a:r>
              <a:rPr lang="pl-PL" dirty="0" err="1" smtClean="0"/>
              <a:t>dipeptydylowej</a:t>
            </a:r>
            <a:r>
              <a:rPr lang="pl-PL" dirty="0" smtClean="0"/>
              <a:t> IV (DPP-4) – </a:t>
            </a:r>
            <a:r>
              <a:rPr lang="pl-PL" dirty="0" err="1" smtClean="0"/>
              <a:t>gliptyny</a:t>
            </a:r>
            <a:r>
              <a:rPr lang="pl-PL" dirty="0" smtClean="0"/>
              <a:t> – mechanizm działania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/>
          <a:lstStyle/>
          <a:p>
            <a:r>
              <a:rPr lang="pl-PL" dirty="0" smtClean="0"/>
              <a:t>Silne, wybiórcze inhibitory DPP-4, które hamują inaktywację GLP-1, co prowadzi do zwiększenia stężenia endogennych </a:t>
            </a:r>
            <a:r>
              <a:rPr lang="pl-PL" dirty="0" err="1" smtClean="0"/>
              <a:t>inkretyn</a:t>
            </a:r>
            <a:r>
              <a:rPr lang="pl-PL" dirty="0" smtClean="0"/>
              <a:t> (GLP-1 oraz GIP).</a:t>
            </a:r>
          </a:p>
          <a:p>
            <a:pPr lvl="1"/>
            <a:r>
              <a:rPr lang="pl-PL" dirty="0" smtClean="0"/>
              <a:t>Zwiększa się zależne od glukozy wydzielanie insuliny</a:t>
            </a:r>
          </a:p>
          <a:p>
            <a:pPr lvl="1"/>
            <a:r>
              <a:rPr lang="pl-PL" dirty="0" smtClean="0"/>
              <a:t>Opóźnienie opróżniania żołądka</a:t>
            </a:r>
          </a:p>
          <a:p>
            <a:pPr lvl="1"/>
            <a:r>
              <a:rPr lang="pl-PL" dirty="0" smtClean="0"/>
              <a:t>Zmniejszenie łaknienia</a:t>
            </a:r>
          </a:p>
          <a:p>
            <a:pPr lvl="1"/>
            <a:r>
              <a:rPr lang="pl-PL" dirty="0" smtClean="0"/>
              <a:t>Dostosowane do stężenia glukozy wydzielanie glukagonu (nie zaburza prawidłowej odpowiedzi glukagonu na hipoglikemię)</a:t>
            </a:r>
          </a:p>
          <a:p>
            <a:r>
              <a:rPr lang="pl-PL" dirty="0" smtClean="0"/>
              <a:t>Nie powoduje przyrostu masy ciała.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Inhibitory DPP-4 (</a:t>
            </a:r>
            <a:r>
              <a:rPr lang="pl-PL" dirty="0" err="1" smtClean="0"/>
              <a:t>gliptyny</a:t>
            </a:r>
            <a:r>
              <a:rPr lang="pl-PL" dirty="0" smtClean="0"/>
              <a:t>) - wskazania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l-PL" dirty="0" smtClean="0"/>
              <a:t>Leczenie cukrzycy typu 2 w </a:t>
            </a:r>
            <a:r>
              <a:rPr lang="pl-PL" dirty="0" err="1" smtClean="0"/>
              <a:t>monoterapii</a:t>
            </a:r>
            <a:r>
              <a:rPr lang="pl-PL" dirty="0" smtClean="0"/>
              <a:t>, gdy </a:t>
            </a:r>
            <a:r>
              <a:rPr lang="pl-PL" dirty="0" err="1" smtClean="0"/>
              <a:t>metformina</a:t>
            </a:r>
            <a:r>
              <a:rPr lang="pl-PL" dirty="0" smtClean="0"/>
              <a:t> jest przeciwwskazana lub nietolerowana przez pacjenta.</a:t>
            </a:r>
          </a:p>
          <a:p>
            <a:r>
              <a:rPr lang="pl-PL" dirty="0" smtClean="0"/>
              <a:t>W leczeniu skojarzonym cukrzycy typu 2 razem z innymi lekami doustnymi i / lub insuliną.</a:t>
            </a:r>
          </a:p>
          <a:p>
            <a:r>
              <a:rPr lang="pl-PL" dirty="0" err="1" smtClean="0"/>
              <a:t>Linagliptyna</a:t>
            </a:r>
            <a:r>
              <a:rPr lang="pl-PL" dirty="0" smtClean="0"/>
              <a:t> w leczeniu cukrzycy typu 2 u pacjentów z przewlekłą chorobą nerek, gdy inne leki doustne są przeciwwskazane z tego powodu.</a:t>
            </a:r>
          </a:p>
          <a:p>
            <a:pPr>
              <a:buNone/>
            </a:pPr>
            <a:endParaRPr lang="pl-PL" dirty="0" smtClean="0"/>
          </a:p>
          <a:p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pl-PL" dirty="0" smtClean="0"/>
              <a:t>Inhibitory DPP-4 (</a:t>
            </a:r>
            <a:r>
              <a:rPr lang="pl-PL" dirty="0" err="1" smtClean="0"/>
              <a:t>gliptyny</a:t>
            </a:r>
            <a:r>
              <a:rPr lang="pl-PL" dirty="0" smtClean="0"/>
              <a:t>) - dawkowanie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1052736"/>
            <a:ext cx="9144000" cy="5805264"/>
          </a:xfrm>
        </p:spPr>
        <p:txBody>
          <a:bodyPr/>
          <a:lstStyle/>
          <a:p>
            <a:r>
              <a:rPr lang="pl-PL" dirty="0" err="1" smtClean="0"/>
              <a:t>Linagliptyna</a:t>
            </a:r>
            <a:r>
              <a:rPr lang="pl-PL" dirty="0" smtClean="0"/>
              <a:t> – 5 mg raz dziennie z posiłkiem lub niezależnie od posiłku o dowolnej porze dnia. Jedyna </a:t>
            </a:r>
            <a:r>
              <a:rPr lang="pl-PL" dirty="0" err="1" smtClean="0"/>
              <a:t>gliptyna</a:t>
            </a:r>
            <a:r>
              <a:rPr lang="pl-PL" dirty="0" smtClean="0"/>
              <a:t> niewydalana z moczem – nie wymaga zmiany dawkowania oraz odstawienia u pacjentów z niewydolnością nerek.</a:t>
            </a:r>
          </a:p>
          <a:p>
            <a:r>
              <a:rPr lang="pl-PL" dirty="0" err="1" smtClean="0"/>
              <a:t>Saksagliptyna</a:t>
            </a:r>
            <a:r>
              <a:rPr lang="pl-PL" dirty="0" smtClean="0"/>
              <a:t> – 5 mg/d o dowolnej porze dnia, z posiłkiem lub niezależnie od posiłku.</a:t>
            </a:r>
          </a:p>
          <a:p>
            <a:r>
              <a:rPr lang="pl-PL" dirty="0" err="1" smtClean="0"/>
              <a:t>Sitagliptyna</a:t>
            </a:r>
            <a:r>
              <a:rPr lang="pl-PL" dirty="0" smtClean="0"/>
              <a:t> – 100 mg/d rano z posiłkiem lub niezależnie od posiłku.</a:t>
            </a:r>
          </a:p>
          <a:p>
            <a:r>
              <a:rPr lang="pl-PL" dirty="0" err="1" smtClean="0"/>
              <a:t>Wildagliptyna</a:t>
            </a:r>
            <a:r>
              <a:rPr lang="pl-PL" dirty="0" smtClean="0"/>
              <a:t> – 50 mg raz lud dwa razy dziennie z posiłkiem lub niezależnie od posiłku.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pl-PL" dirty="0" smtClean="0"/>
              <a:t>Inhibitory DPP-4 (</a:t>
            </a:r>
            <a:r>
              <a:rPr lang="pl-PL" dirty="0" err="1" smtClean="0"/>
              <a:t>gliptyny</a:t>
            </a:r>
            <a:r>
              <a:rPr lang="pl-PL" dirty="0" smtClean="0"/>
              <a:t>) – działania niepożądane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4525963"/>
          </a:xfrm>
        </p:spPr>
        <p:txBody>
          <a:bodyPr/>
          <a:lstStyle/>
          <a:p>
            <a:r>
              <a:rPr lang="pl-PL" dirty="0" smtClean="0"/>
              <a:t>Nudności, ból i zawroty głowy.</a:t>
            </a:r>
          </a:p>
          <a:p>
            <a:r>
              <a:rPr lang="pl-PL" dirty="0" smtClean="0"/>
              <a:t>Senność, ból w nadbrzuszu, zaparcia, biegunka.</a:t>
            </a:r>
          </a:p>
          <a:p>
            <a:r>
              <a:rPr lang="pl-PL" dirty="0" smtClean="0"/>
              <a:t>Hipoglikemia – w leczeniu skojarzonym z pochodnymi </a:t>
            </a:r>
            <a:r>
              <a:rPr lang="pl-PL" dirty="0" err="1" smtClean="0"/>
              <a:t>sulfonylomocznika</a:t>
            </a:r>
            <a:r>
              <a:rPr lang="pl-PL" dirty="0" smtClean="0"/>
              <a:t>.</a:t>
            </a:r>
          </a:p>
          <a:p>
            <a:r>
              <a:rPr lang="pl-PL" dirty="0" smtClean="0"/>
              <a:t>Reakcje nadwrażliwości  - pokrzywka, obrzęk naczynioruchowy.</a:t>
            </a:r>
          </a:p>
          <a:p>
            <a:r>
              <a:rPr lang="pl-PL" dirty="0" smtClean="0"/>
              <a:t>Niewydolność serca.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pl-PL" dirty="0" smtClean="0"/>
              <a:t>Leczenie skojarzone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1052736"/>
            <a:ext cx="9144000" cy="5616624"/>
          </a:xfrm>
        </p:spPr>
        <p:txBody>
          <a:bodyPr>
            <a:normAutofit fontScale="92500" lnSpcReduction="20000"/>
          </a:bodyPr>
          <a:lstStyle/>
          <a:p>
            <a:r>
              <a:rPr lang="pl-PL" dirty="0" smtClean="0"/>
              <a:t>Gdy leczenie cukrzycy typu 2 za pomocą zmiany stylu życia i jednego leku doustnego staje się nieskuteczne, zaleca się stosowanie 2, a następnie 3 leków doustnych, a dopiero gdy takie połączenia leków o różnych mechanizmach działania nie umożliwiają osiągnięcia docelowych wartości HbA1c należy dołączyć do dotychczasowego leczenia insulinoterapię prostą, natomiast w przypadku nieskuteczności stopniowo intensyfikować leczenie, wprowadzając insulinoterapię złożoną lub intensywną insulinoterapię.</a:t>
            </a:r>
          </a:p>
          <a:p>
            <a:r>
              <a:rPr lang="pl-PL" dirty="0" smtClean="0"/>
              <a:t>W sytuacji bardzo dużej hiperglikemii u chorych ze świeżo rozpoznaną cukrzycą typu 2, można rozpocząć leczenie insuliną, a po wyrównaniu </a:t>
            </a:r>
            <a:r>
              <a:rPr lang="pl-PL" dirty="0" err="1" smtClean="0"/>
              <a:t>glikemii</a:t>
            </a:r>
            <a:r>
              <a:rPr lang="pl-PL" dirty="0" smtClean="0"/>
              <a:t> i stanu metabolicznego przejść na leczenie doustne.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Symbol zastępczy zawartości 3" descr="IMG_20200423_20494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95536" y="-243408"/>
            <a:ext cx="8229600" cy="1143000"/>
          </a:xfrm>
        </p:spPr>
        <p:txBody>
          <a:bodyPr>
            <a:normAutofit/>
          </a:bodyPr>
          <a:lstStyle/>
          <a:p>
            <a:r>
              <a:rPr lang="pl-PL" sz="2800" dirty="0" smtClean="0"/>
              <a:t>Wskazania do insulinoterapii</a:t>
            </a:r>
            <a:endParaRPr lang="pl-PL" sz="2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692696"/>
            <a:ext cx="9144000" cy="6165304"/>
          </a:xfrm>
        </p:spPr>
        <p:txBody>
          <a:bodyPr>
            <a:normAutofit fontScale="70000" lnSpcReduction="20000"/>
          </a:bodyPr>
          <a:lstStyle/>
          <a:p>
            <a:r>
              <a:rPr lang="pl-PL" dirty="0" smtClean="0"/>
              <a:t>Cukrzyca typu 1 </a:t>
            </a:r>
          </a:p>
          <a:p>
            <a:pPr lvl="1"/>
            <a:r>
              <a:rPr lang="pl-PL" dirty="0" smtClean="0"/>
              <a:t>U dzieci i młodzieży</a:t>
            </a:r>
          </a:p>
          <a:p>
            <a:pPr lvl="1"/>
            <a:r>
              <a:rPr lang="pl-PL" dirty="0" smtClean="0"/>
              <a:t>U dorosłych</a:t>
            </a:r>
          </a:p>
          <a:p>
            <a:pPr lvl="1"/>
            <a:r>
              <a:rPr lang="pl-PL" dirty="0" smtClean="0"/>
              <a:t>Cukrzyca LADA od chwili rozpoznania</a:t>
            </a:r>
          </a:p>
          <a:p>
            <a:r>
              <a:rPr lang="pl-PL" dirty="0" smtClean="0"/>
              <a:t>Cukrzyca typu 2</a:t>
            </a:r>
          </a:p>
          <a:p>
            <a:pPr lvl="1"/>
            <a:r>
              <a:rPr lang="pl-PL" dirty="0" smtClean="0"/>
              <a:t>Nieskuteczność leczenia (HbA1c &gt;7% pomimo intensyfikacji leczenia farmakologicznego i terapii behawioralnej)</a:t>
            </a:r>
          </a:p>
          <a:p>
            <a:pPr lvl="1"/>
            <a:r>
              <a:rPr lang="pl-PL" dirty="0" smtClean="0"/>
              <a:t>Przeciwwskazania do stosowania leków doustnych (uszkodzenia narządowe, uczulenia)</a:t>
            </a:r>
          </a:p>
          <a:p>
            <a:pPr lvl="1"/>
            <a:r>
              <a:rPr lang="pl-PL" dirty="0" smtClean="0"/>
              <a:t>Leczenie czasowe</a:t>
            </a:r>
          </a:p>
          <a:p>
            <a:pPr lvl="2"/>
            <a:r>
              <a:rPr lang="pl-PL" dirty="0" smtClean="0"/>
              <a:t>Świeżo rozpoznana cukrzyca ze znaczną hiperglikemią (&gt;300mg/dl) i jej objawami</a:t>
            </a:r>
          </a:p>
          <a:p>
            <a:pPr lvl="2"/>
            <a:r>
              <a:rPr lang="pl-PL" dirty="0" smtClean="0"/>
              <a:t>Opanowanie </a:t>
            </a:r>
            <a:r>
              <a:rPr lang="pl-PL" dirty="0" err="1" smtClean="0"/>
              <a:t>glukotoksyczności</a:t>
            </a:r>
            <a:endParaRPr lang="pl-PL" dirty="0" smtClean="0"/>
          </a:p>
          <a:p>
            <a:pPr lvl="2"/>
            <a:r>
              <a:rPr lang="pl-PL" dirty="0" smtClean="0"/>
              <a:t>Ostry zespół wieńcowy, PCI</a:t>
            </a:r>
          </a:p>
          <a:p>
            <a:pPr lvl="2"/>
            <a:r>
              <a:rPr lang="pl-PL" dirty="0" smtClean="0"/>
              <a:t>Udar mózgu</a:t>
            </a:r>
          </a:p>
          <a:p>
            <a:pPr lvl="2"/>
            <a:r>
              <a:rPr lang="pl-PL" dirty="0" smtClean="0"/>
              <a:t>Ostre stany zapalne, urazy, inne stany naglące</a:t>
            </a:r>
          </a:p>
          <a:p>
            <a:pPr lvl="2"/>
            <a:r>
              <a:rPr lang="pl-PL" dirty="0" err="1" smtClean="0"/>
              <a:t>Kortykoterapia</a:t>
            </a:r>
            <a:endParaRPr lang="pl-PL" dirty="0" smtClean="0"/>
          </a:p>
          <a:p>
            <a:pPr lvl="2"/>
            <a:r>
              <a:rPr lang="pl-PL" dirty="0" smtClean="0"/>
              <a:t>Zabieg operacyjny</a:t>
            </a:r>
          </a:p>
          <a:p>
            <a:r>
              <a:rPr lang="pl-PL" dirty="0" smtClean="0"/>
              <a:t>Cukrzyca związana z </a:t>
            </a:r>
            <a:r>
              <a:rPr lang="pl-PL" dirty="0" err="1" smtClean="0"/>
              <a:t>mukowiscydozą</a:t>
            </a:r>
            <a:endParaRPr lang="pl-PL" dirty="0" smtClean="0"/>
          </a:p>
          <a:p>
            <a:r>
              <a:rPr lang="pl-PL" dirty="0" smtClean="0"/>
              <a:t>Cukrzyca podczas ciąży</a:t>
            </a:r>
          </a:p>
          <a:p>
            <a:r>
              <a:rPr lang="pl-PL" dirty="0" smtClean="0"/>
              <a:t>Uzasadnione życzenie chorego</a:t>
            </a:r>
          </a:p>
          <a:p>
            <a:pPr lvl="2"/>
            <a:endParaRPr lang="pl-PL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39552" y="-171400"/>
            <a:ext cx="8229600" cy="1143000"/>
          </a:xfrm>
        </p:spPr>
        <p:txBody>
          <a:bodyPr/>
          <a:lstStyle/>
          <a:p>
            <a:r>
              <a:rPr lang="pl-PL" dirty="0" smtClean="0"/>
              <a:t>Rodzaje insulin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764704"/>
            <a:ext cx="9144000" cy="6093296"/>
          </a:xfrm>
        </p:spPr>
        <p:txBody>
          <a:bodyPr>
            <a:normAutofit fontScale="85000" lnSpcReduction="10000"/>
          </a:bodyPr>
          <a:lstStyle/>
          <a:p>
            <a:r>
              <a:rPr lang="pl-PL" dirty="0" smtClean="0"/>
              <a:t>Analogi insuliny ludzkiej szybko działające</a:t>
            </a:r>
          </a:p>
          <a:p>
            <a:pPr lvl="1"/>
            <a:r>
              <a:rPr lang="pl-PL" dirty="0" smtClean="0"/>
              <a:t>Działają najszybciej i najkrócej</a:t>
            </a:r>
          </a:p>
          <a:p>
            <a:pPr lvl="1"/>
            <a:r>
              <a:rPr lang="pl-PL" dirty="0" smtClean="0"/>
              <a:t> Wchłanianie się z tkanki podskórnej po wstrzyknięciu po 5-15 min</a:t>
            </a:r>
          </a:p>
          <a:p>
            <a:pPr lvl="1"/>
            <a:r>
              <a:rPr lang="pl-PL" dirty="0" smtClean="0"/>
              <a:t> Stosowane bezpośrednio przed posiłkiem, w trakcie posiłku lub po posiłku</a:t>
            </a:r>
          </a:p>
          <a:p>
            <a:pPr lvl="1"/>
            <a:r>
              <a:rPr lang="pl-PL" dirty="0" smtClean="0"/>
              <a:t>Krótki czas działania pozwala zmniejszyć liczbę posiłków</a:t>
            </a:r>
          </a:p>
          <a:p>
            <a:r>
              <a:rPr lang="pl-PL" dirty="0" smtClean="0"/>
              <a:t>Insulina krótko działająca</a:t>
            </a:r>
          </a:p>
          <a:p>
            <a:pPr lvl="1"/>
            <a:r>
              <a:rPr lang="pl-PL" dirty="0" smtClean="0"/>
              <a:t>Stosowana 30 min przed posiłkiem</a:t>
            </a:r>
          </a:p>
          <a:p>
            <a:r>
              <a:rPr lang="pl-PL" dirty="0" smtClean="0"/>
              <a:t>Analogi insuliny ludzkiej długo działające</a:t>
            </a:r>
          </a:p>
          <a:p>
            <a:pPr lvl="1"/>
            <a:r>
              <a:rPr lang="pl-PL" dirty="0" smtClean="0"/>
              <a:t>Naśladują podstawowe wydzielanie insuliny, gdyż ich stężenie we krwi jest równomierne</a:t>
            </a:r>
          </a:p>
          <a:p>
            <a:pPr lvl="1"/>
            <a:r>
              <a:rPr lang="pl-PL" dirty="0" smtClean="0"/>
              <a:t>Umożliwiają prowadzenie intensywnej insulinoterapii</a:t>
            </a:r>
          </a:p>
          <a:p>
            <a:pPr lvl="1"/>
            <a:r>
              <a:rPr lang="pl-PL" dirty="0" err="1" smtClean="0"/>
              <a:t>Ultradługo</a:t>
            </a:r>
            <a:r>
              <a:rPr lang="pl-PL" dirty="0" smtClean="0"/>
              <a:t> działający analog insuliny -&gt; </a:t>
            </a:r>
            <a:r>
              <a:rPr lang="pl-PL" dirty="0" err="1" smtClean="0"/>
              <a:t>degludec</a:t>
            </a:r>
            <a:r>
              <a:rPr lang="pl-PL" dirty="0" smtClean="0"/>
              <a:t> – umożliwia utrzymanie stabilnego stężenia insuliny podstawowej we krwi podczas stosowania podskórnego raz dziennie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980728"/>
            <a:ext cx="9144000" cy="5877272"/>
          </a:xfrm>
        </p:spPr>
        <p:txBody>
          <a:bodyPr/>
          <a:lstStyle/>
          <a:p>
            <a:r>
              <a:rPr lang="pl-PL" dirty="0" smtClean="0"/>
              <a:t>Insulina wydzielana jest przez komórkę beta dwufazowo:</a:t>
            </a:r>
          </a:p>
          <a:p>
            <a:pPr lvl="1"/>
            <a:r>
              <a:rPr lang="pl-PL" dirty="0" smtClean="0"/>
              <a:t>Faza 1 – szybka, trwająca do 10 min, polega na wyrzucie insuliny zgromadzonej w dojrzałych </a:t>
            </a:r>
            <a:r>
              <a:rPr lang="pl-PL" dirty="0" err="1" smtClean="0"/>
              <a:t>ziarnistościach</a:t>
            </a:r>
            <a:endParaRPr lang="pl-PL" dirty="0" smtClean="0"/>
          </a:p>
          <a:p>
            <a:pPr lvl="1"/>
            <a:r>
              <a:rPr lang="pl-PL" dirty="0" smtClean="0"/>
              <a:t>Faza 2 – wolna, trwa do 2h od podania glukozy, polega na syntezie insuliny de </a:t>
            </a:r>
            <a:r>
              <a:rPr lang="pl-PL" dirty="0" err="1" smtClean="0"/>
              <a:t>novo</a:t>
            </a:r>
            <a:endParaRPr lang="pl-PL" dirty="0" smtClean="0"/>
          </a:p>
          <a:p>
            <a:r>
              <a:rPr lang="pl-PL" dirty="0" smtClean="0"/>
              <a:t>Upośledzenie pierwszej fazy wydzielania insuliny może być pierwszym sygnałem zaburzeń czynnościowych komórek beta.</a:t>
            </a:r>
            <a:endParaRPr lang="pl-PL" dirty="0"/>
          </a:p>
        </p:txBody>
      </p:sp>
      <p:sp>
        <p:nvSpPr>
          <p:cNvPr id="4" name="Tytuł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pl-PL" dirty="0" smtClean="0"/>
              <a:t>Regulacja wydzielanie insuliny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pl-PL" dirty="0" smtClean="0"/>
              <a:t>Mieszanki insulinowe </a:t>
            </a:r>
            <a:br>
              <a:rPr lang="pl-PL" dirty="0" smtClean="0"/>
            </a:br>
            <a:r>
              <a:rPr lang="pl-PL" dirty="0" smtClean="0"/>
              <a:t>(insuliny złożone, dwufazowe)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1340768"/>
            <a:ext cx="9144000" cy="5517232"/>
          </a:xfrm>
        </p:spPr>
        <p:txBody>
          <a:bodyPr>
            <a:normAutofit fontScale="85000" lnSpcReduction="10000"/>
          </a:bodyPr>
          <a:lstStyle/>
          <a:p>
            <a:r>
              <a:rPr lang="pl-PL" dirty="0" smtClean="0"/>
              <a:t>Stosowane w leczeniu cukrzycy typu 2 u pacjentów starszych         i mniej sprawnych, u których spełnienie kryteriów wyrównania nie jest bezwzględnie konieczne.</a:t>
            </a:r>
          </a:p>
          <a:p>
            <a:r>
              <a:rPr lang="pl-PL" dirty="0" smtClean="0"/>
              <a:t>Mieszanina szybko działającego analogu insuliny z zawiesiną protaminową analogu (wydłużenie czasu działania).</a:t>
            </a:r>
          </a:p>
          <a:p>
            <a:r>
              <a:rPr lang="pl-PL" dirty="0" smtClean="0"/>
              <a:t>Mieszanina insuliny ludzkiej krótko działającej z insuliną ludzką </a:t>
            </a:r>
            <a:r>
              <a:rPr lang="pl-PL" dirty="0" err="1" smtClean="0"/>
              <a:t>izofanową</a:t>
            </a:r>
            <a:r>
              <a:rPr lang="pl-PL" dirty="0" smtClean="0"/>
              <a:t> (NPH) o pośrednim czasie działania.</a:t>
            </a:r>
          </a:p>
          <a:p>
            <a:r>
              <a:rPr lang="pl-PL" dirty="0" smtClean="0"/>
              <a:t>Każda z insulin w mieszaninie osiąga swój szczyt działania, zatem występują w tym przypadku 2 szczyty działania insuliny.</a:t>
            </a:r>
          </a:p>
          <a:p>
            <a:r>
              <a:rPr lang="pl-PL" dirty="0" smtClean="0"/>
              <a:t>Szczyt związany z insuliną szybko lub krótko działającą jest większy, a czas jego trwania krótszy.</a:t>
            </a:r>
          </a:p>
          <a:p>
            <a:r>
              <a:rPr lang="pl-PL" dirty="0" smtClean="0"/>
              <a:t>Ważne jest spożywanie posiłku przed każdym szczytem działania insuliny.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Symbol zastępczy zawartości 3" descr="IMG_20200423_20490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Symbol zastępczy zawartości 3" descr="IMG_20200423_20481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pl-PL" dirty="0" smtClean="0"/>
              <a:t>Modele i sposoby insulinoterapii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1052736"/>
            <a:ext cx="9144000" cy="5805264"/>
          </a:xfrm>
        </p:spPr>
        <p:txBody>
          <a:bodyPr>
            <a:normAutofit fontScale="92500" lnSpcReduction="20000"/>
          </a:bodyPr>
          <a:lstStyle/>
          <a:p>
            <a:r>
              <a:rPr lang="pl-PL" dirty="0" smtClean="0"/>
              <a:t>Insulinoterapia prosta</a:t>
            </a:r>
          </a:p>
          <a:p>
            <a:r>
              <a:rPr lang="pl-PL" dirty="0" smtClean="0"/>
              <a:t>Insulinoterapia złożona</a:t>
            </a:r>
          </a:p>
          <a:p>
            <a:pPr lvl="1"/>
            <a:r>
              <a:rPr lang="pl-PL" dirty="0" smtClean="0"/>
              <a:t>Stosowanie mieszanek insulinowych</a:t>
            </a:r>
          </a:p>
          <a:p>
            <a:pPr lvl="1"/>
            <a:r>
              <a:rPr lang="pl-PL" dirty="0" smtClean="0"/>
              <a:t>Intensywna insulinoterapia</a:t>
            </a:r>
          </a:p>
          <a:p>
            <a:r>
              <a:rPr lang="pl-PL" dirty="0" smtClean="0"/>
              <a:t>Intensywna insulinoterapia czynnościowa</a:t>
            </a:r>
          </a:p>
          <a:p>
            <a:r>
              <a:rPr lang="pl-PL" dirty="0" smtClean="0"/>
              <a:t>Osobiste pompy insulinowe</a:t>
            </a:r>
          </a:p>
          <a:p>
            <a:r>
              <a:rPr lang="pl-PL" dirty="0" smtClean="0"/>
              <a:t>Pompa insulinowa sterowana </a:t>
            </a:r>
            <a:r>
              <a:rPr lang="pl-PL" dirty="0" err="1" smtClean="0"/>
              <a:t>glikemią</a:t>
            </a:r>
            <a:r>
              <a:rPr lang="pl-PL" dirty="0" smtClean="0"/>
              <a:t> (pompa zamkniętej pętli)</a:t>
            </a:r>
          </a:p>
          <a:p>
            <a:r>
              <a:rPr lang="pl-PL" dirty="0" smtClean="0"/>
              <a:t>Przeszczepienie trzustki</a:t>
            </a:r>
          </a:p>
          <a:p>
            <a:r>
              <a:rPr lang="pl-PL" dirty="0" smtClean="0"/>
              <a:t>Przeszczepienie wysp </a:t>
            </a:r>
            <a:r>
              <a:rPr lang="pl-PL" dirty="0" err="1" smtClean="0"/>
              <a:t>Langerhansa</a:t>
            </a:r>
            <a:endParaRPr lang="pl-PL" dirty="0" smtClean="0"/>
          </a:p>
          <a:p>
            <a:r>
              <a:rPr lang="pl-PL" b="1" dirty="0" smtClean="0"/>
              <a:t>We wszystkich modelach insulinoterapii w cukrzycy typu 2 zaleca się równoczesne stosowanie </a:t>
            </a:r>
            <a:r>
              <a:rPr lang="pl-PL" b="1" dirty="0" err="1" smtClean="0"/>
              <a:t>metforminy</a:t>
            </a:r>
            <a:r>
              <a:rPr lang="pl-PL" b="1" dirty="0" smtClean="0"/>
              <a:t>, jeżeli nie jest ona przeciwwskazana</a:t>
            </a:r>
            <a:endParaRPr lang="pl-PL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-171400"/>
            <a:ext cx="8229600" cy="1143000"/>
          </a:xfrm>
        </p:spPr>
        <p:txBody>
          <a:bodyPr/>
          <a:lstStyle/>
          <a:p>
            <a:r>
              <a:rPr lang="pl-PL" dirty="0" smtClean="0"/>
              <a:t>Insulinoterapia prosta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836712"/>
            <a:ext cx="9144000" cy="6021288"/>
          </a:xfrm>
        </p:spPr>
        <p:txBody>
          <a:bodyPr>
            <a:normAutofit fontScale="85000" lnSpcReduction="10000"/>
          </a:bodyPr>
          <a:lstStyle/>
          <a:p>
            <a:r>
              <a:rPr lang="pl-PL" dirty="0" smtClean="0"/>
              <a:t>Skojarzone leczenie lekami doustnymi (najczęściej </a:t>
            </a:r>
            <a:r>
              <a:rPr lang="pl-PL" dirty="0" err="1" smtClean="0"/>
              <a:t>metforminą</a:t>
            </a:r>
            <a:r>
              <a:rPr lang="pl-PL" dirty="0" smtClean="0"/>
              <a:t>) i insuliną podstawową (bazową – analog długo działający lub insulina o przedłużonym okresie działania) podawaną raz dziennie.</a:t>
            </a:r>
          </a:p>
          <a:p>
            <a:r>
              <a:rPr lang="pl-PL" dirty="0" smtClean="0"/>
              <a:t>W celu uniknięcia hipoglikemii nocnej zaleca się jako insulinę bazową – długo działający analog insuliny.</a:t>
            </a:r>
          </a:p>
          <a:p>
            <a:r>
              <a:rPr lang="pl-PL" dirty="0" smtClean="0"/>
              <a:t>Początkowa dawka insuliny wynosi 0,2j/kg mc./d lub 10j./d.</a:t>
            </a:r>
          </a:p>
          <a:p>
            <a:r>
              <a:rPr lang="pl-PL" dirty="0" smtClean="0"/>
              <a:t>Insulinę bazową podaje się wieczorem (jeżeli występuję hiperglikemia na czczo) lub rano (jeżeli występuje hiperglikemia w ciągu dnia).</a:t>
            </a:r>
          </a:p>
          <a:p>
            <a:r>
              <a:rPr lang="pl-PL" dirty="0" smtClean="0"/>
              <a:t>Wyrównanie </a:t>
            </a:r>
            <a:r>
              <a:rPr lang="pl-PL" dirty="0" err="1" smtClean="0"/>
              <a:t>glikemii</a:t>
            </a:r>
            <a:r>
              <a:rPr lang="pl-PL" dirty="0" smtClean="0"/>
              <a:t> weryfikuje się co 4-5 dni i stopniowo zwiększa dawkę insuliny o 2-4j.</a:t>
            </a:r>
          </a:p>
          <a:p>
            <a:r>
              <a:rPr lang="pl-PL" dirty="0" smtClean="0"/>
              <a:t>Jeżeli dobowa dawka insuliny przekracza 30j. należy rozważyć rozpoczęcie insulinoterapii złożonej.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Insulinoterapia złożona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Stosowanie mieszanek insulinowych</a:t>
            </a:r>
          </a:p>
          <a:p>
            <a:r>
              <a:rPr lang="pl-PL" dirty="0" smtClean="0"/>
              <a:t>Intensywna insulinoterapia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pl-PL" dirty="0" smtClean="0"/>
              <a:t>Insulinoterapia złożona  </a:t>
            </a:r>
            <a:br>
              <a:rPr lang="pl-PL" dirty="0" smtClean="0"/>
            </a:br>
            <a:r>
              <a:rPr lang="pl-PL" dirty="0" smtClean="0"/>
              <a:t>mieszanki insulinowe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>
            <a:normAutofit lnSpcReduction="10000"/>
          </a:bodyPr>
          <a:lstStyle/>
          <a:p>
            <a:r>
              <a:rPr lang="pl-PL" dirty="0" smtClean="0"/>
              <a:t>Stosowane 2 x dziennie o stałych porach – mała liczba wstrzyknięć umożliwia stosowanie insulinoterapii u osób starszych oraz niepełnosprawnych.</a:t>
            </a:r>
          </a:p>
          <a:p>
            <a:r>
              <a:rPr lang="pl-PL" dirty="0" smtClean="0"/>
              <a:t>Najczęściej mieszanka insuliny krótko działającej                z insuliną średnio długo działającą.</a:t>
            </a:r>
          </a:p>
          <a:p>
            <a:r>
              <a:rPr lang="pl-PL" dirty="0" smtClean="0"/>
              <a:t>Niemożność pełnego uzyskania zalecanych kryteriów wyrównania cukrzycy.</a:t>
            </a:r>
          </a:p>
          <a:p>
            <a:r>
              <a:rPr lang="pl-PL" dirty="0" smtClean="0"/>
              <a:t>Konieczność stałych pór posiłków, zwłaszcza                     w południe.</a:t>
            </a:r>
          </a:p>
          <a:p>
            <a:pPr>
              <a:buNone/>
            </a:pP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pl-PL" dirty="0" smtClean="0"/>
              <a:t>Intensywna insulinoterapia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980728"/>
            <a:ext cx="9144000" cy="5877272"/>
          </a:xfrm>
        </p:spPr>
        <p:txBody>
          <a:bodyPr>
            <a:normAutofit fontScale="92500"/>
          </a:bodyPr>
          <a:lstStyle/>
          <a:p>
            <a:r>
              <a:rPr lang="pl-PL" dirty="0" smtClean="0"/>
              <a:t>Podstawowe stężenie insuliny uzyskuje się wstrzykując insulinę średnio długo działającą lub analog insuliny długo działający raz dziennie o stałej godzinie, najczęściej wieczorem (ok. 40% dawki dobowej).</a:t>
            </a:r>
          </a:p>
          <a:p>
            <a:r>
              <a:rPr lang="pl-PL" dirty="0" smtClean="0"/>
              <a:t>Przed głównym posiłkiem w ciągu dnia wstrzykuje się insulinę krótko działającą (30 min przed posiłkiem) lub analog insuliny szybko działający (bezpośrednio przed posiłkiem) – model baza – plus.</a:t>
            </a:r>
          </a:p>
          <a:p>
            <a:r>
              <a:rPr lang="pl-PL" dirty="0" smtClean="0"/>
              <a:t>Przed każdym głównym posiłkiem wstrzykuje się insulinę krótko działającą (30 min przed posiłkiem) lub analog insuliny szybko działający (bezpośrednio przed posiłkiem) – model wielokrotnych wstrzyknięć.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pl-PL" dirty="0" smtClean="0"/>
              <a:t>Intensywna insulinoterapia czynnościowa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1052736"/>
            <a:ext cx="9144000" cy="5805264"/>
          </a:xfrm>
        </p:spPr>
        <p:txBody>
          <a:bodyPr>
            <a:normAutofit/>
          </a:bodyPr>
          <a:lstStyle/>
          <a:p>
            <a:r>
              <a:rPr lang="pl-PL" dirty="0" smtClean="0"/>
              <a:t>Zalecany sposób leczenia cukrzycy typu 1.</a:t>
            </a:r>
          </a:p>
          <a:p>
            <a:r>
              <a:rPr lang="pl-PL" dirty="0" smtClean="0"/>
              <a:t>Prowadzona za pomocą osobistej pompy insulinowej lub polega na rozwinięciu intensywnej insulinoterapii</a:t>
            </a:r>
          </a:p>
          <a:p>
            <a:pPr lvl="1"/>
            <a:r>
              <a:rPr lang="pl-PL" dirty="0" smtClean="0"/>
              <a:t>Pacjent samodzielnie modyfikuje czas podania i dawkę insuliny w zależności od przewidywanej pory posiłku oraz jego składu (z uwzględnieniem indeksu </a:t>
            </a:r>
            <a:r>
              <a:rPr lang="pl-PL" dirty="0" err="1" smtClean="0"/>
              <a:t>glikemicznego</a:t>
            </a:r>
            <a:r>
              <a:rPr lang="pl-PL" dirty="0" smtClean="0"/>
              <a:t>), wysiłku fizycznego, wyjściowej </a:t>
            </a:r>
            <a:r>
              <a:rPr lang="pl-PL" dirty="0" err="1" smtClean="0"/>
              <a:t>glikemii</a:t>
            </a:r>
            <a:endParaRPr lang="pl-PL" dirty="0" smtClean="0"/>
          </a:p>
          <a:p>
            <a:r>
              <a:rPr lang="pl-PL" dirty="0" smtClean="0"/>
              <a:t>U pacjentów z cukrzycą typu 1 zaleca się stosowanie analogów insuliny ze względu na mniejsze ryzyko hipoglikemii oraz większy komfort życia.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pl-PL" dirty="0" smtClean="0"/>
              <a:t>Osobista pompa insulinowa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908720"/>
            <a:ext cx="9144000" cy="5949280"/>
          </a:xfrm>
        </p:spPr>
        <p:txBody>
          <a:bodyPr>
            <a:normAutofit fontScale="92500"/>
          </a:bodyPr>
          <a:lstStyle/>
          <a:p>
            <a:r>
              <a:rPr lang="pl-PL" dirty="0" smtClean="0"/>
              <a:t>Szybko działający analog insuliny podawany jest w ciągłym wlewie podskórnym (w nocy większy ze względu na nocną produkcję glukozy przez wątrobę).</a:t>
            </a:r>
          </a:p>
          <a:p>
            <a:r>
              <a:rPr lang="pl-PL" dirty="0" smtClean="0"/>
              <a:t>Do posiłku stosuje się bolusy posiłkowe, podczas których dawkę insuliny oraz szybkość jej podania można modyfikować w zależności od składu posiłku i indeksu </a:t>
            </a:r>
            <a:r>
              <a:rPr lang="pl-PL" dirty="0" err="1" smtClean="0"/>
              <a:t>glikemicznego</a:t>
            </a:r>
            <a:r>
              <a:rPr lang="pl-PL" dirty="0" smtClean="0"/>
              <a:t>.</a:t>
            </a:r>
          </a:p>
          <a:p>
            <a:r>
              <a:rPr lang="pl-PL" dirty="0" smtClean="0"/>
              <a:t>Wlew podstawowy oraz bolusy insuliny mogą ulegać wielu modyfikacjom.</a:t>
            </a:r>
          </a:p>
          <a:p>
            <a:r>
              <a:rPr lang="pl-PL" dirty="0" smtClean="0"/>
              <a:t>Wymaga dostosowania dawek insuliny do rodzaju i ilości spożywanych węglowodanów oraz uwzględnienia podejmowanej aktywności fizycznej. 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pl-PL" dirty="0" smtClean="0"/>
              <a:t>Efekty działania insuliny na poziomie komórkowym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67544" y="1340768"/>
            <a:ext cx="4040188" cy="639762"/>
          </a:xfrm>
        </p:spPr>
        <p:txBody>
          <a:bodyPr/>
          <a:lstStyle/>
          <a:p>
            <a:r>
              <a:rPr lang="pl-PL" dirty="0" smtClean="0"/>
              <a:t>Zwiększenie</a:t>
            </a:r>
            <a:endParaRPr lang="pl-PL" dirty="0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pl-PL" dirty="0" smtClean="0"/>
              <a:t>Wychwyt glukozy</a:t>
            </a:r>
          </a:p>
          <a:p>
            <a:r>
              <a:rPr lang="pl-PL" dirty="0" smtClean="0"/>
              <a:t>Synteza glikogenu</a:t>
            </a:r>
          </a:p>
          <a:p>
            <a:r>
              <a:rPr lang="pl-PL" dirty="0" smtClean="0"/>
              <a:t>Synteza DNA</a:t>
            </a:r>
          </a:p>
          <a:p>
            <a:r>
              <a:rPr lang="pl-PL" dirty="0" smtClean="0"/>
              <a:t>Wychwyt aminokwasów</a:t>
            </a:r>
          </a:p>
          <a:p>
            <a:r>
              <a:rPr lang="pl-PL" dirty="0" smtClean="0"/>
              <a:t>Synteza białka</a:t>
            </a:r>
          </a:p>
          <a:p>
            <a:r>
              <a:rPr lang="pl-PL" dirty="0" smtClean="0"/>
              <a:t>Transport jonów</a:t>
            </a:r>
          </a:p>
          <a:p>
            <a:r>
              <a:rPr lang="pl-PL" dirty="0" smtClean="0"/>
              <a:t>Synteza kwasów tłuszczowych</a:t>
            </a:r>
            <a:endParaRPr lang="pl-PL" dirty="0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4008" y="1340768"/>
            <a:ext cx="4041775" cy="639762"/>
          </a:xfrm>
        </p:spPr>
        <p:txBody>
          <a:bodyPr/>
          <a:lstStyle/>
          <a:p>
            <a:r>
              <a:rPr lang="pl-PL" dirty="0" smtClean="0"/>
              <a:t>Zmniejszenie</a:t>
            </a:r>
            <a:endParaRPr lang="pl-PL" dirty="0"/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pl-PL" dirty="0" err="1" smtClean="0"/>
              <a:t>Lipoliza</a:t>
            </a:r>
            <a:endParaRPr lang="pl-PL" dirty="0" smtClean="0"/>
          </a:p>
          <a:p>
            <a:r>
              <a:rPr lang="pl-PL" dirty="0" err="1" smtClean="0"/>
              <a:t>Glukoneogeneza</a:t>
            </a:r>
            <a:endParaRPr lang="pl-PL" dirty="0" smtClean="0"/>
          </a:p>
          <a:p>
            <a:r>
              <a:rPr lang="pl-PL" dirty="0" err="1" smtClean="0"/>
              <a:t>Apoptoza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pl-PL" dirty="0" smtClean="0"/>
              <a:t>Osobista pompa insulinowa - wskazania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980728"/>
            <a:ext cx="9144000" cy="5877272"/>
          </a:xfrm>
        </p:spPr>
        <p:txBody>
          <a:bodyPr>
            <a:normAutofit fontScale="92500"/>
          </a:bodyPr>
          <a:lstStyle/>
          <a:p>
            <a:r>
              <a:rPr lang="pl-PL" dirty="0" smtClean="0"/>
              <a:t>Cukrzyca typu 1.</a:t>
            </a:r>
          </a:p>
          <a:p>
            <a:r>
              <a:rPr lang="pl-PL" dirty="0" smtClean="0"/>
              <a:t>Występowanie zjawiska brzasku (hiperglikemia w godzinach porannych).</a:t>
            </a:r>
          </a:p>
          <a:p>
            <a:r>
              <a:rPr lang="pl-PL" dirty="0" smtClean="0"/>
              <a:t>Kobiety w ciąży.</a:t>
            </a:r>
          </a:p>
          <a:p>
            <a:r>
              <a:rPr lang="pl-PL" dirty="0" smtClean="0"/>
              <a:t>Leczenie zespołu stopy cukrzycowej.</a:t>
            </a:r>
          </a:p>
          <a:p>
            <a:r>
              <a:rPr lang="pl-PL" dirty="0" smtClean="0"/>
              <a:t>Niemożność osiągnięcia dobrego wyrównania cukrzycy za pomocą modelu wielokrotnych wstrzyknięć insuliny.</a:t>
            </a:r>
          </a:p>
          <a:p>
            <a:r>
              <a:rPr lang="pl-PL" dirty="0" smtClean="0"/>
              <a:t>Nawracające, nieprzewidywalne epizody hipoglikemii.</a:t>
            </a:r>
          </a:p>
          <a:p>
            <a:r>
              <a:rPr lang="pl-PL" dirty="0" smtClean="0"/>
              <a:t>Nieregularny styl życia oraz posiłki o nieregularnych porach dnia.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Postępowanie wieloczynnikowe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Leczenie wszystkich zaburzeń towarzyszących cukrzycy</a:t>
            </a:r>
          </a:p>
          <a:p>
            <a:pPr lvl="1"/>
            <a:r>
              <a:rPr lang="pl-PL" dirty="0" smtClean="0"/>
              <a:t>Zaburzeń lipidowych</a:t>
            </a:r>
          </a:p>
          <a:p>
            <a:pPr lvl="1"/>
            <a:r>
              <a:rPr lang="pl-PL" dirty="0" smtClean="0"/>
              <a:t>Nadciśnienia tętniczego</a:t>
            </a:r>
          </a:p>
          <a:p>
            <a:pPr lvl="1"/>
            <a:r>
              <a:rPr lang="pl-PL" dirty="0" smtClean="0"/>
              <a:t>Otyłości</a:t>
            </a:r>
          </a:p>
          <a:p>
            <a:pPr lvl="1"/>
            <a:r>
              <a:rPr lang="pl-PL" dirty="0" smtClean="0"/>
              <a:t>Innych chorób układu krążenia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Monitorowanie leczenia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pl-PL" dirty="0" err="1" smtClean="0"/>
              <a:t>Glikemia</a:t>
            </a:r>
            <a:endParaRPr lang="pl-PL" dirty="0" smtClean="0"/>
          </a:p>
          <a:p>
            <a:r>
              <a:rPr lang="pl-PL" dirty="0" smtClean="0"/>
              <a:t>HbA1c</a:t>
            </a:r>
          </a:p>
          <a:p>
            <a:r>
              <a:rPr lang="pl-PL" dirty="0" err="1" smtClean="0"/>
              <a:t>Lipidogram</a:t>
            </a:r>
            <a:endParaRPr lang="pl-PL" dirty="0" smtClean="0"/>
          </a:p>
          <a:p>
            <a:r>
              <a:rPr lang="pl-PL" dirty="0" smtClean="0"/>
              <a:t>Pomiar ciśnienia tętniczego</a:t>
            </a:r>
          </a:p>
          <a:p>
            <a:r>
              <a:rPr lang="pl-PL" dirty="0" smtClean="0"/>
              <a:t>Ocena wydalania albumin z moczem</a:t>
            </a:r>
          </a:p>
          <a:p>
            <a:r>
              <a:rPr lang="pl-PL" dirty="0" smtClean="0"/>
              <a:t>Badanie ogólne moczu</a:t>
            </a:r>
          </a:p>
          <a:p>
            <a:r>
              <a:rPr lang="pl-PL" dirty="0" smtClean="0"/>
              <a:t>Stężenie kreatyniny w surowicy i wyliczenie przesączania kłębuszkowego </a:t>
            </a:r>
            <a:r>
              <a:rPr lang="pl-PL" dirty="0" err="1" smtClean="0"/>
              <a:t>eGFR</a:t>
            </a:r>
            <a:endParaRPr lang="pl-PL" dirty="0" smtClean="0"/>
          </a:p>
          <a:p>
            <a:r>
              <a:rPr lang="pl-PL" dirty="0" smtClean="0"/>
              <a:t>Kontrola okulistyczna</a:t>
            </a:r>
          </a:p>
          <a:p>
            <a:r>
              <a:rPr lang="pl-PL" dirty="0" smtClean="0"/>
              <a:t>Oglądanie stóp podczas każdej wizyty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Oznaczenie </a:t>
            </a:r>
            <a:r>
              <a:rPr lang="pl-PL" dirty="0" err="1" smtClean="0"/>
              <a:t>glikemii</a:t>
            </a:r>
            <a:r>
              <a:rPr lang="pl-PL" dirty="0" smtClean="0"/>
              <a:t> w celu monitorowania leczenia cukrzycy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 fontScale="92500" lnSpcReduction="10000"/>
          </a:bodyPr>
          <a:lstStyle/>
          <a:p>
            <a:r>
              <a:rPr lang="pl-PL" dirty="0" smtClean="0"/>
              <a:t>Oznaczenie przygodne – najczęściej na czczo</a:t>
            </a:r>
          </a:p>
          <a:p>
            <a:r>
              <a:rPr lang="pl-PL" dirty="0" smtClean="0"/>
              <a:t>Skrócony profil </a:t>
            </a:r>
            <a:r>
              <a:rPr lang="pl-PL" dirty="0" err="1" smtClean="0"/>
              <a:t>glikemii</a:t>
            </a:r>
            <a:endParaRPr lang="pl-PL" dirty="0" smtClean="0"/>
          </a:p>
          <a:p>
            <a:pPr lvl="1"/>
            <a:r>
              <a:rPr lang="pl-PL" dirty="0" smtClean="0"/>
              <a:t>Rano, na czczo</a:t>
            </a:r>
          </a:p>
          <a:p>
            <a:pPr lvl="1"/>
            <a:r>
              <a:rPr lang="pl-PL" dirty="0" smtClean="0"/>
              <a:t>60 – 120 min po każdym głównym posiłku</a:t>
            </a:r>
          </a:p>
          <a:p>
            <a:r>
              <a:rPr lang="pl-PL" dirty="0" smtClean="0"/>
              <a:t>Pełny dobowy profil </a:t>
            </a:r>
            <a:r>
              <a:rPr lang="pl-PL" dirty="0" err="1" smtClean="0"/>
              <a:t>glikemii</a:t>
            </a:r>
            <a:endParaRPr lang="pl-PL" dirty="0" smtClean="0"/>
          </a:p>
          <a:p>
            <a:pPr lvl="1"/>
            <a:r>
              <a:rPr lang="pl-PL" dirty="0" smtClean="0"/>
              <a:t>Rano, na czczo</a:t>
            </a:r>
          </a:p>
          <a:p>
            <a:pPr lvl="1"/>
            <a:r>
              <a:rPr lang="pl-PL" dirty="0" smtClean="0"/>
              <a:t>Przed każdym głównym posiłkiem</a:t>
            </a:r>
          </a:p>
          <a:p>
            <a:pPr lvl="1"/>
            <a:r>
              <a:rPr lang="pl-PL" dirty="0" smtClean="0"/>
              <a:t>60 – 120 min po każdym głównym posiłku</a:t>
            </a:r>
          </a:p>
          <a:p>
            <a:pPr lvl="1"/>
            <a:r>
              <a:rPr lang="pl-PL" dirty="0" smtClean="0"/>
              <a:t>Przed snem</a:t>
            </a:r>
          </a:p>
          <a:p>
            <a:pPr lvl="1"/>
            <a:r>
              <a:rPr lang="pl-PL" dirty="0" smtClean="0"/>
              <a:t>Dodatkowe oznaczenie między 2:00, a 4:00 w nocy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Kryterium wyrównania gospodarki węglowodanowej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>
            <a:normAutofit fontScale="92500" lnSpcReduction="20000"/>
          </a:bodyPr>
          <a:lstStyle/>
          <a:p>
            <a:r>
              <a:rPr lang="pl-PL" dirty="0" smtClean="0"/>
              <a:t>Ogólne – HbA1c &lt; 7%</a:t>
            </a:r>
          </a:p>
          <a:p>
            <a:r>
              <a:rPr lang="pl-PL" dirty="0" smtClean="0"/>
              <a:t>&lt;6%</a:t>
            </a:r>
          </a:p>
          <a:p>
            <a:pPr lvl="1"/>
            <a:r>
              <a:rPr lang="pl-PL" dirty="0" smtClean="0"/>
              <a:t>Kobiety w II i III trymestrze ciąży</a:t>
            </a:r>
          </a:p>
          <a:p>
            <a:r>
              <a:rPr lang="pl-PL" dirty="0" smtClean="0"/>
              <a:t>&lt;6,5%</a:t>
            </a:r>
          </a:p>
          <a:p>
            <a:pPr lvl="1"/>
            <a:r>
              <a:rPr lang="pl-PL" dirty="0" smtClean="0"/>
              <a:t>Kobiety planujące ciąże oraz w I trymetrze ciąży</a:t>
            </a:r>
          </a:p>
          <a:p>
            <a:pPr lvl="1"/>
            <a:r>
              <a:rPr lang="pl-PL" dirty="0" smtClean="0"/>
              <a:t>Cukrzyca typu 1</a:t>
            </a:r>
          </a:p>
          <a:p>
            <a:pPr lvl="1"/>
            <a:r>
              <a:rPr lang="pl-PL" dirty="0" smtClean="0"/>
              <a:t>Krótkotrwała cukrzyca typu 2</a:t>
            </a:r>
          </a:p>
          <a:p>
            <a:pPr lvl="1"/>
            <a:r>
              <a:rPr lang="pl-PL" dirty="0" smtClean="0"/>
              <a:t>Dzieci i młodzież</a:t>
            </a:r>
          </a:p>
          <a:p>
            <a:r>
              <a:rPr lang="pl-PL" dirty="0" smtClean="0"/>
              <a:t>&lt;8%</a:t>
            </a:r>
          </a:p>
          <a:p>
            <a:pPr lvl="1"/>
            <a:r>
              <a:rPr lang="pl-PL" dirty="0" smtClean="0"/>
              <a:t>Chorzy w podeszłym wieku z zawansowaną wieloletnią cukrzycą oraz powikłaniami </a:t>
            </a:r>
            <a:r>
              <a:rPr lang="pl-PL" dirty="0" err="1" smtClean="0"/>
              <a:t>makroangiopatycznymi</a:t>
            </a:r>
            <a:r>
              <a:rPr lang="pl-PL" dirty="0" smtClean="0"/>
              <a:t> (zawał serca, udar mózgu) lub ciężkimi chorobami towarzyszącymi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Ostre powikłania cukrzycy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Kwasica i śpiączka ketonowa</a:t>
            </a:r>
          </a:p>
          <a:p>
            <a:r>
              <a:rPr lang="pl-PL" dirty="0" smtClean="0"/>
              <a:t>Zespół </a:t>
            </a:r>
            <a:r>
              <a:rPr lang="pl-PL" dirty="0" err="1" smtClean="0"/>
              <a:t>hiperglikemiczno</a:t>
            </a:r>
            <a:r>
              <a:rPr lang="pl-PL" dirty="0" smtClean="0"/>
              <a:t> – </a:t>
            </a:r>
            <a:r>
              <a:rPr lang="pl-PL" dirty="0" err="1" smtClean="0"/>
              <a:t>hiperosmolarny</a:t>
            </a:r>
            <a:endParaRPr lang="pl-PL" dirty="0" smtClean="0"/>
          </a:p>
          <a:p>
            <a:r>
              <a:rPr lang="pl-PL" dirty="0" smtClean="0"/>
              <a:t>Kwasica mleczanowa</a:t>
            </a:r>
          </a:p>
          <a:p>
            <a:r>
              <a:rPr lang="pl-PL" dirty="0" smtClean="0"/>
              <a:t>Hipoglikemia polekowa</a:t>
            </a:r>
          </a:p>
          <a:p>
            <a:pPr>
              <a:buNone/>
            </a:pP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pl-PL" dirty="0" smtClean="0"/>
              <a:t>Przewlekłe powikłania cukrzycy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908720"/>
            <a:ext cx="9144000" cy="5949280"/>
          </a:xfrm>
        </p:spPr>
        <p:txBody>
          <a:bodyPr>
            <a:normAutofit fontScale="92500" lnSpcReduction="20000"/>
          </a:bodyPr>
          <a:lstStyle/>
          <a:p>
            <a:r>
              <a:rPr lang="pl-PL" dirty="0" smtClean="0"/>
              <a:t>Retinopatia cukrzycowa</a:t>
            </a:r>
          </a:p>
          <a:p>
            <a:r>
              <a:rPr lang="pl-PL" dirty="0" smtClean="0"/>
              <a:t>Nefropatia cukrzycowa</a:t>
            </a:r>
          </a:p>
          <a:p>
            <a:r>
              <a:rPr lang="pl-PL" dirty="0" smtClean="0"/>
              <a:t>Neuropatia cukrzycowa</a:t>
            </a:r>
          </a:p>
          <a:p>
            <a:r>
              <a:rPr lang="pl-PL" dirty="0" smtClean="0"/>
              <a:t>Zespół stopy cukrzycowej</a:t>
            </a:r>
          </a:p>
          <a:p>
            <a:r>
              <a:rPr lang="pl-PL" dirty="0" smtClean="0"/>
              <a:t>Powikłania </a:t>
            </a:r>
            <a:r>
              <a:rPr lang="pl-PL" dirty="0" err="1" smtClean="0"/>
              <a:t>makroangiopatyczne</a:t>
            </a:r>
            <a:endParaRPr lang="pl-PL" dirty="0" smtClean="0"/>
          </a:p>
          <a:p>
            <a:pPr lvl="1"/>
            <a:r>
              <a:rPr lang="pl-PL" dirty="0" smtClean="0"/>
              <a:t>Choroba niedokrwienna serca</a:t>
            </a:r>
          </a:p>
          <a:p>
            <a:pPr lvl="1"/>
            <a:r>
              <a:rPr lang="pl-PL" dirty="0" smtClean="0"/>
              <a:t>Udar mózgu</a:t>
            </a:r>
          </a:p>
          <a:p>
            <a:pPr lvl="1"/>
            <a:r>
              <a:rPr lang="pl-PL" dirty="0" smtClean="0"/>
              <a:t>Niedokrwienie kończyn dolnych</a:t>
            </a:r>
          </a:p>
          <a:p>
            <a:pPr lvl="1"/>
            <a:r>
              <a:rPr lang="pl-PL" dirty="0" smtClean="0"/>
              <a:t>Nadciśnienie tętnicze</a:t>
            </a:r>
          </a:p>
          <a:p>
            <a:r>
              <a:rPr lang="pl-PL" dirty="0" smtClean="0"/>
              <a:t>Zmiany skórne</a:t>
            </a:r>
          </a:p>
          <a:p>
            <a:r>
              <a:rPr lang="pl-PL" dirty="0" smtClean="0"/>
              <a:t>Zmiany stawowe</a:t>
            </a:r>
          </a:p>
          <a:p>
            <a:r>
              <a:rPr lang="pl-PL" dirty="0" smtClean="0"/>
              <a:t>Zmiany kostne</a:t>
            </a:r>
          </a:p>
          <a:p>
            <a:r>
              <a:rPr lang="pl-PL" dirty="0" smtClean="0"/>
              <a:t>Zaburzenia psychologiczne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2780928"/>
            <a:ext cx="8229600" cy="1143000"/>
          </a:xfrm>
        </p:spPr>
        <p:txBody>
          <a:bodyPr/>
          <a:lstStyle/>
          <a:p>
            <a:r>
              <a:rPr lang="pl-PL" dirty="0" smtClean="0"/>
              <a:t>Dziękuję za uwagę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/>
          <a:lstStyle/>
          <a:p>
            <a:r>
              <a:rPr lang="pl-PL" dirty="0" smtClean="0"/>
              <a:t>Glukagon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23528" y="1340768"/>
            <a:ext cx="8424936" cy="5145435"/>
          </a:xfrm>
        </p:spPr>
        <p:txBody>
          <a:bodyPr>
            <a:normAutofit lnSpcReduction="10000"/>
          </a:bodyPr>
          <a:lstStyle/>
          <a:p>
            <a:r>
              <a:rPr lang="pl-PL" dirty="0" smtClean="0"/>
              <a:t>Produkowany przez komórki alfa wysp trzustkowych.</a:t>
            </a:r>
          </a:p>
          <a:p>
            <a:r>
              <a:rPr lang="pl-PL" dirty="0" smtClean="0"/>
              <a:t>Wydzielany w sytuacji spadku poziomu glukozy we krwi, prowadzi do wzrostu stężenia glukozy we krwi.</a:t>
            </a:r>
          </a:p>
          <a:p>
            <a:r>
              <a:rPr lang="pl-PL" dirty="0" smtClean="0"/>
              <a:t>Silny stymulator wydzielania insuliny.</a:t>
            </a:r>
          </a:p>
          <a:p>
            <a:r>
              <a:rPr lang="pl-PL" dirty="0" smtClean="0"/>
              <a:t>Naturalnymi analogami glukagonu są peptydy </a:t>
            </a:r>
            <a:r>
              <a:rPr lang="pl-PL" dirty="0" err="1" smtClean="0"/>
              <a:t>glukagonopodobne</a:t>
            </a:r>
            <a:r>
              <a:rPr lang="pl-PL" dirty="0" smtClean="0"/>
              <a:t> GLP-1 i GLP-2 (</a:t>
            </a:r>
            <a:r>
              <a:rPr lang="pl-PL" i="1" dirty="0" err="1" smtClean="0"/>
              <a:t>glucagon</a:t>
            </a:r>
            <a:r>
              <a:rPr lang="pl-PL" i="1" dirty="0" smtClean="0"/>
              <a:t> </a:t>
            </a:r>
            <a:r>
              <a:rPr lang="pl-PL" i="1" dirty="0" err="1" smtClean="0"/>
              <a:t>like</a:t>
            </a:r>
            <a:r>
              <a:rPr lang="pl-PL" i="1" dirty="0" smtClean="0"/>
              <a:t> </a:t>
            </a:r>
            <a:r>
              <a:rPr lang="pl-PL" i="1" dirty="0" err="1" smtClean="0"/>
              <a:t>peptide</a:t>
            </a:r>
            <a:r>
              <a:rPr lang="pl-PL" dirty="0" smtClean="0"/>
              <a:t>) wydzielane przez komórki L ściany jelita.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/>
          <a:lstStyle/>
          <a:p>
            <a:r>
              <a:rPr lang="pl-PL" dirty="0" smtClean="0"/>
              <a:t>GLP-1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980728"/>
            <a:ext cx="9144000" cy="5145435"/>
          </a:xfrm>
        </p:spPr>
        <p:txBody>
          <a:bodyPr/>
          <a:lstStyle/>
          <a:p>
            <a:r>
              <a:rPr lang="pl-PL" dirty="0" smtClean="0"/>
              <a:t>Zalicza się do </a:t>
            </a:r>
            <a:r>
              <a:rPr lang="pl-PL" dirty="0" err="1" smtClean="0"/>
              <a:t>inkretyn</a:t>
            </a:r>
            <a:r>
              <a:rPr lang="pl-PL" dirty="0" smtClean="0"/>
              <a:t> – czynników powodujących zwiększenie wydzielania insuliny po przedostaniu się pokarmu do przewodu pokarmowego:</a:t>
            </a:r>
          </a:p>
          <a:p>
            <a:pPr lvl="1"/>
            <a:r>
              <a:rPr lang="pl-PL" dirty="0" smtClean="0"/>
              <a:t>Pobudzanie wydzielania insuliny</a:t>
            </a:r>
          </a:p>
          <a:p>
            <a:pPr lvl="1"/>
            <a:r>
              <a:rPr lang="pl-PL" dirty="0" smtClean="0"/>
              <a:t>Hamowanie wydzielania glukagonu</a:t>
            </a:r>
          </a:p>
          <a:p>
            <a:pPr lvl="1"/>
            <a:r>
              <a:rPr lang="pl-PL" dirty="0" smtClean="0"/>
              <a:t>Opóźnienie opróżniania żołądka</a:t>
            </a:r>
          </a:p>
          <a:p>
            <a:pPr lvl="1"/>
            <a:r>
              <a:rPr lang="pl-PL" dirty="0" smtClean="0"/>
              <a:t>Zmniejszenie apetytu</a:t>
            </a:r>
          </a:p>
          <a:p>
            <a:r>
              <a:rPr lang="pl-PL" dirty="0" smtClean="0"/>
              <a:t>GLP-1 ulega szybkiemu rozkładowi przez </a:t>
            </a:r>
            <a:r>
              <a:rPr lang="pl-PL" dirty="0" err="1" smtClean="0"/>
              <a:t>peptydazę</a:t>
            </a:r>
            <a:r>
              <a:rPr lang="pl-PL" dirty="0" smtClean="0"/>
              <a:t> </a:t>
            </a:r>
            <a:r>
              <a:rPr lang="pl-PL" dirty="0" err="1" smtClean="0"/>
              <a:t>dipeptydylową</a:t>
            </a:r>
            <a:r>
              <a:rPr lang="pl-PL" dirty="0" smtClean="0"/>
              <a:t> IV (DPP-4).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1107</TotalTime>
  <Words>3944</Words>
  <Application>Microsoft Office PowerPoint</Application>
  <PresentationFormat>Pokaz na ekranie (4:3)</PresentationFormat>
  <Paragraphs>461</Paragraphs>
  <Slides>77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77</vt:i4>
      </vt:variant>
    </vt:vector>
  </HeadingPairs>
  <TitlesOfParts>
    <vt:vector size="78" baseType="lpstr">
      <vt:lpstr>Motyw pakietu Office</vt:lpstr>
      <vt:lpstr> Cukrzyca Wykład nr 3</vt:lpstr>
      <vt:lpstr>Cukrzyca</vt:lpstr>
      <vt:lpstr>Regulacja wydzielanie insuliny</vt:lpstr>
      <vt:lpstr>Regulacja wydzielanie insuliny</vt:lpstr>
      <vt:lpstr>Regulacja wydzielanie insuliny</vt:lpstr>
      <vt:lpstr>Regulacja wydzielanie insuliny</vt:lpstr>
      <vt:lpstr>Efekty działania insuliny na poziomie komórkowym</vt:lpstr>
      <vt:lpstr>Glukagon</vt:lpstr>
      <vt:lpstr>GLP-1</vt:lpstr>
      <vt:lpstr>GLP-1</vt:lpstr>
      <vt:lpstr>GIP  (glucose-dependt insulinotropic polypeptide) glukozozależny peptyd insulinotropowy (żołądkowy peptyd hamujący)</vt:lpstr>
      <vt:lpstr>GLP-1 i GIP</vt:lpstr>
      <vt:lpstr>Somatostatyna</vt:lpstr>
      <vt:lpstr>Badania diagnostyczne</vt:lpstr>
      <vt:lpstr> Cukrzyca </vt:lpstr>
      <vt:lpstr>Cukrzyca - klasyfikacja</vt:lpstr>
      <vt:lpstr>Cukrzyca – obraz kliniczny</vt:lpstr>
      <vt:lpstr>Cukrzyca – przebieg naturalny</vt:lpstr>
      <vt:lpstr>Slajd 19</vt:lpstr>
      <vt:lpstr>Cukrzyca - leczenie</vt:lpstr>
      <vt:lpstr>Edukacja</vt:lpstr>
      <vt:lpstr>Leczenie dietetyczne</vt:lpstr>
      <vt:lpstr>Prawidłowa podaż energii</vt:lpstr>
      <vt:lpstr>Wysiłek fizyczny</vt:lpstr>
      <vt:lpstr>Zasady insulinoterapii w trakcie wysiłku fizycznego</vt:lpstr>
      <vt:lpstr>Leczenie farmakologiczne -  leki doustne</vt:lpstr>
      <vt:lpstr>Metformina – mechanizm działania</vt:lpstr>
      <vt:lpstr>Metformina - wskazania</vt:lpstr>
      <vt:lpstr>Metformina - dawkowanie</vt:lpstr>
      <vt:lpstr>Metformina – działania niepożądane</vt:lpstr>
      <vt:lpstr>Pochodne sulfonylomocznika – mechanizm działania</vt:lpstr>
      <vt:lpstr>Pochodne sulfonylomocznika - wskazania</vt:lpstr>
      <vt:lpstr>Pochodne sulfonylomocznika - dawkowanie</vt:lpstr>
      <vt:lpstr>Pochodne sulfonylomocznika – działania niepożądane</vt:lpstr>
      <vt:lpstr>Inhibitor alfa-glukozydazy (Akarboza) Mechanizm działania</vt:lpstr>
      <vt:lpstr>Akarboza - wskazania</vt:lpstr>
      <vt:lpstr>Akarboza - dawkowanie</vt:lpstr>
      <vt:lpstr>Akarboza – działania niepożądane</vt:lpstr>
      <vt:lpstr>Glitazony (pioglitazon) –  mechanizm działania</vt:lpstr>
      <vt:lpstr>Pioglitazon - wskazania</vt:lpstr>
      <vt:lpstr>Pioglitazon - dawkowanie</vt:lpstr>
      <vt:lpstr>Pioglitazon – działania niepożądane</vt:lpstr>
      <vt:lpstr>Inhibitory kotransportera  sodowo – glukozowego 2 (SGLT-2) -  Flozyny – mechanizm działania</vt:lpstr>
      <vt:lpstr>Flozyny - wskazania</vt:lpstr>
      <vt:lpstr>Flozyny - dawkowanie</vt:lpstr>
      <vt:lpstr>Flozyny – działania niepożądane</vt:lpstr>
      <vt:lpstr>Leki inkretynowe </vt:lpstr>
      <vt:lpstr>Agoniści GLP-1 – mechanizm działania</vt:lpstr>
      <vt:lpstr>Agoniści GLP-1 - wskazania</vt:lpstr>
      <vt:lpstr>Agoniści GLP-1 - dawkowanie</vt:lpstr>
      <vt:lpstr>Agoniści GLP-1 – działania niepożądane</vt:lpstr>
      <vt:lpstr>Inhibitory peptydazy dipeptydylowej IV (DPP-4) – gliptyny – mechanizm działania</vt:lpstr>
      <vt:lpstr>Inhibitory DPP-4 (gliptyny) - wskazania</vt:lpstr>
      <vt:lpstr>Inhibitory DPP-4 (gliptyny) - dawkowanie</vt:lpstr>
      <vt:lpstr>Inhibitory DPP-4 (gliptyny) – działania niepożądane</vt:lpstr>
      <vt:lpstr>Leczenie skojarzone</vt:lpstr>
      <vt:lpstr>Slajd 57</vt:lpstr>
      <vt:lpstr>Wskazania do insulinoterapii</vt:lpstr>
      <vt:lpstr>Rodzaje insulin</vt:lpstr>
      <vt:lpstr>Mieszanki insulinowe  (insuliny złożone, dwufazowe)</vt:lpstr>
      <vt:lpstr>Slajd 61</vt:lpstr>
      <vt:lpstr>Slajd 62</vt:lpstr>
      <vt:lpstr>Modele i sposoby insulinoterapii</vt:lpstr>
      <vt:lpstr>Insulinoterapia prosta</vt:lpstr>
      <vt:lpstr>Insulinoterapia złożona</vt:lpstr>
      <vt:lpstr>Insulinoterapia złożona   mieszanki insulinowe</vt:lpstr>
      <vt:lpstr>Intensywna insulinoterapia</vt:lpstr>
      <vt:lpstr>Intensywna insulinoterapia czynnościowa</vt:lpstr>
      <vt:lpstr>Osobista pompa insulinowa</vt:lpstr>
      <vt:lpstr>Osobista pompa insulinowa - wskazania</vt:lpstr>
      <vt:lpstr>Postępowanie wieloczynnikowe</vt:lpstr>
      <vt:lpstr>Monitorowanie leczenia</vt:lpstr>
      <vt:lpstr>Oznaczenie glikemii w celu monitorowania leczenia cukrzycy</vt:lpstr>
      <vt:lpstr>Kryterium wyrównania gospodarki węglowodanowej</vt:lpstr>
      <vt:lpstr>Ostre powikłania cukrzycy</vt:lpstr>
      <vt:lpstr>Przewlekłe powikłania cukrzycy</vt:lpstr>
      <vt:lpstr>Dziękuję za uwagę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Farmakologia Cukrzyca Wykład</dc:title>
  <dc:creator>Użytkownik systemu Windows</dc:creator>
  <cp:lastModifiedBy>Użytkownik systemu Windows</cp:lastModifiedBy>
  <cp:revision>74</cp:revision>
  <dcterms:created xsi:type="dcterms:W3CDTF">2020-04-20T17:16:26Z</dcterms:created>
  <dcterms:modified xsi:type="dcterms:W3CDTF">2025-01-15T21:34:30Z</dcterms:modified>
</cp:coreProperties>
</file>