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A1A3-FF4B-40D3-AD37-42EC55448B63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9D0B5-58C7-435E-B8AB-48946865B519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Farmakologia gospodarki </a:t>
            </a:r>
            <a:br>
              <a:rPr lang="pl-PL" dirty="0" smtClean="0"/>
            </a:br>
            <a:r>
              <a:rPr lang="pl-PL" dirty="0" smtClean="0"/>
              <a:t>wodno - elektrolitowej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Koryguj współwystępujące zaburzenia </a:t>
            </a:r>
            <a:r>
              <a:rPr lang="pl-PL" dirty="0" err="1" smtClean="0"/>
              <a:t>gospodarrki</a:t>
            </a:r>
            <a:r>
              <a:rPr lang="pl-PL" dirty="0" smtClean="0"/>
              <a:t> wodno - elektrolitowej</a:t>
            </a:r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Zwiększenie stężenia potasu w surowicy &gt;5,5 </a:t>
            </a:r>
            <a:r>
              <a:rPr lang="pl-PL" dirty="0" err="1" smtClean="0"/>
              <a:t>mmol</a:t>
            </a:r>
            <a:r>
              <a:rPr lang="pl-PL" dirty="0" smtClean="0"/>
              <a:t>/l</a:t>
            </a:r>
          </a:p>
          <a:p>
            <a:pPr lvl="1"/>
            <a:r>
              <a:rPr lang="pl-PL" dirty="0" err="1" smtClean="0"/>
              <a:t>Hiperkalemia</a:t>
            </a:r>
            <a:r>
              <a:rPr lang="pl-PL" dirty="0" smtClean="0"/>
              <a:t> łagodna: 5,6 – 6,5 </a:t>
            </a:r>
            <a:r>
              <a:rPr lang="pl-PL" dirty="0" err="1" smtClean="0"/>
              <a:t>mmol</a:t>
            </a:r>
            <a:r>
              <a:rPr lang="pl-PL" dirty="0" smtClean="0"/>
              <a:t>/l</a:t>
            </a:r>
          </a:p>
          <a:p>
            <a:pPr lvl="1"/>
            <a:r>
              <a:rPr lang="pl-PL" dirty="0" err="1" smtClean="0"/>
              <a:t>Hiperkalemia</a:t>
            </a:r>
            <a:r>
              <a:rPr lang="pl-PL" dirty="0" smtClean="0"/>
              <a:t> umiarkowana: 6,6 – 7,5 </a:t>
            </a:r>
            <a:r>
              <a:rPr lang="pl-PL" dirty="0" err="1" smtClean="0"/>
              <a:t>mmol</a:t>
            </a:r>
            <a:r>
              <a:rPr lang="pl-PL" dirty="0" smtClean="0"/>
              <a:t>/l</a:t>
            </a:r>
          </a:p>
          <a:p>
            <a:pPr lvl="1"/>
            <a:r>
              <a:rPr lang="pl-PL" dirty="0" err="1" smtClean="0"/>
              <a:t>Hiperkalemia</a:t>
            </a:r>
            <a:r>
              <a:rPr lang="pl-PL" dirty="0" smtClean="0"/>
              <a:t> ciężka: &gt; 7,5 </a:t>
            </a:r>
            <a:r>
              <a:rPr lang="pl-PL" dirty="0" err="1" smtClean="0"/>
              <a:t>mmol</a:t>
            </a:r>
            <a:r>
              <a:rPr lang="pl-PL" dirty="0" smtClean="0"/>
              <a:t>/l</a:t>
            </a:r>
            <a:endParaRPr lang="pl-P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Nadmierna podaż potasu u chorych z upośledzoną czynnością wydalniczą nerek lub z upośledzonym transportem potasu do komórek.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Upośledzenie wydalania potasu przez nerki:</a:t>
            </a:r>
          </a:p>
          <a:p>
            <a:pPr lvl="1"/>
            <a:r>
              <a:rPr lang="pl-PL" dirty="0" smtClean="0"/>
              <a:t>Ostra lub przewlekła niewydolność nerek</a:t>
            </a:r>
          </a:p>
          <a:p>
            <a:pPr lvl="1"/>
            <a:r>
              <a:rPr lang="pl-PL" dirty="0" smtClean="0"/>
              <a:t>Niedobór aldosteronu</a:t>
            </a:r>
          </a:p>
          <a:p>
            <a:pPr lvl="1"/>
            <a:r>
              <a:rPr lang="pl-PL" dirty="0" smtClean="0"/>
              <a:t>Niedobór kortyzolu</a:t>
            </a:r>
          </a:p>
          <a:p>
            <a:pPr lvl="1"/>
            <a:r>
              <a:rPr lang="pl-PL" dirty="0" smtClean="0"/>
              <a:t>ACEI</a:t>
            </a:r>
          </a:p>
          <a:p>
            <a:pPr lvl="1"/>
            <a:r>
              <a:rPr lang="pl-PL" dirty="0" smtClean="0"/>
              <a:t>ARB (</a:t>
            </a:r>
            <a:r>
              <a:rPr lang="pl-PL" dirty="0" err="1" smtClean="0"/>
              <a:t>sartany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MRA</a:t>
            </a:r>
          </a:p>
          <a:p>
            <a:pPr lvl="2"/>
            <a:r>
              <a:rPr lang="pl-PL" dirty="0" err="1" smtClean="0"/>
              <a:t>Spironolakton</a:t>
            </a:r>
            <a:endParaRPr lang="pl-PL" dirty="0" smtClean="0"/>
          </a:p>
          <a:p>
            <a:pPr lvl="2"/>
            <a:r>
              <a:rPr lang="pl-PL" dirty="0" err="1" smtClean="0"/>
              <a:t>Eplerenon</a:t>
            </a:r>
            <a:endParaRPr lang="pl-PL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Upośledzenie wydalania potasu przez nerki:</a:t>
            </a:r>
          </a:p>
          <a:p>
            <a:pPr lvl="1"/>
            <a:r>
              <a:rPr lang="pl-PL" dirty="0" smtClean="0"/>
              <a:t>NLPZ</a:t>
            </a:r>
          </a:p>
          <a:p>
            <a:pPr lvl="1"/>
            <a:r>
              <a:rPr lang="pl-PL" dirty="0" err="1" smtClean="0"/>
              <a:t>Amiloryd</a:t>
            </a:r>
            <a:endParaRPr lang="pl-PL" dirty="0" smtClean="0"/>
          </a:p>
          <a:p>
            <a:pPr lvl="1"/>
            <a:r>
              <a:rPr lang="pl-PL" dirty="0" err="1" smtClean="0"/>
              <a:t>Triamteren</a:t>
            </a:r>
            <a:endParaRPr lang="pl-PL" dirty="0" smtClean="0"/>
          </a:p>
          <a:p>
            <a:pPr lvl="1"/>
            <a:r>
              <a:rPr lang="pl-PL" dirty="0" err="1" smtClean="0"/>
              <a:t>Trimetoprim</a:t>
            </a:r>
            <a:endParaRPr lang="pl-PL" dirty="0" smtClean="0"/>
          </a:p>
          <a:p>
            <a:pPr lvl="1"/>
            <a:r>
              <a:rPr lang="pl-PL" dirty="0" err="1" smtClean="0"/>
              <a:t>Cyklosporyna</a:t>
            </a:r>
            <a:endParaRPr lang="pl-PL" dirty="0" smtClean="0"/>
          </a:p>
          <a:p>
            <a:pPr lvl="1"/>
            <a:r>
              <a:rPr lang="pl-PL" dirty="0" err="1" smtClean="0"/>
              <a:t>Takrolimus</a:t>
            </a:r>
            <a:endParaRPr lang="pl-PL" dirty="0" smtClean="0"/>
          </a:p>
          <a:p>
            <a:pPr lvl="1"/>
            <a:r>
              <a:rPr lang="pl-PL" dirty="0" smtClean="0"/>
              <a:t>Heparyna</a:t>
            </a:r>
          </a:p>
          <a:p>
            <a:pPr lvl="1"/>
            <a:r>
              <a:rPr lang="pl-PL" dirty="0" err="1" smtClean="0"/>
              <a:t>Digoksyna</a:t>
            </a:r>
            <a:endParaRPr lang="pl-PL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Upośledzenie dokomórkowego transportu potasu:</a:t>
            </a:r>
          </a:p>
          <a:p>
            <a:pPr lvl="1"/>
            <a:r>
              <a:rPr lang="pl-PL" dirty="0" smtClean="0"/>
              <a:t>Beta </a:t>
            </a:r>
            <a:r>
              <a:rPr lang="pl-PL" dirty="0" err="1" smtClean="0"/>
              <a:t>blokery</a:t>
            </a:r>
            <a:endParaRPr lang="pl-PL" dirty="0" smtClean="0"/>
          </a:p>
          <a:p>
            <a:pPr lvl="1"/>
            <a:r>
              <a:rPr lang="pl-PL" dirty="0" smtClean="0"/>
              <a:t>Niedobór insuliny</a:t>
            </a:r>
          </a:p>
          <a:p>
            <a:pPr lvl="1"/>
            <a:r>
              <a:rPr lang="pl-PL" dirty="0" smtClean="0"/>
              <a:t>Pobudzenie receptora alfa – adrenergicznego</a:t>
            </a:r>
          </a:p>
          <a:p>
            <a:pPr lvl="1"/>
            <a:r>
              <a:rPr lang="pl-PL" dirty="0" smtClean="0"/>
              <a:t>Neuropatia wegetatywna</a:t>
            </a:r>
          </a:p>
          <a:p>
            <a:pPr lvl="1"/>
            <a:r>
              <a:rPr lang="pl-PL" dirty="0" smtClean="0"/>
              <a:t>Kwasica </a:t>
            </a:r>
            <a:r>
              <a:rPr lang="pl-PL" dirty="0" err="1" smtClean="0"/>
              <a:t>nieoddechowa</a:t>
            </a: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Nadmierne uwalnianie potasu z komórek</a:t>
            </a:r>
          </a:p>
          <a:p>
            <a:pPr lvl="1"/>
            <a:r>
              <a:rPr lang="pl-PL" dirty="0" err="1" smtClean="0"/>
              <a:t>Rabdomioliza</a:t>
            </a:r>
            <a:endParaRPr lang="pl-PL" dirty="0" smtClean="0"/>
          </a:p>
          <a:p>
            <a:pPr lvl="1"/>
            <a:r>
              <a:rPr lang="pl-PL" dirty="0" smtClean="0"/>
              <a:t>Zbyt szybkie wyprowadzenie z hipotermii</a:t>
            </a:r>
          </a:p>
          <a:p>
            <a:pPr lvl="1"/>
            <a:r>
              <a:rPr lang="pl-PL" dirty="0" smtClean="0"/>
              <a:t>Zespół rozpadu nowotworu</a:t>
            </a:r>
          </a:p>
          <a:p>
            <a:pPr lvl="1"/>
            <a:r>
              <a:rPr lang="pl-PL" dirty="0" smtClean="0"/>
              <a:t>Kwasica </a:t>
            </a:r>
            <a:r>
              <a:rPr lang="pl-PL" dirty="0" err="1" smtClean="0"/>
              <a:t>nieoddechowa</a:t>
            </a:r>
            <a:endParaRPr lang="pl-PL" dirty="0" smtClean="0"/>
          </a:p>
          <a:p>
            <a:pPr lvl="1"/>
            <a:r>
              <a:rPr lang="pl-PL" dirty="0" err="1" smtClean="0"/>
              <a:t>Sepsa</a:t>
            </a:r>
            <a:endParaRPr lang="pl-PL" dirty="0" smtClean="0"/>
          </a:p>
          <a:p>
            <a:pPr lvl="1"/>
            <a:r>
              <a:rPr lang="pl-PL" dirty="0" smtClean="0"/>
              <a:t>Hipertermia złośliwa</a:t>
            </a:r>
          </a:p>
          <a:p>
            <a:pPr lvl="1"/>
            <a:r>
              <a:rPr lang="pl-PL" dirty="0" err="1" smtClean="0"/>
              <a:t>Hipermolalność</a:t>
            </a:r>
            <a:r>
              <a:rPr lang="pl-PL" dirty="0" smtClean="0"/>
              <a:t> płynu pozakomórkowego</a:t>
            </a:r>
          </a:p>
          <a:p>
            <a:pPr lvl="1"/>
            <a:endParaRPr lang="pl-PL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– obraz kliniczny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/>
              <a:t>U osób z powoli wzrastającym stężeniem jonów potasu we krwi zwykle nie ma objawów pomimo dużej </a:t>
            </a:r>
            <a:r>
              <a:rPr lang="pl-PL" dirty="0" err="1" smtClean="0"/>
              <a:t>hiperkalemii</a:t>
            </a:r>
            <a:r>
              <a:rPr lang="pl-PL" dirty="0" smtClean="0"/>
              <a:t>.</a:t>
            </a:r>
          </a:p>
          <a:p>
            <a:r>
              <a:rPr lang="pl-PL" dirty="0" smtClean="0"/>
              <a:t>Zaburzenia czynności miocytów i neurocytów:</a:t>
            </a:r>
          </a:p>
          <a:p>
            <a:pPr lvl="1"/>
            <a:r>
              <a:rPr lang="pl-PL" dirty="0" smtClean="0"/>
              <a:t>Osłabienie lub porażenie mięśni szkieletowych</a:t>
            </a:r>
          </a:p>
          <a:p>
            <a:pPr lvl="1"/>
            <a:r>
              <a:rPr lang="pl-PL" dirty="0" smtClean="0"/>
              <a:t>Osłabienie odruchów ścięgnistych</a:t>
            </a:r>
          </a:p>
          <a:p>
            <a:pPr lvl="1"/>
            <a:r>
              <a:rPr lang="pl-PL" dirty="0" smtClean="0"/>
              <a:t>Zaburzenia rytmu komór (bradykardia, </a:t>
            </a:r>
            <a:r>
              <a:rPr lang="pl-PL" dirty="0" err="1" smtClean="0"/>
              <a:t>asystolia</a:t>
            </a:r>
            <a:r>
              <a:rPr lang="pl-PL" dirty="0" smtClean="0"/>
              <a:t>, migotanie komór)</a:t>
            </a:r>
          </a:p>
          <a:p>
            <a:pPr lvl="1"/>
            <a:r>
              <a:rPr lang="pl-PL" dirty="0" smtClean="0"/>
              <a:t>Spadek frakcji wyrzutowej lewej komory</a:t>
            </a:r>
          </a:p>
          <a:p>
            <a:pPr lvl="1"/>
            <a:r>
              <a:rPr lang="pl-PL" dirty="0" smtClean="0"/>
              <a:t>Zmiany w EKG</a:t>
            </a:r>
          </a:p>
          <a:p>
            <a:pPr lvl="1"/>
            <a:r>
              <a:rPr lang="pl-PL" dirty="0" smtClean="0"/>
              <a:t>Zaburzenia czucia (</a:t>
            </a:r>
            <a:r>
              <a:rPr lang="pl-PL" dirty="0" err="1" smtClean="0"/>
              <a:t>parestezje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Zaburzenia świadomości (splątanie)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Leczenie przyczynowe.</a:t>
            </a:r>
          </a:p>
          <a:p>
            <a:r>
              <a:rPr lang="pl-PL" dirty="0" smtClean="0"/>
              <a:t>Ograniczenie podaży potasu.</a:t>
            </a:r>
          </a:p>
          <a:p>
            <a:r>
              <a:rPr lang="pl-PL" dirty="0" smtClean="0"/>
              <a:t>Monitorowanie EKG i czynności życiowych.</a:t>
            </a:r>
          </a:p>
          <a:p>
            <a:r>
              <a:rPr lang="pl-PL" dirty="0" smtClean="0"/>
              <a:t>Leczenie zaburzeń rytmu serca:</a:t>
            </a:r>
          </a:p>
          <a:p>
            <a:pPr lvl="1"/>
            <a:r>
              <a:rPr lang="pl-PL" dirty="0" smtClean="0"/>
              <a:t>30ml 10% </a:t>
            </a:r>
            <a:r>
              <a:rPr lang="pl-PL" dirty="0" err="1" smtClean="0"/>
              <a:t>glukonolaktobionianu</a:t>
            </a:r>
            <a:r>
              <a:rPr lang="pl-PL" dirty="0" smtClean="0"/>
              <a:t> wapnia </a:t>
            </a:r>
            <a:r>
              <a:rPr lang="pl-PL" dirty="0" err="1" smtClean="0"/>
              <a:t>i.v</a:t>
            </a:r>
            <a:r>
              <a:rPr lang="pl-PL" dirty="0" smtClean="0"/>
              <a:t>.</a:t>
            </a:r>
          </a:p>
          <a:p>
            <a:pPr lvl="1"/>
            <a:r>
              <a:rPr lang="pl-PL" dirty="0" smtClean="0"/>
              <a:t>10ml 10% chlorku wapnia</a:t>
            </a:r>
          </a:p>
          <a:p>
            <a:pPr lvl="1"/>
            <a:r>
              <a:rPr lang="pl-PL" dirty="0" smtClean="0"/>
              <a:t>20-40ml 40% roztworu glukozy + 4-8j. Insuliny R</a:t>
            </a:r>
          </a:p>
          <a:p>
            <a:pPr lvl="1"/>
            <a:r>
              <a:rPr lang="pl-PL" dirty="0" smtClean="0"/>
              <a:t>50ml 8,4% NaHCO3 w przypadku </a:t>
            </a:r>
            <a:r>
              <a:rPr lang="pl-PL" dirty="0" err="1" smtClean="0"/>
              <a:t>kwasicu</a:t>
            </a:r>
            <a:endParaRPr lang="pl-PL" dirty="0" smtClean="0"/>
          </a:p>
          <a:p>
            <a:pPr lvl="1"/>
            <a:r>
              <a:rPr lang="pl-PL" dirty="0" err="1" smtClean="0"/>
              <a:t>Salbutamol</a:t>
            </a:r>
            <a:r>
              <a:rPr lang="pl-PL" dirty="0" smtClean="0"/>
              <a:t> w nebulizacji 2,5mg co 15min do dawki 10-20mg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Usunięcie nadmiaru potas z ustroju:</a:t>
            </a:r>
          </a:p>
          <a:p>
            <a:pPr lvl="1"/>
            <a:r>
              <a:rPr lang="pl-PL" dirty="0" err="1" smtClean="0"/>
              <a:t>Diuretyki</a:t>
            </a:r>
            <a:r>
              <a:rPr lang="pl-PL" dirty="0" smtClean="0"/>
              <a:t> pętlowe – </a:t>
            </a:r>
            <a:r>
              <a:rPr lang="pl-PL" dirty="0" err="1" smtClean="0"/>
              <a:t>furosemid</a:t>
            </a:r>
            <a:r>
              <a:rPr lang="pl-PL" dirty="0" smtClean="0"/>
              <a:t>, </a:t>
            </a:r>
            <a:r>
              <a:rPr lang="pl-PL" dirty="0" err="1" smtClean="0"/>
              <a:t>torasemid</a:t>
            </a:r>
            <a:endParaRPr lang="pl-PL" dirty="0"/>
          </a:p>
          <a:p>
            <a:pPr lvl="1"/>
            <a:r>
              <a:rPr lang="pl-PL" dirty="0" smtClean="0"/>
              <a:t>Wymiennik kationowy wiążący potas w przewodzie pokarmowym – sulfonian polistyrenu</a:t>
            </a:r>
          </a:p>
          <a:p>
            <a:pPr lvl="1"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Zmniejszenie stężenia potasu w surowicy &lt;3,5mmol/l</a:t>
            </a:r>
            <a:endParaRPr lang="pl-P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Hiperkalemia</a:t>
            </a:r>
            <a:r>
              <a:rPr lang="pl-PL" dirty="0" smtClean="0"/>
              <a:t>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Hemodializa – u objawowych chorych z ciężką niewydolnością nerek</a:t>
            </a:r>
          </a:p>
          <a:p>
            <a:r>
              <a:rPr lang="pl-PL" dirty="0" err="1" smtClean="0"/>
              <a:t>Fludrokotyzon</a:t>
            </a:r>
            <a:r>
              <a:rPr lang="pl-PL" dirty="0" smtClean="0"/>
              <a:t> (</a:t>
            </a:r>
            <a:r>
              <a:rPr lang="pl-PL" dirty="0" err="1" smtClean="0"/>
              <a:t>Cortineff</a:t>
            </a:r>
            <a:r>
              <a:rPr lang="pl-PL" dirty="0" smtClean="0"/>
              <a:t>) – u chorych z </a:t>
            </a:r>
            <a:r>
              <a:rPr lang="pl-PL" dirty="0" err="1" smtClean="0"/>
              <a:t>hipoaldosteronizmem</a:t>
            </a:r>
            <a:endParaRPr lang="pl-PL" dirty="0" smtClean="0"/>
          </a:p>
          <a:p>
            <a:r>
              <a:rPr lang="pl-PL" dirty="0" smtClean="0"/>
              <a:t>GKS u chorych z podejrzeniem niedoczynności kory </a:t>
            </a:r>
            <a:r>
              <a:rPr lang="pl-PL" dirty="0" err="1" smtClean="0"/>
              <a:t>nadnerzy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Niedostateczna podaż potasu </a:t>
            </a:r>
          </a:p>
          <a:p>
            <a:r>
              <a:rPr lang="pl-PL" dirty="0" smtClean="0"/>
              <a:t>Zwiększony napływ potasu do komórek:</a:t>
            </a:r>
          </a:p>
          <a:p>
            <a:pPr lvl="1"/>
            <a:r>
              <a:rPr lang="pl-PL" dirty="0" smtClean="0"/>
              <a:t>Beta – 2 – </a:t>
            </a:r>
            <a:r>
              <a:rPr lang="pl-PL" dirty="0" err="1" smtClean="0"/>
              <a:t>mimetyki</a:t>
            </a:r>
            <a:endParaRPr lang="pl-PL" dirty="0" smtClean="0"/>
          </a:p>
          <a:p>
            <a:pPr lvl="1"/>
            <a:r>
              <a:rPr lang="pl-PL" dirty="0" smtClean="0"/>
              <a:t>Inhibitory </a:t>
            </a:r>
            <a:r>
              <a:rPr lang="pl-PL" dirty="0" err="1" smtClean="0"/>
              <a:t>fosfodiesterazy</a:t>
            </a:r>
            <a:r>
              <a:rPr lang="pl-PL" dirty="0" smtClean="0"/>
              <a:t> (teofilina, kofeina)</a:t>
            </a:r>
          </a:p>
          <a:p>
            <a:pPr lvl="1"/>
            <a:r>
              <a:rPr lang="pl-PL" dirty="0" smtClean="0"/>
              <a:t>Insulina + glukoza</a:t>
            </a:r>
          </a:p>
          <a:p>
            <a:pPr lvl="1"/>
            <a:r>
              <a:rPr lang="pl-PL" dirty="0" smtClean="0"/>
              <a:t>Zespół ponownego odżywienia</a:t>
            </a:r>
          </a:p>
          <a:p>
            <a:pPr lvl="1"/>
            <a:r>
              <a:rPr lang="pl-PL" dirty="0" smtClean="0"/>
              <a:t>Gwałtowna proliferacja komórek</a:t>
            </a:r>
          </a:p>
          <a:p>
            <a:pPr lvl="1"/>
            <a:endParaRPr lang="pl-PL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Utrata potasu przez nerki:</a:t>
            </a:r>
          </a:p>
          <a:p>
            <a:pPr lvl="1"/>
            <a:r>
              <a:rPr lang="pl-PL" dirty="0" err="1" smtClean="0"/>
              <a:t>Diuretyki</a:t>
            </a:r>
            <a:r>
              <a:rPr lang="pl-PL" dirty="0" smtClean="0"/>
              <a:t> pętlowe</a:t>
            </a:r>
          </a:p>
          <a:p>
            <a:pPr lvl="1"/>
            <a:r>
              <a:rPr lang="pl-PL" dirty="0" err="1" smtClean="0"/>
              <a:t>Diuretyki</a:t>
            </a:r>
            <a:r>
              <a:rPr lang="pl-PL" dirty="0" smtClean="0"/>
              <a:t> </a:t>
            </a:r>
            <a:r>
              <a:rPr lang="pl-PL" dirty="0" err="1" smtClean="0"/>
              <a:t>tiazydowe</a:t>
            </a:r>
            <a:endParaRPr lang="pl-PL" dirty="0" smtClean="0"/>
          </a:p>
          <a:p>
            <a:pPr lvl="1"/>
            <a:r>
              <a:rPr lang="pl-PL" dirty="0" err="1" smtClean="0"/>
              <a:t>Glikokortykosteroidy</a:t>
            </a:r>
            <a:r>
              <a:rPr lang="pl-PL" dirty="0"/>
              <a:t> </a:t>
            </a:r>
            <a:endParaRPr lang="pl-PL" dirty="0" smtClean="0"/>
          </a:p>
          <a:p>
            <a:pPr lvl="1"/>
            <a:r>
              <a:rPr lang="pl-PL" dirty="0" err="1" smtClean="0"/>
              <a:t>Amfoterycyna</a:t>
            </a:r>
            <a:r>
              <a:rPr lang="pl-PL" dirty="0" smtClean="0"/>
              <a:t> B</a:t>
            </a:r>
          </a:p>
          <a:p>
            <a:pPr lvl="1"/>
            <a:r>
              <a:rPr lang="pl-PL" dirty="0" err="1" smtClean="0"/>
              <a:t>Cisplatyna</a:t>
            </a:r>
            <a:endParaRPr lang="pl-PL" dirty="0" smtClean="0"/>
          </a:p>
          <a:p>
            <a:pPr lvl="1"/>
            <a:r>
              <a:rPr lang="pl-PL" dirty="0" err="1" smtClean="0"/>
              <a:t>Aminoglikozydy</a:t>
            </a:r>
            <a:endParaRPr lang="pl-PL" dirty="0" smtClean="0"/>
          </a:p>
          <a:p>
            <a:pPr lvl="1"/>
            <a:r>
              <a:rPr lang="pl-PL" dirty="0" err="1" smtClean="0"/>
              <a:t>Hiperaldosteronizm</a:t>
            </a:r>
            <a:r>
              <a:rPr lang="pl-PL" dirty="0" smtClean="0"/>
              <a:t> pierwotny i wtórny</a:t>
            </a:r>
          </a:p>
          <a:p>
            <a:pPr lvl="1"/>
            <a:r>
              <a:rPr lang="pl-PL" dirty="0" err="1" smtClean="0"/>
              <a:t>Hiperkortyzolemia</a:t>
            </a:r>
            <a:endParaRPr lang="pl-PL" dirty="0" smtClean="0"/>
          </a:p>
          <a:p>
            <a:pPr lvl="1"/>
            <a:r>
              <a:rPr lang="pl-PL" dirty="0" smtClean="0"/>
              <a:t>Stan po ostrym uszkodzeniu nerek</a:t>
            </a:r>
          </a:p>
          <a:p>
            <a:pPr lvl="1"/>
            <a:r>
              <a:rPr lang="pl-PL" dirty="0" err="1" smtClean="0"/>
              <a:t>Hipomagnezemia</a:t>
            </a:r>
            <a:endParaRPr lang="pl-PL" dirty="0" smtClean="0"/>
          </a:p>
          <a:p>
            <a:pPr lvl="1"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Utrata potasu przez przewód pokarmowy:</a:t>
            </a:r>
          </a:p>
          <a:p>
            <a:pPr lvl="1"/>
            <a:r>
              <a:rPr lang="pl-PL" dirty="0" smtClean="0"/>
              <a:t>Leki wiążące potas w przewodzie pokarmowym (sulfonian polistyrenu, </a:t>
            </a:r>
            <a:r>
              <a:rPr lang="pl-PL" dirty="0" err="1" smtClean="0"/>
              <a:t>patiromwer</a:t>
            </a:r>
            <a:r>
              <a:rPr lang="pl-PL" dirty="0" smtClean="0"/>
              <a:t>, </a:t>
            </a:r>
            <a:r>
              <a:rPr lang="pl-PL" dirty="0" err="1" smtClean="0"/>
              <a:t>cyklokrzemian</a:t>
            </a:r>
            <a:r>
              <a:rPr lang="pl-PL" dirty="0" smtClean="0"/>
              <a:t> sodowo – cyrkonowy)</a:t>
            </a:r>
          </a:p>
          <a:p>
            <a:pPr lvl="1"/>
            <a:r>
              <a:rPr lang="pl-PL" dirty="0" smtClean="0"/>
              <a:t>Wymioty</a:t>
            </a:r>
          </a:p>
          <a:p>
            <a:pPr lvl="1"/>
            <a:r>
              <a:rPr lang="pl-PL" dirty="0" smtClean="0"/>
              <a:t>Biegunka</a:t>
            </a:r>
          </a:p>
          <a:p>
            <a:pPr lvl="1"/>
            <a:r>
              <a:rPr lang="pl-PL" dirty="0" smtClean="0"/>
              <a:t>Leki przeczyszczające</a:t>
            </a:r>
          </a:p>
          <a:p>
            <a:pPr lvl="1">
              <a:buNone/>
            </a:pPr>
            <a:endParaRPr lang="pl-PL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-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Utrata potasu przez skórę</a:t>
            </a:r>
          </a:p>
          <a:p>
            <a:pPr lvl="1"/>
            <a:r>
              <a:rPr lang="pl-PL" dirty="0" smtClean="0"/>
              <a:t>Nadmierne pocenie się</a:t>
            </a:r>
          </a:p>
          <a:p>
            <a:pPr lvl="1"/>
            <a:r>
              <a:rPr lang="pl-PL" dirty="0" smtClean="0"/>
              <a:t>Oparzenia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– obraz kliniczny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Zaburzenia rytmu serca (częstoskurcz komorowy </a:t>
            </a:r>
            <a:r>
              <a:rPr lang="pl-PL" dirty="0" err="1" smtClean="0"/>
              <a:t>torsade</a:t>
            </a:r>
            <a:r>
              <a:rPr lang="pl-PL" dirty="0" smtClean="0"/>
              <a:t> de </a:t>
            </a:r>
            <a:r>
              <a:rPr lang="pl-PL" dirty="0" err="1" smtClean="0"/>
              <a:t>pointes</a:t>
            </a:r>
            <a:r>
              <a:rPr lang="pl-PL" dirty="0" smtClean="0"/>
              <a:t>)</a:t>
            </a:r>
          </a:p>
          <a:p>
            <a:r>
              <a:rPr lang="pl-PL" dirty="0" smtClean="0"/>
              <a:t>Osłabienie mięśni szkieletowych</a:t>
            </a:r>
          </a:p>
          <a:p>
            <a:r>
              <a:rPr lang="pl-PL" dirty="0" smtClean="0"/>
              <a:t>Zaparcia</a:t>
            </a:r>
          </a:p>
          <a:p>
            <a:r>
              <a:rPr lang="pl-PL" dirty="0" smtClean="0"/>
              <a:t>Niedrożność porażenna jelit</a:t>
            </a:r>
          </a:p>
          <a:p>
            <a:r>
              <a:rPr lang="pl-PL" dirty="0" smtClean="0"/>
              <a:t>Zatrzymanie moczu (osłabienie mięśni pęcherza moczowego)</a:t>
            </a:r>
          </a:p>
          <a:p>
            <a:r>
              <a:rPr lang="pl-PL" dirty="0" smtClean="0"/>
              <a:t>Wielomocz (upośledzenie zagęszczania moczu)</a:t>
            </a:r>
          </a:p>
          <a:p>
            <a:r>
              <a:rPr lang="pl-PL" dirty="0" err="1" smtClean="0"/>
              <a:t>Parestezje</a:t>
            </a:r>
            <a:r>
              <a:rPr lang="pl-PL" dirty="0" smtClean="0"/>
              <a:t>, nadpobudliwość nerwowa lub apatia.</a:t>
            </a:r>
          </a:p>
          <a:p>
            <a:r>
              <a:rPr lang="pl-PL" dirty="0" err="1" smtClean="0"/>
              <a:t>rbadomioliza</a:t>
            </a:r>
            <a:endParaRPr lang="pl-PL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Uzupełnienie niedoborów potas</a:t>
            </a:r>
          </a:p>
          <a:p>
            <a:pPr lvl="1"/>
            <a:r>
              <a:rPr lang="pl-PL" dirty="0" smtClean="0"/>
              <a:t>Jeżeli stężenie potasu powyżej 2,5mmol/l bez objawów klinicznych -&gt; 20-40 </a:t>
            </a:r>
            <a:r>
              <a:rPr lang="pl-PL" dirty="0" err="1" smtClean="0"/>
              <a:t>mmol</a:t>
            </a:r>
            <a:r>
              <a:rPr lang="pl-PL" dirty="0" smtClean="0"/>
              <a:t> K+ doustnie 2-4x/d</a:t>
            </a:r>
          </a:p>
          <a:p>
            <a:pPr lvl="1"/>
            <a:r>
              <a:rPr lang="pl-PL" dirty="0" smtClean="0"/>
              <a:t>Jeżeli stężenie potasu poniżej 2,5mmol/l lub objawy -&gt; 20 </a:t>
            </a:r>
            <a:r>
              <a:rPr lang="pl-PL" dirty="0" err="1" smtClean="0"/>
              <a:t>mmol</a:t>
            </a:r>
            <a:r>
              <a:rPr lang="pl-PL" dirty="0" smtClean="0"/>
              <a:t> K+/h dożylnie (roztwory o stężeniu powyżej 40 </a:t>
            </a:r>
            <a:r>
              <a:rPr lang="pl-PL" dirty="0" err="1" smtClean="0"/>
              <a:t>mmol</a:t>
            </a:r>
            <a:r>
              <a:rPr lang="pl-PL" dirty="0" smtClean="0"/>
              <a:t> K+/l należy podawać wyłączenie do wkłucia centralnego)</a:t>
            </a:r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r>
              <a:rPr lang="pl-PL" dirty="0" smtClean="0"/>
              <a:t>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Leki blokujące wydalania potasu przez nerki</a:t>
            </a:r>
          </a:p>
          <a:p>
            <a:pPr lvl="1"/>
            <a:r>
              <a:rPr lang="pl-PL" dirty="0" err="1" smtClean="0"/>
              <a:t>Blokery</a:t>
            </a:r>
            <a:r>
              <a:rPr lang="pl-PL" dirty="0" smtClean="0"/>
              <a:t> receptora </a:t>
            </a:r>
            <a:r>
              <a:rPr lang="pl-PL" dirty="0" err="1" smtClean="0"/>
              <a:t>aldosteronowego</a:t>
            </a:r>
            <a:endParaRPr lang="pl-PL" dirty="0" smtClean="0"/>
          </a:p>
          <a:p>
            <a:pPr lvl="2"/>
            <a:r>
              <a:rPr lang="pl-PL" dirty="0" err="1" smtClean="0"/>
              <a:t>Spironolakton</a:t>
            </a:r>
            <a:endParaRPr lang="pl-PL" dirty="0" smtClean="0"/>
          </a:p>
          <a:p>
            <a:pPr lvl="2"/>
            <a:r>
              <a:rPr lang="pl-PL" dirty="0" err="1" smtClean="0"/>
              <a:t>Eplerenon</a:t>
            </a:r>
            <a:endParaRPr lang="pl-PL" dirty="0" smtClean="0"/>
          </a:p>
          <a:p>
            <a:pPr lvl="2">
              <a:buNone/>
            </a:pPr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541</Words>
  <Application>Microsoft Office PowerPoint</Application>
  <PresentationFormat>Pokaz na ekranie (4:3)</PresentationFormat>
  <Paragraphs>125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Motyw pakietu Office</vt:lpstr>
      <vt:lpstr>Farmakologia gospodarki  wodno - elektrolitowej</vt:lpstr>
      <vt:lpstr>Hipokalemia</vt:lpstr>
      <vt:lpstr>Hipokalemia przyczyny</vt:lpstr>
      <vt:lpstr>Hipokalemia przyczyny</vt:lpstr>
      <vt:lpstr>Hipokalemia przyczyny</vt:lpstr>
      <vt:lpstr>Hipokalemia - przyczyny</vt:lpstr>
      <vt:lpstr>Hipokalemia – obraz kliniczny</vt:lpstr>
      <vt:lpstr>Hipokalemia - leczenie</vt:lpstr>
      <vt:lpstr>Hipokalemia - leczenie</vt:lpstr>
      <vt:lpstr>Hipokalemia - leczenie</vt:lpstr>
      <vt:lpstr>Hiperkalemia</vt:lpstr>
      <vt:lpstr>Hiperkalemia przyczyny</vt:lpstr>
      <vt:lpstr>Hiperkalemia przyczyny</vt:lpstr>
      <vt:lpstr>Hiperkalemia przyczyny</vt:lpstr>
      <vt:lpstr>Hiperkalemia przyczyny</vt:lpstr>
      <vt:lpstr>Hiperkalemia przyczyny</vt:lpstr>
      <vt:lpstr>Hiperkalemia – obraz kliniczny</vt:lpstr>
      <vt:lpstr>Hiperkalemia - leczenie</vt:lpstr>
      <vt:lpstr>Hiperkalemia - leczenie</vt:lpstr>
      <vt:lpstr>Hiperkalemia - leczenie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Farmakologia gospodarki  wodno - elektrolitowej</dc:title>
  <dc:creator>Użytkownik systemu Windows</dc:creator>
  <cp:lastModifiedBy>Użytkownik systemu Windows</cp:lastModifiedBy>
  <cp:revision>13</cp:revision>
  <dcterms:created xsi:type="dcterms:W3CDTF">2024-05-08T19:57:09Z</dcterms:created>
  <dcterms:modified xsi:type="dcterms:W3CDTF">2024-05-10T03:32:19Z</dcterms:modified>
</cp:coreProperties>
</file>