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57" r:id="rId10"/>
    <p:sldId id="277" r:id="rId11"/>
    <p:sldId id="273" r:id="rId12"/>
    <p:sldId id="317" r:id="rId13"/>
    <p:sldId id="275" r:id="rId14"/>
    <p:sldId id="274" r:id="rId15"/>
    <p:sldId id="306" r:id="rId16"/>
    <p:sldId id="272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318" r:id="rId25"/>
    <p:sldId id="319" r:id="rId26"/>
    <p:sldId id="320" r:id="rId27"/>
    <p:sldId id="321" r:id="rId28"/>
    <p:sldId id="285" r:id="rId29"/>
    <p:sldId id="286" r:id="rId30"/>
    <p:sldId id="322" r:id="rId31"/>
    <p:sldId id="323" r:id="rId32"/>
    <p:sldId id="324" r:id="rId33"/>
    <p:sldId id="325" r:id="rId34"/>
    <p:sldId id="329" r:id="rId35"/>
    <p:sldId id="326" r:id="rId36"/>
    <p:sldId id="327" r:id="rId37"/>
    <p:sldId id="328" r:id="rId38"/>
    <p:sldId id="265" r:id="rId39"/>
    <p:sldId id="266" r:id="rId40"/>
    <p:sldId id="269" r:id="rId41"/>
    <p:sldId id="276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67" r:id="rId50"/>
    <p:sldId id="287" r:id="rId51"/>
    <p:sldId id="295" r:id="rId52"/>
    <p:sldId id="296" r:id="rId53"/>
    <p:sldId id="298" r:id="rId54"/>
    <p:sldId id="297" r:id="rId55"/>
    <p:sldId id="299" r:id="rId56"/>
    <p:sldId id="300" r:id="rId57"/>
    <p:sldId id="301" r:id="rId58"/>
    <p:sldId id="303" r:id="rId59"/>
    <p:sldId id="302" r:id="rId60"/>
    <p:sldId id="304" r:id="rId61"/>
    <p:sldId id="305" r:id="rId62"/>
    <p:sldId id="307" r:id="rId63"/>
    <p:sldId id="308" r:id="rId64"/>
    <p:sldId id="309" r:id="rId65"/>
    <p:sldId id="310" r:id="rId66"/>
    <p:sldId id="311" r:id="rId67"/>
    <p:sldId id="312" r:id="rId68"/>
    <p:sldId id="313" r:id="rId69"/>
    <p:sldId id="314" r:id="rId70"/>
    <p:sldId id="315" r:id="rId71"/>
    <p:sldId id="316" r:id="rId72"/>
    <p:sldId id="268" r:id="rId73"/>
    <p:sldId id="270" r:id="rId74"/>
    <p:sldId id="271" r:id="rId7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85F4-C5F6-4297-8114-3C81669A1F10}" type="datetimeFigureOut">
              <a:rPr lang="pl-PL" smtClean="0"/>
              <a:pPr/>
              <a:t>05.03.2020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BAB2-9464-4655-8760-F934FC00BCC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85F4-C5F6-4297-8114-3C81669A1F10}" type="datetimeFigureOut">
              <a:rPr lang="pl-PL" smtClean="0"/>
              <a:pPr/>
              <a:t>05.03.2020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BAB2-9464-4655-8760-F934FC00BCC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85F4-C5F6-4297-8114-3C81669A1F10}" type="datetimeFigureOut">
              <a:rPr lang="pl-PL" smtClean="0"/>
              <a:pPr/>
              <a:t>05.03.2020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BAB2-9464-4655-8760-F934FC00BCC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85F4-C5F6-4297-8114-3C81669A1F10}" type="datetimeFigureOut">
              <a:rPr lang="pl-PL" smtClean="0"/>
              <a:pPr/>
              <a:t>05.03.2020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BAB2-9464-4655-8760-F934FC00BCC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85F4-C5F6-4297-8114-3C81669A1F10}" type="datetimeFigureOut">
              <a:rPr lang="pl-PL" smtClean="0"/>
              <a:pPr/>
              <a:t>05.03.2020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BAB2-9464-4655-8760-F934FC00BCC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85F4-C5F6-4297-8114-3C81669A1F10}" type="datetimeFigureOut">
              <a:rPr lang="pl-PL" smtClean="0"/>
              <a:pPr/>
              <a:t>05.03.2020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BAB2-9464-4655-8760-F934FC00BCC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85F4-C5F6-4297-8114-3C81669A1F10}" type="datetimeFigureOut">
              <a:rPr lang="pl-PL" smtClean="0"/>
              <a:pPr/>
              <a:t>05.03.2020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BAB2-9464-4655-8760-F934FC00BCC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85F4-C5F6-4297-8114-3C81669A1F10}" type="datetimeFigureOut">
              <a:rPr lang="pl-PL" smtClean="0"/>
              <a:pPr/>
              <a:t>05.03.2020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BAB2-9464-4655-8760-F934FC00BCC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85F4-C5F6-4297-8114-3C81669A1F10}" type="datetimeFigureOut">
              <a:rPr lang="pl-PL" smtClean="0"/>
              <a:pPr/>
              <a:t>05.03.2020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BAB2-9464-4655-8760-F934FC00BCC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85F4-C5F6-4297-8114-3C81669A1F10}" type="datetimeFigureOut">
              <a:rPr lang="pl-PL" smtClean="0"/>
              <a:pPr/>
              <a:t>05.03.2020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BAB2-9464-4655-8760-F934FC00BCC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85F4-C5F6-4297-8114-3C81669A1F10}" type="datetimeFigureOut">
              <a:rPr lang="pl-PL" smtClean="0"/>
              <a:pPr/>
              <a:t>05.03.2020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BAB2-9464-4655-8760-F934FC00BCC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F85F4-C5F6-4297-8114-3C81669A1F10}" type="datetimeFigureOut">
              <a:rPr lang="pl-PL" smtClean="0"/>
              <a:pPr/>
              <a:t>05.03.2020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CBAB2-9464-4655-8760-F934FC00BCC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Farmakologia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LEK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pl-PL" dirty="0" smtClean="0"/>
              <a:t>Powinowactwo – zdolność wiązania się leku z receptorem.</a:t>
            </a:r>
          </a:p>
          <a:p>
            <a:r>
              <a:rPr lang="pl-PL" dirty="0" smtClean="0"/>
              <a:t>Aktywność wewnętrzna – zdolność do aktywacji receptora.</a:t>
            </a:r>
          </a:p>
          <a:p>
            <a:r>
              <a:rPr lang="pl-PL" dirty="0" smtClean="0"/>
              <a:t>Agonista – po związaniu z receptorem aktywują go.</a:t>
            </a:r>
          </a:p>
          <a:p>
            <a:r>
              <a:rPr lang="pl-PL" dirty="0" smtClean="0"/>
              <a:t>Antagonista  - po związaniu z receptorem nie powoduje jego aktywacji, uniemożliwia jednocześnie połączenie receptora z agonistą.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Cele działania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Lek modyfikuje działanie układu fizjologicznego w wybiórczy sposób.</a:t>
            </a:r>
          </a:p>
          <a:p>
            <a:r>
              <a:rPr lang="pl-PL" dirty="0" smtClean="0"/>
              <a:t>Leki działają głównie poprzez wpływ na białka docelowe – receptory, enzymy, przenośniki, kanały jonowe (miejsce docelowe działania leku).</a:t>
            </a:r>
          </a:p>
          <a:p>
            <a:r>
              <a:rPr lang="pl-PL" dirty="0" smtClean="0"/>
              <a:t>Wybiórczość działania leków – określone klasy leków wiążą tylko określone miejsca docelowe, a specyficzne miejsca docelowe rozpoznają tylko specyficzne klasy leków.</a:t>
            </a:r>
          </a:p>
          <a:p>
            <a:r>
              <a:rPr lang="pl-PL" dirty="0" smtClean="0"/>
              <a:t>Żaden lek nie jest w pełni wybiórczy – w wielu przypadkach zwiększenie dawki spowoduje, że wpłynie on na miejsca docelowe inne niż podstawowe, co może prowadzić do wystąpienia działań niepożądanych.</a:t>
            </a:r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Losy leku w organizmie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Absorpcja z miejsca podania</a:t>
            </a:r>
          </a:p>
          <a:p>
            <a:r>
              <a:rPr lang="pl-PL" dirty="0" smtClean="0"/>
              <a:t>Dystrybucja w organizmie</a:t>
            </a:r>
          </a:p>
          <a:p>
            <a:r>
              <a:rPr lang="pl-PL" dirty="0" smtClean="0"/>
              <a:t>Metabolizm</a:t>
            </a:r>
          </a:p>
          <a:p>
            <a:r>
              <a:rPr lang="pl-PL" dirty="0" smtClean="0"/>
              <a:t>Eliminacja</a:t>
            </a:r>
            <a:endParaRPr lang="pl-P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Rodzaje antagonizmu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/>
          </a:bodyPr>
          <a:lstStyle/>
          <a:p>
            <a:r>
              <a:rPr lang="pl-PL" dirty="0" smtClean="0"/>
              <a:t>Antagonizm chemiczny – wynika z interakcji w roztworze (np. leki </a:t>
            </a:r>
            <a:r>
              <a:rPr lang="pl-PL" dirty="0" err="1" smtClean="0"/>
              <a:t>chelatujące</a:t>
            </a:r>
            <a:r>
              <a:rPr lang="pl-PL" dirty="0" smtClean="0"/>
              <a:t> – </a:t>
            </a:r>
            <a:r>
              <a:rPr lang="pl-PL" dirty="0" err="1" smtClean="0"/>
              <a:t>dimerkaprol</a:t>
            </a:r>
            <a:r>
              <a:rPr lang="pl-PL" dirty="0" smtClean="0"/>
              <a:t>).</a:t>
            </a:r>
          </a:p>
          <a:p>
            <a:r>
              <a:rPr lang="pl-PL" dirty="0" smtClean="0"/>
              <a:t>Antagonizm farmakokinetyczny – jeden lek moduluje wchłanianie, metabolizm i wydalanie innego leku.</a:t>
            </a:r>
          </a:p>
          <a:p>
            <a:r>
              <a:rPr lang="pl-PL" dirty="0" smtClean="0"/>
              <a:t>Antagonizm </a:t>
            </a:r>
            <a:r>
              <a:rPr lang="pl-PL" dirty="0" err="1" smtClean="0"/>
              <a:t>kompetycyjny</a:t>
            </a:r>
            <a:r>
              <a:rPr lang="pl-PL" dirty="0" smtClean="0"/>
              <a:t> (farmakodynamiczny) – oba leki wiążą ten sam receptor.</a:t>
            </a:r>
          </a:p>
          <a:p>
            <a:r>
              <a:rPr lang="pl-PL" dirty="0" smtClean="0"/>
              <a:t>Zaburzenie wiązania receptor – efektor.</a:t>
            </a:r>
          </a:p>
          <a:p>
            <a:r>
              <a:rPr lang="pl-PL" dirty="0" smtClean="0"/>
              <a:t>Antagonizm fizjologiczny – dwie substancje wywołują przeciwne działania fizjologiczne.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Desensytyzacja</a:t>
            </a:r>
            <a:r>
              <a:rPr lang="pl-PL" dirty="0" smtClean="0"/>
              <a:t> (</a:t>
            </a:r>
            <a:r>
              <a:rPr lang="pl-PL" dirty="0" err="1" smtClean="0"/>
              <a:t>tachyfilaksja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Gdy lek podawany jest stale lub wielokrotnie, a jego działanie stopniowo zanika.</a:t>
            </a:r>
          </a:p>
          <a:p>
            <a:r>
              <a:rPr lang="pl-PL" dirty="0" err="1" smtClean="0"/>
              <a:t>Tachyfilaksja</a:t>
            </a:r>
            <a:r>
              <a:rPr lang="pl-PL" dirty="0" smtClean="0"/>
              <a:t> – zjawisko rozwijające w ciągu kilku minut.</a:t>
            </a:r>
          </a:p>
          <a:p>
            <a:r>
              <a:rPr lang="pl-PL" dirty="0" smtClean="0"/>
              <a:t>Tolerancja – zjawisko rozwijające się w ciągu dni lub tygodni.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Tachyfilaksja</a:t>
            </a:r>
            <a:r>
              <a:rPr lang="pl-PL" dirty="0" smtClean="0"/>
              <a:t> - przyczyny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Wymiana receptorów</a:t>
            </a:r>
          </a:p>
          <a:p>
            <a:r>
              <a:rPr lang="pl-PL" dirty="0" smtClean="0"/>
              <a:t>Translokacja receptorów</a:t>
            </a:r>
          </a:p>
          <a:p>
            <a:r>
              <a:rPr lang="pl-PL" dirty="0" smtClean="0"/>
              <a:t>Wyczerpanie mediatorów</a:t>
            </a:r>
          </a:p>
          <a:p>
            <a:r>
              <a:rPr lang="pl-PL" dirty="0" smtClean="0"/>
              <a:t>Zwiększenie rozkładu metabolicznego leku</a:t>
            </a:r>
          </a:p>
          <a:p>
            <a:r>
              <a:rPr lang="pl-PL" dirty="0" smtClean="0"/>
              <a:t>Adaptacja fizjologiczna</a:t>
            </a:r>
          </a:p>
          <a:p>
            <a:r>
              <a:rPr lang="pl-PL" dirty="0" smtClean="0"/>
              <a:t>Czynne usuwanie leku z komórki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Dawki i dawkowanie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Działanie leku na organizm </a:t>
            </a:r>
            <a:r>
              <a:rPr lang="pl-PL" dirty="0" smtClean="0"/>
              <a:t>zależy głównie od </a:t>
            </a:r>
            <a:r>
              <a:rPr lang="pl-PL" dirty="0" smtClean="0"/>
              <a:t>jego wprowadzonej ilości, czyli </a:t>
            </a:r>
            <a:r>
              <a:rPr lang="pl-PL" dirty="0" smtClean="0"/>
              <a:t>od dawki.</a:t>
            </a:r>
          </a:p>
          <a:p>
            <a:r>
              <a:rPr lang="pl-PL" dirty="0" smtClean="0"/>
              <a:t>Na ogół proporcjonalnie do dawki </a:t>
            </a:r>
            <a:r>
              <a:rPr lang="pl-PL" dirty="0" smtClean="0"/>
              <a:t>zmienia się stężenie </a:t>
            </a:r>
            <a:r>
              <a:rPr lang="pl-PL" dirty="0" smtClean="0"/>
              <a:t>leku we krwi i </a:t>
            </a:r>
            <a:r>
              <a:rPr lang="pl-PL" dirty="0" smtClean="0"/>
              <a:t>tkankach.</a:t>
            </a:r>
          </a:p>
          <a:p>
            <a:r>
              <a:rPr lang="pl-PL" dirty="0" smtClean="0"/>
              <a:t>W miarę zwiększania dawki nasila </a:t>
            </a:r>
            <a:r>
              <a:rPr lang="pl-PL" dirty="0" smtClean="0"/>
              <a:t>się reakcja </a:t>
            </a:r>
            <a:r>
              <a:rPr lang="pl-PL" dirty="0" smtClean="0"/>
              <a:t>organizmu na dany </a:t>
            </a:r>
            <a:r>
              <a:rPr lang="pl-PL" dirty="0" smtClean="0"/>
              <a:t>lek oraz działania niepożądane.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Czynniki wpływające na działanie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r>
              <a:rPr lang="pl-PL" b="1" dirty="0" smtClean="0"/>
              <a:t>Budowa </a:t>
            </a:r>
            <a:r>
              <a:rPr lang="pl-PL" b="1" dirty="0" smtClean="0"/>
              <a:t>chemiczna  - </a:t>
            </a:r>
            <a:r>
              <a:rPr lang="pl-PL" dirty="0" smtClean="0"/>
              <a:t>Grupa </a:t>
            </a:r>
            <a:r>
              <a:rPr lang="pl-PL" dirty="0" smtClean="0"/>
              <a:t>nitrowa warunkuje zwykle zwiększenie działania toksycznego, zwłaszcza na </a:t>
            </a:r>
            <a:r>
              <a:rPr lang="pl-PL" dirty="0" smtClean="0"/>
              <a:t>szpik; Związki </a:t>
            </a:r>
            <a:r>
              <a:rPr lang="pl-PL" dirty="0" smtClean="0"/>
              <a:t>alifatyczne najczęściej działają depresyjnie na </a:t>
            </a:r>
            <a:r>
              <a:rPr lang="pl-PL" dirty="0" smtClean="0"/>
              <a:t>OUN, Konfiguracja przestrzenna.</a:t>
            </a:r>
          </a:p>
          <a:p>
            <a:r>
              <a:rPr lang="pl-PL" b="1" dirty="0" smtClean="0"/>
              <a:t>Wrażliwość </a:t>
            </a:r>
            <a:r>
              <a:rPr lang="pl-PL" b="1" dirty="0" smtClean="0"/>
              <a:t>gatunkowa i </a:t>
            </a:r>
            <a:r>
              <a:rPr lang="pl-PL" b="1" dirty="0" smtClean="0"/>
              <a:t>rasowa - </a:t>
            </a:r>
            <a:r>
              <a:rPr lang="pl-PL" dirty="0" smtClean="0"/>
              <a:t>Morfina </a:t>
            </a:r>
            <a:r>
              <a:rPr lang="pl-PL" dirty="0" smtClean="0"/>
              <a:t>na Europejczyków działa uspokajająco i narkotycznie, na Malajczyków </a:t>
            </a:r>
            <a:r>
              <a:rPr lang="pl-PL" dirty="0" smtClean="0"/>
              <a:t>pobudzająco, wywołując </a:t>
            </a:r>
            <a:r>
              <a:rPr lang="pl-PL" dirty="0" smtClean="0"/>
              <a:t>nawet ataki </a:t>
            </a:r>
            <a:r>
              <a:rPr lang="pl-PL" dirty="0" smtClean="0"/>
              <a:t>szału.</a:t>
            </a:r>
          </a:p>
          <a:p>
            <a:r>
              <a:rPr lang="pl-PL" b="1" dirty="0" smtClean="0"/>
              <a:t>Wiek - </a:t>
            </a:r>
            <a:r>
              <a:rPr lang="pl-PL" dirty="0" smtClean="0"/>
              <a:t>Dzieci </a:t>
            </a:r>
            <a:r>
              <a:rPr lang="pl-PL" dirty="0" smtClean="0"/>
              <a:t>często nadmiernie silnie reagują na niektóre </a:t>
            </a:r>
            <a:r>
              <a:rPr lang="pl-PL" dirty="0" smtClean="0"/>
              <a:t>leki, Ludzie starsi - leki </a:t>
            </a:r>
            <a:r>
              <a:rPr lang="pl-PL" dirty="0" smtClean="0"/>
              <a:t>hipotensyjne częściej wywołują utratę </a:t>
            </a:r>
            <a:r>
              <a:rPr lang="pl-PL" dirty="0" smtClean="0"/>
              <a:t>przytomności.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Czynniki wpływające na działanie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b="1" dirty="0" smtClean="0"/>
              <a:t>Płeć – </a:t>
            </a:r>
            <a:r>
              <a:rPr lang="pl-PL" dirty="0" smtClean="0"/>
              <a:t>kobiety są bardziej </a:t>
            </a:r>
            <a:r>
              <a:rPr lang="pl-PL" dirty="0" smtClean="0"/>
              <a:t>wrażliwe </a:t>
            </a:r>
            <a:r>
              <a:rPr lang="pl-PL" dirty="0" smtClean="0"/>
              <a:t>na działanie </a:t>
            </a:r>
            <a:r>
              <a:rPr lang="pl-PL" dirty="0" smtClean="0"/>
              <a:t>leków.</a:t>
            </a:r>
          </a:p>
          <a:p>
            <a:r>
              <a:rPr lang="pl-PL" b="1" dirty="0" smtClean="0"/>
              <a:t>Stany </a:t>
            </a:r>
            <a:r>
              <a:rPr lang="pl-PL" b="1" dirty="0" smtClean="0"/>
              <a:t>fizjologiczne - </a:t>
            </a:r>
            <a:r>
              <a:rPr lang="pl-PL" dirty="0" smtClean="0"/>
              <a:t>Napięcie </a:t>
            </a:r>
            <a:r>
              <a:rPr lang="pl-PL" dirty="0" smtClean="0"/>
              <a:t>układu </a:t>
            </a:r>
            <a:r>
              <a:rPr lang="pl-PL" dirty="0" smtClean="0"/>
              <a:t>sympatycznego (Leki </a:t>
            </a:r>
            <a:r>
              <a:rPr lang="pl-PL" dirty="0" err="1" smtClean="0"/>
              <a:t>sympatykotoniczne</a:t>
            </a:r>
            <a:r>
              <a:rPr lang="pl-PL" dirty="0" smtClean="0"/>
              <a:t> działają silniej nocą, a parasympatykotoniczne w </a:t>
            </a:r>
            <a:r>
              <a:rPr lang="pl-PL" dirty="0" smtClean="0"/>
              <a:t>dzień), Ciążą </a:t>
            </a:r>
            <a:r>
              <a:rPr lang="pl-PL" dirty="0" smtClean="0"/>
              <a:t>– zwiększa się siła działania leku i toksyczność </a:t>
            </a:r>
            <a:r>
              <a:rPr lang="pl-PL" dirty="0" smtClean="0"/>
              <a:t>leku.</a:t>
            </a:r>
          </a:p>
          <a:p>
            <a:r>
              <a:rPr lang="pl-PL" b="1" dirty="0" smtClean="0"/>
              <a:t>Stany </a:t>
            </a:r>
            <a:r>
              <a:rPr lang="pl-PL" b="1" dirty="0" smtClean="0"/>
              <a:t>patologiczne - </a:t>
            </a:r>
            <a:r>
              <a:rPr lang="pl-PL" dirty="0" smtClean="0"/>
              <a:t>Leki </a:t>
            </a:r>
            <a:r>
              <a:rPr lang="pl-PL" dirty="0" smtClean="0"/>
              <a:t>miejscowo-znieczulające nie wykazują działania w tkankach zmienionych </a:t>
            </a:r>
            <a:r>
              <a:rPr lang="pl-PL" dirty="0" smtClean="0"/>
              <a:t>zapalnie.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Dawki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Dawka minimalna (</a:t>
            </a:r>
            <a:r>
              <a:rPr lang="pl-PL" i="1" dirty="0" err="1" smtClean="0"/>
              <a:t>dosis</a:t>
            </a:r>
            <a:r>
              <a:rPr lang="pl-PL" i="1" dirty="0" smtClean="0"/>
              <a:t> </a:t>
            </a:r>
            <a:r>
              <a:rPr lang="pl-PL" i="1" dirty="0" err="1" smtClean="0"/>
              <a:t>minimalis</a:t>
            </a:r>
            <a:r>
              <a:rPr lang="pl-PL" i="1" dirty="0" smtClean="0"/>
              <a:t>) –najmniejsza dawka, która </a:t>
            </a:r>
            <a:r>
              <a:rPr lang="pl-PL" i="1" dirty="0" smtClean="0"/>
              <a:t>wywołuje zauważalne </a:t>
            </a:r>
            <a:r>
              <a:rPr lang="pl-PL" i="1" dirty="0" smtClean="0"/>
              <a:t>reakcje </a:t>
            </a:r>
            <a:r>
              <a:rPr lang="pl-PL" i="1" dirty="0" smtClean="0"/>
              <a:t>organizmu.</a:t>
            </a:r>
          </a:p>
          <a:p>
            <a:r>
              <a:rPr lang="pl-PL" dirty="0" smtClean="0"/>
              <a:t>Dawka lecznicza </a:t>
            </a:r>
            <a:r>
              <a:rPr lang="pl-PL" i="1" dirty="0" smtClean="0"/>
              <a:t>(</a:t>
            </a:r>
            <a:r>
              <a:rPr lang="pl-PL" i="1" dirty="0" err="1" smtClean="0"/>
              <a:t>dosis</a:t>
            </a:r>
            <a:r>
              <a:rPr lang="pl-PL" i="1" dirty="0" smtClean="0"/>
              <a:t> </a:t>
            </a:r>
            <a:r>
              <a:rPr lang="pl-PL" i="1" dirty="0" err="1" smtClean="0"/>
              <a:t>therapeutica</a:t>
            </a:r>
            <a:r>
              <a:rPr lang="pl-PL" i="1" dirty="0" smtClean="0"/>
              <a:t>) – najczęściej </a:t>
            </a:r>
            <a:r>
              <a:rPr lang="pl-PL" i="1" dirty="0" smtClean="0"/>
              <a:t>używana </a:t>
            </a:r>
            <a:r>
              <a:rPr lang="pl-PL" i="1" dirty="0" smtClean="0"/>
              <a:t>dawka, </a:t>
            </a:r>
            <a:r>
              <a:rPr lang="pl-PL" i="1" dirty="0" smtClean="0"/>
              <a:t>która wywiera </a:t>
            </a:r>
            <a:r>
              <a:rPr lang="pl-PL" i="1" dirty="0" smtClean="0"/>
              <a:t>zamierzone, wyraźne działanie </a:t>
            </a:r>
            <a:r>
              <a:rPr lang="pl-PL" i="1" dirty="0" smtClean="0"/>
              <a:t>lecznicze.</a:t>
            </a:r>
          </a:p>
          <a:p>
            <a:r>
              <a:rPr lang="pl-PL" dirty="0" smtClean="0"/>
              <a:t>Dawka maksymalna </a:t>
            </a:r>
            <a:r>
              <a:rPr lang="pl-PL" i="1" dirty="0" smtClean="0"/>
              <a:t>(</a:t>
            </a:r>
            <a:r>
              <a:rPr lang="pl-PL" i="1" dirty="0" err="1" smtClean="0"/>
              <a:t>dosis</a:t>
            </a:r>
            <a:r>
              <a:rPr lang="pl-PL" i="1" dirty="0" smtClean="0"/>
              <a:t> </a:t>
            </a:r>
            <a:r>
              <a:rPr lang="pl-PL" i="1" dirty="0" err="1" smtClean="0"/>
              <a:t>maximalis</a:t>
            </a:r>
            <a:r>
              <a:rPr lang="pl-PL" i="1" dirty="0" smtClean="0"/>
              <a:t>) – największa dawka, która </a:t>
            </a:r>
            <a:r>
              <a:rPr lang="pl-PL" i="1" dirty="0" smtClean="0"/>
              <a:t>nie wywołuje </a:t>
            </a:r>
            <a:r>
              <a:rPr lang="pl-PL" i="1" dirty="0" smtClean="0"/>
              <a:t>objawów </a:t>
            </a:r>
            <a:r>
              <a:rPr lang="pl-PL" i="1" dirty="0" smtClean="0"/>
              <a:t>zatrucia.</a:t>
            </a:r>
          </a:p>
          <a:p>
            <a:r>
              <a:rPr lang="pl-PL" dirty="0" smtClean="0"/>
              <a:t>Dawka toksyczna </a:t>
            </a:r>
            <a:r>
              <a:rPr lang="pl-PL" i="1" dirty="0" smtClean="0"/>
              <a:t>(</a:t>
            </a:r>
            <a:r>
              <a:rPr lang="pl-PL" i="1" dirty="0" err="1" smtClean="0"/>
              <a:t>dosis</a:t>
            </a:r>
            <a:r>
              <a:rPr lang="pl-PL" i="1" dirty="0" smtClean="0"/>
              <a:t> </a:t>
            </a:r>
            <a:r>
              <a:rPr lang="pl-PL" i="1" dirty="0" err="1" smtClean="0"/>
              <a:t>toxica</a:t>
            </a:r>
            <a:r>
              <a:rPr lang="pl-PL" i="1" dirty="0" smtClean="0"/>
              <a:t>) - dawka wywołująca objawy </a:t>
            </a:r>
            <a:r>
              <a:rPr lang="pl-PL" i="1" dirty="0" smtClean="0"/>
              <a:t>toksyczne.</a:t>
            </a:r>
          </a:p>
          <a:p>
            <a:r>
              <a:rPr lang="pl-PL" dirty="0" smtClean="0"/>
              <a:t>Dawka śmiertelna </a:t>
            </a:r>
            <a:r>
              <a:rPr lang="pl-PL" i="1" dirty="0" smtClean="0"/>
              <a:t>(</a:t>
            </a:r>
            <a:r>
              <a:rPr lang="pl-PL" i="1" dirty="0" err="1" smtClean="0"/>
              <a:t>dosis</a:t>
            </a:r>
            <a:r>
              <a:rPr lang="pl-PL" i="1" dirty="0" smtClean="0"/>
              <a:t> </a:t>
            </a:r>
            <a:r>
              <a:rPr lang="pl-PL" i="1" dirty="0" err="1" smtClean="0"/>
              <a:t>letalis</a:t>
            </a:r>
            <a:r>
              <a:rPr lang="pl-PL" i="1" dirty="0" smtClean="0"/>
              <a:t>) – najmniejsza dawka wywołująca </a:t>
            </a:r>
            <a:r>
              <a:rPr lang="pl-PL" i="1" dirty="0" smtClean="0"/>
              <a:t>śmierć.</a:t>
            </a:r>
          </a:p>
          <a:p>
            <a:r>
              <a:rPr lang="pl-PL" dirty="0" smtClean="0"/>
              <a:t>ED 50 – stężenie i dawka leku wymagana do wywołania 50% odpowiedzi maksymalnej.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Alopatia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Upusty krwi.</a:t>
            </a:r>
          </a:p>
          <a:p>
            <a:r>
              <a:rPr lang="pl-PL" dirty="0" smtClean="0"/>
              <a:t>Wywoływanie wymiotów.</a:t>
            </a:r>
          </a:p>
          <a:p>
            <a:r>
              <a:rPr lang="pl-PL" dirty="0" smtClean="0"/>
              <a:t>Stosowanie lewatyw.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Indeks terapeutyczny = LD 50 / ED 50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Stosunek dawki leku powodującej objawy zatrucia do dawki skutecznej leczniczo.</a:t>
            </a:r>
          </a:p>
          <a:p>
            <a:r>
              <a:rPr lang="pl-PL" dirty="0" smtClean="0"/>
              <a:t>ED 50 – dawka wywołująca pożądany efekt terapeutyczny w połowie badanej populacji.</a:t>
            </a:r>
          </a:p>
          <a:p>
            <a:r>
              <a:rPr lang="pl-PL" dirty="0" smtClean="0"/>
              <a:t>LD 50 – dawka śmiertelna dla połowy badanej populacji.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Drogi podania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Przez </a:t>
            </a:r>
            <a:r>
              <a:rPr lang="pl-PL" dirty="0" smtClean="0"/>
              <a:t>przewód pokarmowy</a:t>
            </a:r>
          </a:p>
          <a:p>
            <a:r>
              <a:rPr lang="pl-PL" dirty="0" smtClean="0"/>
              <a:t> Doustna</a:t>
            </a:r>
          </a:p>
          <a:p>
            <a:r>
              <a:rPr lang="pl-PL" dirty="0" smtClean="0"/>
              <a:t> Doodbytnicza</a:t>
            </a:r>
          </a:p>
          <a:p>
            <a:r>
              <a:rPr lang="pl-PL" dirty="0" smtClean="0"/>
              <a:t> Podjęzykowa</a:t>
            </a:r>
          </a:p>
          <a:p>
            <a:r>
              <a:rPr lang="pl-PL" dirty="0" smtClean="0"/>
              <a:t> Policzkowa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Drogi podania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l-PL" dirty="0" smtClean="0"/>
              <a:t>Drogi parenteralne (ominięcie </a:t>
            </a:r>
            <a:r>
              <a:rPr lang="pl-PL" dirty="0" smtClean="0"/>
              <a:t>przewodu </a:t>
            </a:r>
            <a:r>
              <a:rPr lang="pl-PL" dirty="0" err="1" smtClean="0"/>
              <a:t>pokrmowego</a:t>
            </a:r>
            <a:r>
              <a:rPr lang="pl-PL" dirty="0" smtClean="0"/>
              <a:t>)</a:t>
            </a:r>
          </a:p>
          <a:p>
            <a:r>
              <a:rPr lang="pl-PL" dirty="0" smtClean="0"/>
              <a:t> </a:t>
            </a:r>
            <a:r>
              <a:rPr lang="pl-PL" dirty="0" smtClean="0"/>
              <a:t>Dożylna</a:t>
            </a:r>
            <a:endParaRPr lang="pl-PL" dirty="0" smtClean="0"/>
          </a:p>
          <a:p>
            <a:r>
              <a:rPr lang="pl-PL" dirty="0" smtClean="0"/>
              <a:t> Domięśniowa</a:t>
            </a:r>
          </a:p>
          <a:p>
            <a:r>
              <a:rPr lang="pl-PL" dirty="0" smtClean="0"/>
              <a:t> Podskórna</a:t>
            </a:r>
          </a:p>
          <a:p>
            <a:r>
              <a:rPr lang="pl-PL" dirty="0" smtClean="0"/>
              <a:t> Dootrzewnowa</a:t>
            </a:r>
          </a:p>
          <a:p>
            <a:r>
              <a:rPr lang="pl-PL" dirty="0" smtClean="0"/>
              <a:t> Dotętnicza</a:t>
            </a:r>
          </a:p>
          <a:p>
            <a:r>
              <a:rPr lang="pl-PL" dirty="0" smtClean="0"/>
              <a:t> Dokanałowa</a:t>
            </a:r>
          </a:p>
          <a:p>
            <a:r>
              <a:rPr lang="pl-PL" dirty="0" smtClean="0"/>
              <a:t> </a:t>
            </a:r>
            <a:r>
              <a:rPr lang="pl-PL" dirty="0" err="1" smtClean="0"/>
              <a:t>Transdermalna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Drogi podania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Inne drogi</a:t>
            </a:r>
          </a:p>
          <a:p>
            <a:r>
              <a:rPr lang="pl-PL" dirty="0" smtClean="0"/>
              <a:t> Podanie miejscowe – na powierzchnię skóry </a:t>
            </a:r>
            <a:r>
              <a:rPr lang="pl-PL" dirty="0" smtClean="0"/>
              <a:t>           i różnych </a:t>
            </a:r>
            <a:r>
              <a:rPr lang="pl-PL" dirty="0" smtClean="0"/>
              <a:t>błon śluzowych</a:t>
            </a:r>
          </a:p>
          <a:p>
            <a:r>
              <a:rPr lang="pl-PL" dirty="0" smtClean="0"/>
              <a:t> Droga wziewna – gazy i leki lotne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Czynniki wpływające na wchłanianie leków z przewodu pokarmowego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Szybkość pasażu jelitowego</a:t>
            </a:r>
          </a:p>
          <a:p>
            <a:r>
              <a:rPr lang="pl-PL" dirty="0" smtClean="0"/>
              <a:t>Przepływ krwi przez naczynia trzewne</a:t>
            </a:r>
          </a:p>
          <a:p>
            <a:r>
              <a:rPr lang="pl-PL" dirty="0" smtClean="0"/>
              <a:t>Wielkość cząsteczki i postać leku</a:t>
            </a:r>
          </a:p>
          <a:p>
            <a:r>
              <a:rPr lang="pl-PL" dirty="0" smtClean="0"/>
              <a:t>Parametry fizykochemiczne</a:t>
            </a:r>
            <a:endParaRPr lang="pl-PL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Efekt pierwszego przejścia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Lek pokonując drogę ze światła jelita cienkiego do krążenia musi zmierzyć się z enzymami obecnymi w ścianie jelita, a także w wątrobie, które mogą go inaktywować.</a:t>
            </a:r>
          </a:p>
          <a:p>
            <a:r>
              <a:rPr lang="pl-PL" dirty="0" smtClean="0"/>
              <a:t>Biodostępność (</a:t>
            </a:r>
            <a:r>
              <a:rPr lang="pl-PL" dirty="0" err="1" smtClean="0"/>
              <a:t>frakajca</a:t>
            </a:r>
            <a:r>
              <a:rPr lang="pl-PL" dirty="0" smtClean="0"/>
              <a:t> F) – część doustnie podanego leku, który dostaje się do krążenia w formie niezmienionej, po uwzględnieniu procesów wchłaniania i lokalnego metabolizmu.</a:t>
            </a:r>
            <a:endParaRPr lang="pl-PL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306_1146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812"/>
            <a:ext cx="9144000" cy="6839188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306_1149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80528" y="-243408"/>
            <a:ext cx="9324528" cy="7101408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Mechanizm działania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dirty="0" smtClean="0"/>
              <a:t>Podział receptorów:</a:t>
            </a:r>
            <a:endParaRPr lang="pl-PL" dirty="0" smtClean="0"/>
          </a:p>
          <a:p>
            <a:r>
              <a:rPr lang="pl-PL" dirty="0" smtClean="0"/>
              <a:t> Receptory związane z białkiem G, np.</a:t>
            </a:r>
          </a:p>
          <a:p>
            <a:pPr lvl="1"/>
            <a:r>
              <a:rPr lang="pl-PL" dirty="0" smtClean="0"/>
              <a:t> </a:t>
            </a:r>
            <a:r>
              <a:rPr lang="pl-PL" dirty="0" smtClean="0"/>
              <a:t>adrenergiczne</a:t>
            </a:r>
          </a:p>
          <a:p>
            <a:pPr lvl="1"/>
            <a:r>
              <a:rPr lang="pl-PL" dirty="0" smtClean="0"/>
              <a:t>dopaminowe</a:t>
            </a:r>
            <a:endParaRPr lang="pl-PL" dirty="0" smtClean="0"/>
          </a:p>
          <a:p>
            <a:r>
              <a:rPr lang="pl-PL" dirty="0" smtClean="0"/>
              <a:t> Receptory </a:t>
            </a:r>
            <a:r>
              <a:rPr lang="pl-PL" dirty="0" err="1" smtClean="0"/>
              <a:t>jonotropowe</a:t>
            </a:r>
            <a:r>
              <a:rPr lang="pl-PL" dirty="0" smtClean="0"/>
              <a:t> (kanały jonowe, </a:t>
            </a:r>
            <a:r>
              <a:rPr lang="pl-PL" dirty="0" smtClean="0"/>
              <a:t>np. receptor GABA).</a:t>
            </a:r>
            <a:endParaRPr lang="pl-PL" dirty="0" smtClean="0"/>
          </a:p>
          <a:p>
            <a:r>
              <a:rPr lang="pl-PL" dirty="0" smtClean="0"/>
              <a:t> Receptory związane z enzymami (np. z </a:t>
            </a:r>
            <a:r>
              <a:rPr lang="pl-PL" dirty="0" smtClean="0"/>
              <a:t>kinazą tyrozynową</a:t>
            </a:r>
            <a:r>
              <a:rPr lang="pl-PL" dirty="0" smtClean="0"/>
              <a:t>, </a:t>
            </a:r>
            <a:r>
              <a:rPr lang="pl-PL" dirty="0" err="1" smtClean="0"/>
              <a:t>cyklazą</a:t>
            </a:r>
            <a:r>
              <a:rPr lang="pl-PL" dirty="0" smtClean="0"/>
              <a:t> </a:t>
            </a:r>
            <a:r>
              <a:rPr lang="pl-PL" dirty="0" err="1" smtClean="0"/>
              <a:t>guanylanową</a:t>
            </a:r>
            <a:r>
              <a:rPr lang="pl-PL" dirty="0" smtClean="0"/>
              <a:t>; receptor dla </a:t>
            </a:r>
            <a:r>
              <a:rPr lang="pl-PL" dirty="0" smtClean="0"/>
              <a:t>insuliny, receptory </a:t>
            </a:r>
            <a:r>
              <a:rPr lang="pl-PL" dirty="0" smtClean="0"/>
              <a:t>dla przedsionkowego peptydu </a:t>
            </a:r>
            <a:r>
              <a:rPr lang="pl-PL" dirty="0" err="1" smtClean="0"/>
              <a:t>natriuretycznego</a:t>
            </a:r>
            <a:r>
              <a:rPr lang="pl-PL" dirty="0" smtClean="0"/>
              <a:t>).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Mechanizm działania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pl-PL" dirty="0" smtClean="0"/>
              <a:t>Interakcje z przenośnikami (</a:t>
            </a:r>
            <a:r>
              <a:rPr lang="pl-PL" dirty="0" smtClean="0"/>
              <a:t>transporterami)</a:t>
            </a:r>
          </a:p>
          <a:p>
            <a:pPr lvl="1"/>
            <a:r>
              <a:rPr lang="pl-PL" dirty="0" smtClean="0"/>
              <a:t>Hamowanie </a:t>
            </a:r>
            <a:r>
              <a:rPr lang="pl-PL" dirty="0" smtClean="0"/>
              <a:t>aktywnych </a:t>
            </a:r>
            <a:r>
              <a:rPr lang="pl-PL" dirty="0" smtClean="0"/>
              <a:t>procesów transportujących </a:t>
            </a:r>
            <a:r>
              <a:rPr lang="pl-PL" dirty="0" smtClean="0"/>
              <a:t>(hamowanie wychwytu zwrotnego </a:t>
            </a:r>
            <a:r>
              <a:rPr lang="pl-PL" dirty="0" smtClean="0"/>
              <a:t>amin przez </a:t>
            </a:r>
            <a:r>
              <a:rPr lang="pl-PL" dirty="0" smtClean="0"/>
              <a:t>leki </a:t>
            </a:r>
            <a:r>
              <a:rPr lang="pl-PL" dirty="0" smtClean="0"/>
              <a:t>przeciwdepresyjne)</a:t>
            </a:r>
          </a:p>
          <a:p>
            <a:pPr lvl="1"/>
            <a:r>
              <a:rPr lang="pl-PL" dirty="0" smtClean="0"/>
              <a:t>Hamowanie </a:t>
            </a:r>
            <a:r>
              <a:rPr lang="pl-PL" dirty="0" smtClean="0"/>
              <a:t>transporterów (hamowanie </a:t>
            </a:r>
            <a:r>
              <a:rPr lang="pl-PL" dirty="0" err="1" smtClean="0"/>
              <a:t>kotransportera</a:t>
            </a:r>
            <a:r>
              <a:rPr lang="pl-PL" dirty="0" smtClean="0"/>
              <a:t> Na</a:t>
            </a:r>
            <a:r>
              <a:rPr lang="pl-PL" dirty="0" smtClean="0"/>
              <a:t>+/K+/2Cl- przez </a:t>
            </a:r>
            <a:r>
              <a:rPr lang="pl-PL" dirty="0" err="1" smtClean="0"/>
              <a:t>diuretyki</a:t>
            </a:r>
            <a:r>
              <a:rPr lang="pl-PL" dirty="0" smtClean="0"/>
              <a:t>)</a:t>
            </a:r>
          </a:p>
          <a:p>
            <a:pPr lvl="1"/>
            <a:r>
              <a:rPr lang="pl-PL" dirty="0" smtClean="0"/>
              <a:t>Wpływ na biosyntezę </a:t>
            </a:r>
            <a:r>
              <a:rPr lang="pl-PL" dirty="0" smtClean="0"/>
              <a:t>mikroorganizmów</a:t>
            </a:r>
          </a:p>
          <a:p>
            <a:pPr lvl="2"/>
            <a:r>
              <a:rPr lang="pl-PL" dirty="0" smtClean="0"/>
              <a:t>Hamowanie syntezy ściany komórkowej </a:t>
            </a:r>
            <a:r>
              <a:rPr lang="pl-PL" dirty="0" smtClean="0"/>
              <a:t>bakterii</a:t>
            </a:r>
          </a:p>
          <a:p>
            <a:pPr lvl="2"/>
            <a:r>
              <a:rPr lang="pl-PL" dirty="0" smtClean="0"/>
              <a:t>Zaburzenia prawidłowej syntezy białek </a:t>
            </a:r>
            <a:r>
              <a:rPr lang="pl-PL" dirty="0" smtClean="0"/>
              <a:t>bakterii</a:t>
            </a:r>
          </a:p>
          <a:p>
            <a:pPr lvl="2"/>
            <a:r>
              <a:rPr lang="pl-PL" dirty="0" smtClean="0"/>
              <a:t>Zaburzenia przemiany kwasu foliowego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Homeopatia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Podobne leczy podobne.</a:t>
            </a:r>
          </a:p>
          <a:p>
            <a:r>
              <a:rPr lang="pl-PL" dirty="0" smtClean="0"/>
              <a:t>Aktywność może być wzmocniona przez rozcieńczenie.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306_1153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25250"/>
            <a:ext cx="9144000" cy="6883250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306_1153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306_1155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69266"/>
            <a:ext cx="9144000" cy="7486698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306_1156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179005" y="-2007605"/>
            <a:ext cx="6857999" cy="10873210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Wydalanie leków przez nerki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 Wchłanianie zwrotne </a:t>
            </a:r>
            <a:r>
              <a:rPr lang="pl-PL" dirty="0" smtClean="0"/>
              <a:t>zależy </a:t>
            </a:r>
            <a:r>
              <a:rPr lang="pl-PL" dirty="0" smtClean="0"/>
              <a:t>od stopnia jonizacji. </a:t>
            </a:r>
            <a:r>
              <a:rPr lang="pl-PL" dirty="0" smtClean="0"/>
              <a:t>Tylko cząstki </a:t>
            </a:r>
            <a:r>
              <a:rPr lang="pl-PL" dirty="0" smtClean="0"/>
              <a:t>niezjonizowane leku ulegają resorpcji </a:t>
            </a:r>
            <a:r>
              <a:rPr lang="pl-PL" dirty="0" smtClean="0"/>
              <a:t>zwrotnej.</a:t>
            </a:r>
            <a:endParaRPr lang="pl-PL" dirty="0" smtClean="0"/>
          </a:p>
          <a:p>
            <a:r>
              <a:rPr lang="pl-PL" dirty="0" smtClean="0"/>
              <a:t> Leki zakwaszające mocz zmniejszają jonizację </a:t>
            </a:r>
            <a:r>
              <a:rPr lang="pl-PL" dirty="0" smtClean="0"/>
              <a:t>leków kwaśnych</a:t>
            </a:r>
            <a:r>
              <a:rPr lang="pl-PL" dirty="0" smtClean="0"/>
              <a:t>, wzmagają ich resorpcję, a tym samym </a:t>
            </a:r>
            <a:r>
              <a:rPr lang="pl-PL" dirty="0" smtClean="0"/>
              <a:t>hamują ich </a:t>
            </a:r>
            <a:r>
              <a:rPr lang="pl-PL" dirty="0" smtClean="0"/>
              <a:t>wydalanie i </a:t>
            </a:r>
            <a:r>
              <a:rPr lang="pl-PL" dirty="0" smtClean="0"/>
              <a:t>przedłużają </a:t>
            </a:r>
            <a:r>
              <a:rPr lang="pl-PL" dirty="0" smtClean="0"/>
              <a:t>czas działania</a:t>
            </a:r>
          </a:p>
          <a:p>
            <a:r>
              <a:rPr lang="pl-PL" dirty="0" smtClean="0"/>
              <a:t> Leki alkalizujące mocz wzmagają resorpcję </a:t>
            </a:r>
            <a:r>
              <a:rPr lang="pl-PL" dirty="0" smtClean="0"/>
              <a:t>leków o </a:t>
            </a:r>
            <a:r>
              <a:rPr lang="pl-PL" dirty="0" smtClean="0"/>
              <a:t>charakterze słabych zasad</a:t>
            </a:r>
            <a:endParaRPr lang="pl-PL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Hamowanie biotransformacji jednego </a:t>
            </a:r>
            <a:r>
              <a:rPr lang="pl-PL" b="1" dirty="0" smtClean="0"/>
              <a:t>leku przez </a:t>
            </a:r>
            <a:r>
              <a:rPr lang="pl-PL" b="1" dirty="0" smtClean="0"/>
              <a:t>drugi lek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(</a:t>
            </a:r>
            <a:r>
              <a:rPr lang="pl-PL" b="1" dirty="0" smtClean="0"/>
              <a:t>inhibitory enzymatyczne)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411760" y="1600200"/>
            <a:ext cx="9144000" cy="5257800"/>
          </a:xfrm>
        </p:spPr>
        <p:txBody>
          <a:bodyPr>
            <a:normAutofit fontScale="70000" lnSpcReduction="20000"/>
          </a:bodyPr>
          <a:lstStyle/>
          <a:p>
            <a:r>
              <a:rPr lang="pl-PL" b="1" dirty="0" err="1" smtClean="0"/>
              <a:t>Amiodaron</a:t>
            </a:r>
            <a:endParaRPr lang="pl-PL" b="1" dirty="0" smtClean="0"/>
          </a:p>
          <a:p>
            <a:r>
              <a:rPr lang="pl-PL" b="1" dirty="0" smtClean="0"/>
              <a:t> </a:t>
            </a:r>
            <a:r>
              <a:rPr lang="pl-PL" b="1" dirty="0" smtClean="0"/>
              <a:t>Erytromycyna</a:t>
            </a:r>
          </a:p>
          <a:p>
            <a:r>
              <a:rPr lang="pl-PL" b="1" dirty="0" smtClean="0"/>
              <a:t>Chloropromazyna </a:t>
            </a:r>
            <a:endParaRPr lang="pl-PL" b="1" dirty="0" smtClean="0"/>
          </a:p>
          <a:p>
            <a:r>
              <a:rPr lang="pl-PL" b="1" dirty="0" err="1" smtClean="0"/>
              <a:t>Flukonazol</a:t>
            </a:r>
            <a:endParaRPr lang="pl-PL" b="1" dirty="0" smtClean="0"/>
          </a:p>
          <a:p>
            <a:r>
              <a:rPr lang="pl-PL" b="1" dirty="0" smtClean="0"/>
              <a:t>Chloramfenikol</a:t>
            </a:r>
          </a:p>
          <a:p>
            <a:r>
              <a:rPr lang="pl-PL" b="1" dirty="0" smtClean="0"/>
              <a:t> </a:t>
            </a:r>
            <a:r>
              <a:rPr lang="pl-PL" b="1" dirty="0" smtClean="0"/>
              <a:t>Imipramina</a:t>
            </a:r>
          </a:p>
          <a:p>
            <a:r>
              <a:rPr lang="pl-PL" b="1" dirty="0" err="1" smtClean="0"/>
              <a:t>Cymetydyna</a:t>
            </a:r>
            <a:r>
              <a:rPr lang="pl-PL" b="1" dirty="0" smtClean="0"/>
              <a:t> </a:t>
            </a:r>
            <a:endParaRPr lang="pl-PL" b="1" dirty="0" smtClean="0"/>
          </a:p>
          <a:p>
            <a:r>
              <a:rPr lang="pl-PL" b="1" dirty="0" err="1" smtClean="0"/>
              <a:t>Izoniazyd</a:t>
            </a:r>
            <a:endParaRPr lang="pl-PL" b="1" dirty="0" smtClean="0"/>
          </a:p>
          <a:p>
            <a:r>
              <a:rPr lang="pl-PL" b="1" dirty="0" err="1" smtClean="0"/>
              <a:t>Werapamil</a:t>
            </a:r>
            <a:endParaRPr lang="pl-PL" b="1" dirty="0" smtClean="0"/>
          </a:p>
          <a:p>
            <a:r>
              <a:rPr lang="pl-PL" b="1" dirty="0" smtClean="0"/>
              <a:t> </a:t>
            </a:r>
            <a:r>
              <a:rPr lang="pl-PL" b="1" dirty="0" err="1" smtClean="0"/>
              <a:t>Metoprolol</a:t>
            </a:r>
            <a:endParaRPr lang="pl-PL" b="1" dirty="0" smtClean="0"/>
          </a:p>
          <a:p>
            <a:r>
              <a:rPr lang="pl-PL" b="1" dirty="0" err="1" smtClean="0"/>
              <a:t>Diltiazem</a:t>
            </a:r>
            <a:endParaRPr lang="pl-PL" b="1" dirty="0" smtClean="0"/>
          </a:p>
          <a:p>
            <a:r>
              <a:rPr lang="pl-PL" b="1" dirty="0" smtClean="0"/>
              <a:t> </a:t>
            </a:r>
            <a:r>
              <a:rPr lang="pl-PL" b="1" dirty="0" err="1" smtClean="0"/>
              <a:t>Metronidazol</a:t>
            </a:r>
            <a:endParaRPr lang="pl-PL" b="1" dirty="0" smtClean="0"/>
          </a:p>
          <a:p>
            <a:r>
              <a:rPr lang="pl-PL" b="1" dirty="0" smtClean="0"/>
              <a:t>Etanol (ostro) </a:t>
            </a:r>
            <a:endParaRPr lang="pl-PL" b="1" dirty="0" smtClean="0"/>
          </a:p>
          <a:p>
            <a:r>
              <a:rPr lang="pl-PL" b="1" dirty="0" smtClean="0"/>
              <a:t>Sulfonamidy</a:t>
            </a:r>
            <a:endParaRPr lang="pl-PL" b="1" dirty="0" smtClean="0"/>
          </a:p>
          <a:p>
            <a:r>
              <a:rPr lang="pl-PL" b="1" dirty="0" smtClean="0"/>
              <a:t>Doustne środki antykoncepcyjne</a:t>
            </a:r>
            <a:endParaRPr lang="pl-PL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Hamowanie enzymów z grupy </a:t>
            </a:r>
            <a:r>
              <a:rPr lang="pl-PL" b="1" dirty="0" smtClean="0"/>
              <a:t>cytochromu P-450 </a:t>
            </a:r>
            <a:r>
              <a:rPr lang="pl-PL" b="1" dirty="0" smtClean="0"/>
              <a:t>(np.CYP3A4, CYP1A2, CYP2D6)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r>
              <a:rPr lang="pl-PL" dirty="0" smtClean="0"/>
              <a:t>CYP3A4 : leki </a:t>
            </a:r>
            <a:r>
              <a:rPr lang="pl-PL" dirty="0" err="1" smtClean="0"/>
              <a:t>przeciwgrzybicze</a:t>
            </a:r>
            <a:r>
              <a:rPr lang="pl-PL" dirty="0" smtClean="0"/>
              <a:t> z grupy </a:t>
            </a:r>
            <a:r>
              <a:rPr lang="pl-PL" dirty="0" err="1" smtClean="0"/>
              <a:t>azoli</a:t>
            </a:r>
            <a:r>
              <a:rPr lang="pl-PL" dirty="0" smtClean="0"/>
              <a:t> (</a:t>
            </a:r>
            <a:r>
              <a:rPr lang="pl-PL" dirty="0" err="1" smtClean="0"/>
              <a:t>ketokonazol</a:t>
            </a:r>
            <a:r>
              <a:rPr lang="pl-PL" dirty="0" smtClean="0"/>
              <a:t>), erytromycyna, </a:t>
            </a:r>
            <a:r>
              <a:rPr lang="pl-PL" dirty="0" err="1" smtClean="0"/>
              <a:t>terfenadyna</a:t>
            </a:r>
            <a:r>
              <a:rPr lang="pl-PL" dirty="0" smtClean="0"/>
              <a:t>, </a:t>
            </a:r>
            <a:r>
              <a:rPr lang="pl-PL" dirty="0" smtClean="0"/>
              <a:t>sok grejpfrutowy </a:t>
            </a:r>
            <a:r>
              <a:rPr lang="pl-PL" dirty="0" smtClean="0"/>
              <a:t>zawiera </a:t>
            </a:r>
            <a:r>
              <a:rPr lang="pl-PL" dirty="0" err="1" smtClean="0"/>
              <a:t>psolaren</a:t>
            </a:r>
            <a:endParaRPr lang="pl-PL" dirty="0" smtClean="0"/>
          </a:p>
          <a:p>
            <a:r>
              <a:rPr lang="pl-PL" dirty="0" smtClean="0"/>
              <a:t>CYP1A2 : inhibitory </a:t>
            </a:r>
            <a:r>
              <a:rPr lang="pl-PL" dirty="0" err="1" smtClean="0"/>
              <a:t>gyrazy</a:t>
            </a:r>
            <a:r>
              <a:rPr lang="pl-PL" dirty="0" smtClean="0"/>
              <a:t> (</a:t>
            </a:r>
            <a:r>
              <a:rPr lang="pl-PL" dirty="0" smtClean="0"/>
              <a:t>np. </a:t>
            </a:r>
            <a:r>
              <a:rPr lang="pl-PL" dirty="0" err="1" smtClean="0"/>
              <a:t>cyprofloksacyna</a:t>
            </a:r>
            <a:r>
              <a:rPr lang="pl-PL" dirty="0" smtClean="0"/>
              <a:t>, </a:t>
            </a:r>
            <a:r>
              <a:rPr lang="pl-PL" dirty="0" err="1" smtClean="0"/>
              <a:t>enoksacyna</a:t>
            </a:r>
            <a:r>
              <a:rPr lang="pl-PL" dirty="0" smtClean="0"/>
              <a:t>) – </a:t>
            </a:r>
            <a:r>
              <a:rPr lang="pl-PL" dirty="0" smtClean="0"/>
              <a:t>opóźnienie biotransformacji </a:t>
            </a:r>
            <a:r>
              <a:rPr lang="pl-PL" dirty="0" smtClean="0"/>
              <a:t>teofiliny</a:t>
            </a:r>
            <a:endParaRPr lang="pl-PL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Zwiększenie metabolizmu jednego leku </a:t>
            </a:r>
            <a:r>
              <a:rPr lang="pl-PL" b="1" dirty="0" smtClean="0"/>
              <a:t>przez drugi </a:t>
            </a:r>
            <a:r>
              <a:rPr lang="pl-PL" b="1" dirty="0" smtClean="0"/>
              <a:t>lek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(</a:t>
            </a:r>
            <a:r>
              <a:rPr lang="pl-PL" b="1" dirty="0" smtClean="0"/>
              <a:t>indukcja enzymatyczna)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r>
              <a:rPr lang="pl-PL" dirty="0" smtClean="0"/>
              <a:t>Barbiturany</a:t>
            </a:r>
          </a:p>
          <a:p>
            <a:r>
              <a:rPr lang="pl-PL" dirty="0" smtClean="0"/>
              <a:t>Leki </a:t>
            </a:r>
            <a:r>
              <a:rPr lang="pl-PL" dirty="0" err="1" smtClean="0"/>
              <a:t>anksjolityczne</a:t>
            </a:r>
            <a:r>
              <a:rPr lang="pl-PL" dirty="0" smtClean="0"/>
              <a:t>; </a:t>
            </a:r>
            <a:r>
              <a:rPr lang="pl-PL" dirty="0" err="1" smtClean="0"/>
              <a:t>meprobamat</a:t>
            </a:r>
            <a:r>
              <a:rPr lang="pl-PL" dirty="0" smtClean="0"/>
              <a:t>, </a:t>
            </a:r>
            <a:r>
              <a:rPr lang="pl-PL" dirty="0" err="1" smtClean="0"/>
              <a:t>chlorodiazepoksyd</a:t>
            </a:r>
            <a:endParaRPr lang="pl-PL" dirty="0" smtClean="0"/>
          </a:p>
          <a:p>
            <a:r>
              <a:rPr lang="pl-PL" dirty="0" smtClean="0"/>
              <a:t>Leki przeciwpadaczkowe (fenytoina, </a:t>
            </a:r>
            <a:r>
              <a:rPr lang="pl-PL" dirty="0" err="1" smtClean="0"/>
              <a:t>mefenytoina</a:t>
            </a:r>
            <a:r>
              <a:rPr lang="pl-PL" dirty="0" smtClean="0"/>
              <a:t>, karbamazepina</a:t>
            </a:r>
            <a:r>
              <a:rPr lang="pl-PL" dirty="0" smtClean="0"/>
              <a:t>, </a:t>
            </a:r>
            <a:r>
              <a:rPr lang="pl-PL" dirty="0" err="1" smtClean="0"/>
              <a:t>prymidon</a:t>
            </a:r>
            <a:r>
              <a:rPr lang="pl-PL" dirty="0" smtClean="0"/>
              <a:t>)</a:t>
            </a:r>
          </a:p>
          <a:p>
            <a:r>
              <a:rPr lang="pl-PL" dirty="0" smtClean="0"/>
              <a:t>Antybiotyki; gryzeofulwina, </a:t>
            </a:r>
            <a:r>
              <a:rPr lang="pl-PL" dirty="0" err="1" smtClean="0"/>
              <a:t>ryfampicyna</a:t>
            </a:r>
            <a:endParaRPr lang="pl-PL" dirty="0" smtClean="0"/>
          </a:p>
          <a:p>
            <a:r>
              <a:rPr lang="pl-PL" dirty="0" smtClean="0"/>
              <a:t>Etanol (przewlekle)</a:t>
            </a:r>
            <a:endParaRPr lang="pl-PL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Etapy wprowadzania leku oryginalnego</a:t>
            </a:r>
            <a:br>
              <a:rPr lang="pl-PL" dirty="0" smtClean="0"/>
            </a:br>
            <a:r>
              <a:rPr lang="pl-PL" dirty="0" smtClean="0"/>
              <a:t>Badania przedkliniczne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Synteza nowego związku chemicznego.</a:t>
            </a:r>
          </a:p>
          <a:p>
            <a:r>
              <a:rPr lang="pl-PL" dirty="0" smtClean="0"/>
              <a:t>Badanie farmakologiczne na zwierzętach.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Etapy wprowadzania leku oryginalnego</a:t>
            </a:r>
            <a:br>
              <a:rPr lang="pl-PL" dirty="0" smtClean="0"/>
            </a:br>
            <a:r>
              <a:rPr lang="pl-PL" dirty="0" smtClean="0"/>
              <a:t>Badania kliniczne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I faza: badania farmakologiczne i farmakokinetyczne             u ludzi (20 – 100 zdrowych ochotników).</a:t>
            </a:r>
          </a:p>
          <a:p>
            <a:r>
              <a:rPr lang="pl-PL" dirty="0" smtClean="0"/>
              <a:t>II faza: ocena skuteczności we wskazaniu, określenie działań niepożądanych (100 – 500 chorych).</a:t>
            </a:r>
          </a:p>
          <a:p>
            <a:r>
              <a:rPr lang="pl-PL" dirty="0" smtClean="0"/>
              <a:t>III faza: potwierdzenie skuteczności i bezpieczeństwa, porównanie z innymi lekami, ustalenie optymalnej dawki (1000 – 5000 chorych).</a:t>
            </a:r>
          </a:p>
          <a:p>
            <a:r>
              <a:rPr lang="pl-PL" dirty="0" smtClean="0"/>
              <a:t>Rejestracja leku oryginalnego.</a:t>
            </a:r>
          </a:p>
          <a:p>
            <a:r>
              <a:rPr lang="pl-PL" dirty="0" smtClean="0"/>
              <a:t>IV faza: ocena bezpieczeństwa, skuteczności                            i dodatkowych korzyści klinicznych w długoterminowym leczeniu. Lek stosowany u chorych.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Biotechnologia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Produkcja leków lub innych substancji o znaczeniu biologicznym</a:t>
            </a:r>
          </a:p>
          <a:p>
            <a:r>
              <a:rPr lang="pl-PL" dirty="0" smtClean="0"/>
              <a:t>Wytwarzanie białek terapeutycznych, diagnostycznych, </a:t>
            </a:r>
            <a:r>
              <a:rPr lang="pl-PL" dirty="0" err="1" smtClean="0"/>
              <a:t>genotypowanie</a:t>
            </a:r>
            <a:r>
              <a:rPr lang="pl-PL" dirty="0" smtClean="0"/>
              <a:t>, produkcja zwierząt transgenicznych z wykorzystaniem technik rekombinacji DNA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Działania niepożądane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Wprowadzenie leku na rynek poprzedzają badania kliniczne obejmujące stosunkowo niewielką liczbę osób (1000 – 5000).</a:t>
            </a:r>
          </a:p>
          <a:p>
            <a:r>
              <a:rPr lang="pl-PL" dirty="0" smtClean="0"/>
              <a:t>Badania kliniczne trwają zbyt krótko, aby zaobserwować odległe skutki wpływu substancji leczniczej na organizm, reakcje wynikające z interakcji lekowych lub z żywnością.</a:t>
            </a:r>
          </a:p>
          <a:p>
            <a:r>
              <a:rPr lang="pl-PL" dirty="0" smtClean="0"/>
              <a:t>Dopiero gdy produkt leczniczy podawany jest wszystkim grupom chorym, jest szansa wychwycenia zagrożeń dotyczących tylko niektórych chorych.</a:t>
            </a:r>
          </a:p>
          <a:p>
            <a:r>
              <a:rPr lang="pl-PL" dirty="0" smtClean="0"/>
              <a:t>Czasami trzeba wielu lat, żeby działanie niepożądane było wychwycone.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Działania niepożądane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Im niższa jest siła działania leku i wyższa wymagana dawka, tym większe jest prawdopodobieństwo, iż wystąpią działania ze strony tkanek i narządów innych niż docelowe.</a:t>
            </a:r>
          </a:p>
          <a:p>
            <a:r>
              <a:rPr lang="pl-PL" dirty="0" smtClean="0"/>
              <a:t>Klinicznie jest to związane z występowanie niespodziewanych działań niepożądanych, których nie jest pozbawiony żaden lek.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Działania niepożądane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 smtClean="0"/>
              <a:t> </a:t>
            </a:r>
            <a:r>
              <a:rPr lang="pl-PL" b="1" dirty="0" smtClean="0"/>
              <a:t>zaburzenia ośrodkowego </a:t>
            </a:r>
            <a:r>
              <a:rPr lang="pl-PL" b="1" dirty="0" smtClean="0"/>
              <a:t>układu nerwowego,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zaburzenia żołądkowo-jelitowe</a:t>
            </a:r>
            <a:r>
              <a:rPr lang="pl-PL" b="1" dirty="0" smtClean="0"/>
              <a:t>,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uszkodzenia </a:t>
            </a:r>
            <a:r>
              <a:rPr lang="pl-PL" b="1" dirty="0" smtClean="0"/>
              <a:t>miąższu </a:t>
            </a:r>
            <a:r>
              <a:rPr lang="pl-PL" b="1" dirty="0" smtClean="0"/>
              <a:t>wątroby i nerek,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zmiany w układzie krwiotwórczym,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reakcje alergiczne,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reakcje </a:t>
            </a:r>
            <a:r>
              <a:rPr lang="pl-PL" b="1" dirty="0" smtClean="0"/>
              <a:t>biologiczne,</a:t>
            </a:r>
            <a:endParaRPr lang="pl-PL" b="1" dirty="0" smtClean="0"/>
          </a:p>
          <a:p>
            <a:r>
              <a:rPr lang="pl-PL" dirty="0" smtClean="0"/>
              <a:t> </a:t>
            </a:r>
            <a:r>
              <a:rPr lang="pl-PL" b="1" dirty="0" smtClean="0"/>
              <a:t>działanie rakotwórcze, teratogenne </a:t>
            </a:r>
            <a:r>
              <a:rPr lang="pl-PL" b="1" dirty="0" smtClean="0"/>
              <a:t>lub </a:t>
            </a:r>
            <a:r>
              <a:rPr lang="pl-PL" b="1" dirty="0" err="1" smtClean="0"/>
              <a:t>embriotoksyczne</a:t>
            </a:r>
            <a:r>
              <a:rPr lang="pl-PL" b="1" dirty="0" smtClean="0"/>
              <a:t>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Przykłady </a:t>
            </a:r>
            <a:r>
              <a:rPr lang="pl-PL" b="1" dirty="0" smtClean="0"/>
              <a:t>ciężkich niepożądanych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działań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b="1" dirty="0" smtClean="0"/>
              <a:t>Ośrodkowy </a:t>
            </a:r>
            <a:r>
              <a:rPr lang="pl-PL" b="1" dirty="0" smtClean="0"/>
              <a:t>układ nerwowy</a:t>
            </a:r>
          </a:p>
          <a:p>
            <a:r>
              <a:rPr lang="pl-PL" dirty="0" smtClean="0"/>
              <a:t> </a:t>
            </a:r>
            <a:r>
              <a:rPr lang="pl-PL" dirty="0" smtClean="0"/>
              <a:t>Ś</a:t>
            </a:r>
            <a:r>
              <a:rPr lang="pl-PL" b="1" dirty="0" smtClean="0"/>
              <a:t>piączka</a:t>
            </a:r>
            <a:endParaRPr lang="pl-PL" b="1" dirty="0" smtClean="0"/>
          </a:p>
          <a:p>
            <a:r>
              <a:rPr lang="pl-PL" dirty="0" smtClean="0"/>
              <a:t> </a:t>
            </a:r>
            <a:r>
              <a:rPr lang="pl-PL" b="1" dirty="0" smtClean="0"/>
              <a:t>Depresja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Zespół abstynencji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Przykłady ciężkich niepożądanych</a:t>
            </a:r>
            <a:br>
              <a:rPr lang="pl-PL" b="1" dirty="0" smtClean="0"/>
            </a:br>
            <a:r>
              <a:rPr lang="pl-PL" b="1" dirty="0" smtClean="0"/>
              <a:t>działań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b="1" dirty="0" smtClean="0"/>
              <a:t>Układ </a:t>
            </a:r>
            <a:r>
              <a:rPr lang="pl-PL" b="1" dirty="0" smtClean="0"/>
              <a:t>pokarmowy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Zapalenie </a:t>
            </a:r>
            <a:r>
              <a:rPr lang="pl-PL" b="1" dirty="0" smtClean="0"/>
              <a:t>okrężnicy</a:t>
            </a:r>
            <a:endParaRPr lang="pl-PL" b="1" dirty="0" smtClean="0"/>
          </a:p>
          <a:p>
            <a:r>
              <a:rPr lang="pl-PL" dirty="0" smtClean="0"/>
              <a:t> </a:t>
            </a:r>
            <a:r>
              <a:rPr lang="pl-PL" b="1" dirty="0" smtClean="0"/>
              <a:t>Zapalenie wątroby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Perforacja jelita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Przykłady ciężkich niepożądanych</a:t>
            </a:r>
            <a:br>
              <a:rPr lang="pl-PL" b="1" dirty="0" smtClean="0"/>
            </a:br>
            <a:r>
              <a:rPr lang="pl-PL" b="1" dirty="0" smtClean="0"/>
              <a:t>działań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b="1" dirty="0" smtClean="0"/>
              <a:t>Układ </a:t>
            </a:r>
            <a:r>
              <a:rPr lang="pl-PL" b="1" dirty="0" smtClean="0"/>
              <a:t>moczowy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Zatrzymanie </a:t>
            </a:r>
            <a:r>
              <a:rPr lang="pl-PL" b="1" dirty="0" smtClean="0"/>
              <a:t>moczu</a:t>
            </a:r>
          </a:p>
          <a:p>
            <a:pPr>
              <a:buNone/>
            </a:pPr>
            <a:r>
              <a:rPr lang="pl-PL" b="1" dirty="0" smtClean="0"/>
              <a:t>Układ </a:t>
            </a:r>
            <a:r>
              <a:rPr lang="pl-PL" b="1" dirty="0" smtClean="0"/>
              <a:t>oddechowy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Skurcz </a:t>
            </a:r>
            <a:r>
              <a:rPr lang="pl-PL" b="1" dirty="0" smtClean="0"/>
              <a:t>oskrzeli</a:t>
            </a:r>
          </a:p>
          <a:p>
            <a:pPr>
              <a:buNone/>
            </a:pPr>
            <a:r>
              <a:rPr lang="pl-PL" b="1" dirty="0" smtClean="0"/>
              <a:t>Układ rozrodczy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Bezpłodność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Poronienie samoistne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Przykłady ciężkich niepożądanych</a:t>
            </a:r>
            <a:br>
              <a:rPr lang="pl-PL" b="1" dirty="0" smtClean="0"/>
            </a:br>
            <a:r>
              <a:rPr lang="pl-PL" b="1" dirty="0" smtClean="0"/>
              <a:t>działań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b="1" dirty="0" smtClean="0"/>
              <a:t>Układ immunologiczny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Wstrząs anafilaktyczny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Zespół </a:t>
            </a:r>
            <a:r>
              <a:rPr lang="pl-PL" b="1" dirty="0" err="1" smtClean="0"/>
              <a:t>toczniopodobny</a:t>
            </a:r>
            <a:endParaRPr lang="pl-PL" b="1" dirty="0" smtClean="0"/>
          </a:p>
          <a:p>
            <a:pPr>
              <a:buNone/>
            </a:pPr>
            <a:r>
              <a:rPr lang="pl-PL" b="1" dirty="0" smtClean="0"/>
              <a:t>Układ </a:t>
            </a:r>
            <a:r>
              <a:rPr lang="pl-PL" b="1" dirty="0" smtClean="0"/>
              <a:t>krążenia</a:t>
            </a:r>
            <a:endParaRPr lang="pl-PL" b="1" dirty="0" smtClean="0"/>
          </a:p>
          <a:p>
            <a:r>
              <a:rPr lang="pl-PL" dirty="0" smtClean="0"/>
              <a:t> </a:t>
            </a:r>
            <a:r>
              <a:rPr lang="pl-PL" b="1" dirty="0" smtClean="0"/>
              <a:t>Arytmie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Niewydolność </a:t>
            </a:r>
            <a:r>
              <a:rPr lang="pl-PL" b="1" dirty="0" smtClean="0"/>
              <a:t>krążenia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Przykłady ciężkich niepożądanych</a:t>
            </a:r>
            <a:br>
              <a:rPr lang="pl-PL" b="1" dirty="0" smtClean="0"/>
            </a:br>
            <a:r>
              <a:rPr lang="pl-PL" b="1" dirty="0" smtClean="0"/>
              <a:t>działań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b="1" dirty="0" smtClean="0"/>
              <a:t>Układ krwionośny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Anemia </a:t>
            </a:r>
            <a:r>
              <a:rPr lang="pl-PL" b="1" dirty="0" err="1" smtClean="0"/>
              <a:t>aplastyczna</a:t>
            </a:r>
            <a:endParaRPr lang="pl-PL" b="1" dirty="0" smtClean="0"/>
          </a:p>
          <a:p>
            <a:r>
              <a:rPr lang="pl-PL" dirty="0" smtClean="0"/>
              <a:t> </a:t>
            </a:r>
            <a:r>
              <a:rPr lang="pl-PL" b="1" dirty="0" err="1" smtClean="0"/>
              <a:t>Koagulopatie</a:t>
            </a:r>
            <a:endParaRPr lang="pl-PL" b="1" dirty="0" smtClean="0"/>
          </a:p>
          <a:p>
            <a:pPr>
              <a:buNone/>
            </a:pPr>
            <a:r>
              <a:rPr lang="pl-PL" b="1" dirty="0" smtClean="0"/>
              <a:t>Inne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Zaćma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Upośledzenie słuchu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Klasyfikacja działań </a:t>
            </a:r>
            <a:r>
              <a:rPr lang="pl-PL" b="1" dirty="0" smtClean="0"/>
              <a:t>niepożądanych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 </a:t>
            </a:r>
            <a:r>
              <a:rPr lang="pl-PL" b="1" dirty="0" smtClean="0"/>
              <a:t>Niepożądane </a:t>
            </a:r>
            <a:r>
              <a:rPr lang="pl-PL" b="1" dirty="0" smtClean="0"/>
              <a:t>działanie leku typu A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Niepożądane </a:t>
            </a:r>
            <a:r>
              <a:rPr lang="pl-PL" b="1" dirty="0" smtClean="0"/>
              <a:t>działanie leku typu B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Niepożądane </a:t>
            </a:r>
            <a:r>
              <a:rPr lang="pl-PL" b="1" dirty="0" smtClean="0"/>
              <a:t>działanie leku typu C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Niepożądane </a:t>
            </a:r>
            <a:r>
              <a:rPr lang="pl-PL" b="1" dirty="0" smtClean="0"/>
              <a:t>działanie leku typu D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Niepożądane </a:t>
            </a:r>
            <a:r>
              <a:rPr lang="pl-PL" b="1" dirty="0" smtClean="0"/>
              <a:t>działanie leku typu E</a:t>
            </a:r>
          </a:p>
          <a:p>
            <a:r>
              <a:rPr lang="pl-PL" dirty="0" smtClean="0"/>
              <a:t> </a:t>
            </a:r>
            <a:r>
              <a:rPr lang="pl-PL" b="1" dirty="0" smtClean="0"/>
              <a:t>Niepożądane </a:t>
            </a:r>
            <a:r>
              <a:rPr lang="pl-PL" b="1" dirty="0" smtClean="0"/>
              <a:t>działanie leku typu F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Działanie niepożądane </a:t>
            </a:r>
            <a:br>
              <a:rPr lang="pl-PL" dirty="0" smtClean="0"/>
            </a:br>
            <a:r>
              <a:rPr lang="pl-PL" dirty="0" smtClean="0"/>
              <a:t>produktu leczniczego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600200"/>
            <a:ext cx="8640960" cy="4997152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Każde niekorzystne i niezamierzone działanie produktu leczniczego, występujące podczas stosowania dawek zalecanych u ludzi lub zwierząt w leczeniu chorób, w celach profilaktycznych, diagnostycznych lub modyfikacji funkcji fizjologicznych.</a:t>
            </a:r>
          </a:p>
          <a:p>
            <a:r>
              <a:rPr lang="pl-PL" dirty="0" smtClean="0"/>
              <a:t>Nie odnosi się do mechanizmu powstawania działania niepożądanego leku, obejmuje więc także: reakcje alergiczne, idiosynkrazje (zwiększona wrażliwość osobnicza), interakcje między różnymi lekami lub pożywieniem.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Farmakogenetyka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Wpływ czynników genetycznych na odpowiedź organizmu na leki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Niepożądane </a:t>
            </a:r>
            <a:r>
              <a:rPr lang="pl-PL" b="1" dirty="0" smtClean="0"/>
              <a:t>działanie leku typu A</a:t>
            </a:r>
            <a:br>
              <a:rPr lang="pl-PL" b="1" dirty="0" smtClean="0"/>
            </a:br>
            <a:r>
              <a:rPr lang="pl-PL" dirty="0" smtClean="0"/>
              <a:t>(„</a:t>
            </a:r>
            <a:r>
              <a:rPr lang="pl-PL" dirty="0" err="1" smtClean="0"/>
              <a:t>drug</a:t>
            </a:r>
            <a:r>
              <a:rPr lang="pl-PL" dirty="0" smtClean="0"/>
              <a:t> </a:t>
            </a:r>
            <a:r>
              <a:rPr lang="pl-PL" dirty="0" err="1" smtClean="0"/>
              <a:t>actions</a:t>
            </a:r>
            <a:r>
              <a:rPr lang="pl-PL" dirty="0" smtClean="0"/>
              <a:t>”)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 Reakcje </a:t>
            </a:r>
            <a:r>
              <a:rPr lang="pl-PL" dirty="0" smtClean="0"/>
              <a:t>zależne </a:t>
            </a:r>
            <a:r>
              <a:rPr lang="pl-PL" dirty="0" smtClean="0"/>
              <a:t>od właściwości </a:t>
            </a:r>
            <a:r>
              <a:rPr lang="pl-PL" dirty="0" smtClean="0"/>
              <a:t>farmakologicznych leku</a:t>
            </a:r>
            <a:r>
              <a:rPr lang="pl-PL" dirty="0" smtClean="0"/>
              <a:t>, </a:t>
            </a:r>
            <a:r>
              <a:rPr lang="pl-PL" dirty="0" smtClean="0"/>
              <a:t>od </a:t>
            </a:r>
            <a:r>
              <a:rPr lang="pl-PL" dirty="0" smtClean="0"/>
              <a:t>podanej dawki, </a:t>
            </a:r>
            <a:r>
              <a:rPr lang="pl-PL" dirty="0" smtClean="0"/>
              <a:t>możliwe </a:t>
            </a:r>
            <a:r>
              <a:rPr lang="pl-PL" dirty="0" smtClean="0"/>
              <a:t>do przewidzenia.</a:t>
            </a:r>
          </a:p>
          <a:p>
            <a:r>
              <a:rPr lang="pl-PL" dirty="0" smtClean="0"/>
              <a:t> Czynniki takie jak podeszły wiek, stan </a:t>
            </a:r>
            <a:r>
              <a:rPr lang="pl-PL" dirty="0" smtClean="0"/>
              <a:t>zdrowia, współtowarzyszące </a:t>
            </a:r>
            <a:r>
              <a:rPr lang="pl-PL" dirty="0" smtClean="0"/>
              <a:t>choroby, </a:t>
            </a:r>
            <a:r>
              <a:rPr lang="pl-PL" dirty="0" smtClean="0"/>
              <a:t>ciąża </a:t>
            </a:r>
            <a:r>
              <a:rPr lang="pl-PL" dirty="0" smtClean="0"/>
              <a:t>mogą mieć </a:t>
            </a:r>
            <a:r>
              <a:rPr lang="pl-PL" dirty="0" smtClean="0"/>
              <a:t>wpływ na </a:t>
            </a:r>
            <a:r>
              <a:rPr lang="pl-PL" dirty="0" smtClean="0"/>
              <a:t>wystąpienie objawu.</a:t>
            </a:r>
          </a:p>
          <a:p>
            <a:r>
              <a:rPr lang="pl-PL" dirty="0" smtClean="0"/>
              <a:t> </a:t>
            </a:r>
            <a:r>
              <a:rPr lang="pl-PL" dirty="0" smtClean="0"/>
              <a:t>Można </a:t>
            </a:r>
            <a:r>
              <a:rPr lang="pl-PL" dirty="0" smtClean="0"/>
              <a:t>je zmniejszyć lub wyeliminować </a:t>
            </a:r>
            <a:r>
              <a:rPr lang="pl-PL" dirty="0" smtClean="0"/>
              <a:t>przez zmniejszenie </a:t>
            </a:r>
            <a:r>
              <a:rPr lang="pl-PL" dirty="0" smtClean="0"/>
              <a:t>dawki.</a:t>
            </a:r>
          </a:p>
          <a:p>
            <a:r>
              <a:rPr lang="pl-PL" dirty="0" smtClean="0"/>
              <a:t> Część działania </a:t>
            </a:r>
            <a:r>
              <a:rPr lang="pl-PL" dirty="0" smtClean="0"/>
              <a:t>niepożądanego </a:t>
            </a:r>
            <a:r>
              <a:rPr lang="pl-PL" dirty="0" smtClean="0"/>
              <a:t>typu A wynika </a:t>
            </a:r>
            <a:r>
              <a:rPr lang="pl-PL" dirty="0" smtClean="0"/>
              <a:t>z wielokierunkowego </a:t>
            </a:r>
            <a:r>
              <a:rPr lang="pl-PL" dirty="0" smtClean="0"/>
              <a:t>działania produktu </a:t>
            </a:r>
            <a:r>
              <a:rPr lang="pl-PL" dirty="0" smtClean="0"/>
              <a:t>leczniczego, np.</a:t>
            </a:r>
          </a:p>
          <a:p>
            <a:pPr lvl="1"/>
            <a:r>
              <a:rPr lang="pl-PL" dirty="0" smtClean="0"/>
              <a:t>Kaszel </a:t>
            </a:r>
            <a:r>
              <a:rPr lang="pl-PL" dirty="0" smtClean="0"/>
              <a:t>po inhibitorach </a:t>
            </a:r>
            <a:r>
              <a:rPr lang="pl-PL" dirty="0" err="1" smtClean="0"/>
              <a:t>konwertazy</a:t>
            </a:r>
            <a:r>
              <a:rPr lang="pl-PL" dirty="0" smtClean="0"/>
              <a:t> </a:t>
            </a:r>
            <a:r>
              <a:rPr lang="pl-PL" dirty="0" err="1" smtClean="0"/>
              <a:t>angiotensynowej</a:t>
            </a:r>
            <a:endParaRPr lang="pl-PL" dirty="0" smtClean="0"/>
          </a:p>
          <a:p>
            <a:pPr lvl="1"/>
            <a:r>
              <a:rPr lang="pl-PL" dirty="0" smtClean="0"/>
              <a:t>Zaburzenia </a:t>
            </a:r>
            <a:r>
              <a:rPr lang="pl-PL" dirty="0" smtClean="0"/>
              <a:t>widzenia (niebieskie barwy) po </a:t>
            </a:r>
            <a:r>
              <a:rPr lang="pl-PL" dirty="0" err="1" smtClean="0"/>
              <a:t>sildenafilu</a:t>
            </a:r>
            <a:endParaRPr lang="pl-PL" dirty="0" smtClean="0"/>
          </a:p>
          <a:p>
            <a:pPr lvl="1"/>
            <a:r>
              <a:rPr lang="pl-PL" dirty="0" smtClean="0"/>
              <a:t>Ból </a:t>
            </a:r>
            <a:r>
              <a:rPr lang="pl-PL" dirty="0" smtClean="0"/>
              <a:t>głowy po lekach rozszerzających naczynia krwionośne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Niepożądane </a:t>
            </a:r>
            <a:r>
              <a:rPr lang="pl-PL" b="1" dirty="0" smtClean="0"/>
              <a:t>działanie typu B</a:t>
            </a:r>
            <a:br>
              <a:rPr lang="pl-PL" b="1" dirty="0" smtClean="0"/>
            </a:br>
            <a:r>
              <a:rPr lang="pl-PL" dirty="0" smtClean="0"/>
              <a:t>(„</a:t>
            </a:r>
            <a:r>
              <a:rPr lang="pl-PL" dirty="0" err="1" smtClean="0"/>
              <a:t>patient</a:t>
            </a:r>
            <a:r>
              <a:rPr lang="pl-PL" dirty="0" smtClean="0"/>
              <a:t> </a:t>
            </a:r>
            <a:r>
              <a:rPr lang="pl-PL" dirty="0" err="1" smtClean="0"/>
              <a:t>reactions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 Reakcje </a:t>
            </a:r>
            <a:r>
              <a:rPr lang="pl-PL" dirty="0" smtClean="0"/>
              <a:t>niezależne </a:t>
            </a:r>
            <a:r>
              <a:rPr lang="pl-PL" dirty="0" smtClean="0"/>
              <a:t>od dawki, mechanizmu </a:t>
            </a:r>
            <a:r>
              <a:rPr lang="pl-PL" dirty="0" smtClean="0"/>
              <a:t>działania, niemożliwe </a:t>
            </a:r>
            <a:r>
              <a:rPr lang="pl-PL" dirty="0" smtClean="0"/>
              <a:t>do przewidzenia,</a:t>
            </a:r>
          </a:p>
          <a:p>
            <a:r>
              <a:rPr lang="pl-PL" dirty="0" smtClean="0"/>
              <a:t> Zwykle o mechanizmie immunologicznym,</a:t>
            </a:r>
          </a:p>
          <a:p>
            <a:r>
              <a:rPr lang="pl-PL" dirty="0" smtClean="0"/>
              <a:t> Rzadko występujące, ale </a:t>
            </a:r>
            <a:r>
              <a:rPr lang="pl-PL" dirty="0" smtClean="0"/>
              <a:t>ciężkie</a:t>
            </a:r>
            <a:r>
              <a:rPr lang="pl-PL" dirty="0" smtClean="0"/>
              <a:t>, w tym </a:t>
            </a:r>
            <a:r>
              <a:rPr lang="pl-PL" dirty="0" smtClean="0"/>
              <a:t>zagrażające życiu</a:t>
            </a:r>
            <a:endParaRPr lang="pl-PL" dirty="0" smtClean="0"/>
          </a:p>
          <a:p>
            <a:r>
              <a:rPr lang="pl-PL" dirty="0" smtClean="0"/>
              <a:t> Reakcje alergiczne, które mogą </a:t>
            </a:r>
            <a:r>
              <a:rPr lang="pl-PL" dirty="0" smtClean="0"/>
              <a:t>być:</a:t>
            </a:r>
          </a:p>
          <a:p>
            <a:pPr lvl="1"/>
            <a:r>
              <a:rPr lang="pl-PL" dirty="0" smtClean="0"/>
              <a:t>ostre </a:t>
            </a:r>
            <a:r>
              <a:rPr lang="pl-PL" dirty="0" smtClean="0"/>
              <a:t>i przenoszone przez immunoglobuliny typu </a:t>
            </a:r>
            <a:r>
              <a:rPr lang="pl-PL" dirty="0" err="1" smtClean="0"/>
              <a:t>IgE</a:t>
            </a:r>
            <a:r>
              <a:rPr lang="pl-PL" dirty="0" smtClean="0"/>
              <a:t> lub </a:t>
            </a:r>
            <a:r>
              <a:rPr lang="pl-PL" dirty="0" err="1" smtClean="0"/>
              <a:t>IgB</a:t>
            </a:r>
            <a:r>
              <a:rPr lang="pl-PL" dirty="0" smtClean="0"/>
              <a:t> (wstrząs </a:t>
            </a:r>
            <a:r>
              <a:rPr lang="pl-PL" dirty="0" smtClean="0"/>
              <a:t>anafilaktyczny, reakcje </a:t>
            </a:r>
            <a:r>
              <a:rPr lang="pl-PL" dirty="0" smtClean="0"/>
              <a:t>skórne)</a:t>
            </a:r>
          </a:p>
          <a:p>
            <a:pPr lvl="1"/>
            <a:r>
              <a:rPr lang="pl-PL" dirty="0" smtClean="0"/>
              <a:t>wynikiem </a:t>
            </a:r>
            <a:r>
              <a:rPr lang="pl-PL" dirty="0" smtClean="0"/>
              <a:t>procesów autoimmunologicznych (</a:t>
            </a:r>
            <a:r>
              <a:rPr lang="pl-PL" dirty="0" smtClean="0"/>
              <a:t>układowy toczeń rumieniowaty)</a:t>
            </a:r>
          </a:p>
          <a:p>
            <a:pPr lvl="1"/>
            <a:r>
              <a:rPr lang="pl-PL" dirty="0" smtClean="0"/>
              <a:t>reakcją </a:t>
            </a:r>
            <a:r>
              <a:rPr lang="pl-PL" dirty="0" smtClean="0"/>
              <a:t>typu </a:t>
            </a:r>
            <a:r>
              <a:rPr lang="pl-PL" dirty="0" err="1" smtClean="0"/>
              <a:t>Arthusa</a:t>
            </a:r>
            <a:r>
              <a:rPr lang="pl-PL" dirty="0" smtClean="0"/>
              <a:t>, przenoszoną przez </a:t>
            </a:r>
            <a:r>
              <a:rPr lang="pl-PL" dirty="0" smtClean="0"/>
              <a:t>immunoglobuliny </a:t>
            </a:r>
            <a:r>
              <a:rPr lang="pl-PL" dirty="0" err="1" smtClean="0"/>
              <a:t>IgG</a:t>
            </a:r>
            <a:r>
              <a:rPr lang="pl-PL" dirty="0" smtClean="0"/>
              <a:t> </a:t>
            </a:r>
            <a:r>
              <a:rPr lang="pl-PL" dirty="0" smtClean="0"/>
              <a:t>i </a:t>
            </a:r>
            <a:r>
              <a:rPr lang="pl-PL" dirty="0" err="1" smtClean="0"/>
              <a:t>IgM</a:t>
            </a:r>
            <a:r>
              <a:rPr lang="pl-PL" dirty="0" smtClean="0"/>
              <a:t> (np. choroba </a:t>
            </a:r>
            <a:r>
              <a:rPr lang="pl-PL" dirty="0" smtClean="0"/>
              <a:t>posurowicza)</a:t>
            </a:r>
          </a:p>
          <a:p>
            <a:pPr lvl="1"/>
            <a:r>
              <a:rPr lang="pl-PL" dirty="0" smtClean="0"/>
              <a:t>wynikiem </a:t>
            </a:r>
            <a:r>
              <a:rPr lang="pl-PL" dirty="0" smtClean="0"/>
              <a:t>dziedzicznych skłonności czy cech np. </a:t>
            </a:r>
            <a:r>
              <a:rPr lang="pl-PL" dirty="0" smtClean="0"/>
              <a:t>deficyt dehydrogenazy </a:t>
            </a:r>
            <a:r>
              <a:rPr lang="pl-PL" dirty="0" smtClean="0"/>
              <a:t>glukozo-6-fosforanowej, </a:t>
            </a:r>
            <a:r>
              <a:rPr lang="pl-PL" dirty="0" smtClean="0"/>
              <a:t>nietypowy metabolizm</a:t>
            </a:r>
            <a:r>
              <a:rPr lang="pl-PL" dirty="0" smtClean="0"/>
              <a:t>, kumulacja toksycznych </a:t>
            </a:r>
            <a:r>
              <a:rPr lang="pl-PL" dirty="0" smtClean="0"/>
              <a:t>metabolitów.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Niepożądane </a:t>
            </a:r>
            <a:r>
              <a:rPr lang="pl-PL" b="1" dirty="0" smtClean="0"/>
              <a:t>działanie typu B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 Anemia </a:t>
            </a:r>
            <a:r>
              <a:rPr lang="pl-PL" dirty="0" err="1" smtClean="0"/>
              <a:t>aplastyczna</a:t>
            </a:r>
            <a:r>
              <a:rPr lang="pl-PL" dirty="0" smtClean="0"/>
              <a:t> po chloramfenikolu</a:t>
            </a:r>
          </a:p>
          <a:p>
            <a:r>
              <a:rPr lang="pl-PL" dirty="0" smtClean="0"/>
              <a:t> Agranulocytoza po metamizolu</a:t>
            </a:r>
          </a:p>
          <a:p>
            <a:r>
              <a:rPr lang="pl-PL" dirty="0" smtClean="0"/>
              <a:t> Wstrząs anafilaktyczny po penicylinie</a:t>
            </a:r>
          </a:p>
          <a:p>
            <a:r>
              <a:rPr lang="pl-PL" dirty="0" smtClean="0"/>
              <a:t> Pokrzywka po ampicylinie</a:t>
            </a:r>
          </a:p>
          <a:p>
            <a:r>
              <a:rPr lang="pl-PL" dirty="0" smtClean="0"/>
              <a:t> Astma po aspirynie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Różnice </a:t>
            </a:r>
            <a:r>
              <a:rPr lang="pl-PL" b="1" dirty="0" smtClean="0"/>
              <a:t>pomiędzy </a:t>
            </a:r>
            <a:r>
              <a:rPr lang="pl-PL" b="1" dirty="0" smtClean="0"/>
              <a:t>powyższymi typami  NDL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pl-PL" b="1" dirty="0" smtClean="0"/>
              <a:t>Typ A</a:t>
            </a:r>
          </a:p>
          <a:p>
            <a:r>
              <a:rPr lang="pl-PL" dirty="0" smtClean="0"/>
              <a:t> </a:t>
            </a:r>
            <a:r>
              <a:rPr lang="pl-PL" dirty="0" smtClean="0"/>
              <a:t>Możliwe </a:t>
            </a:r>
            <a:r>
              <a:rPr lang="pl-PL" dirty="0" smtClean="0"/>
              <a:t>do przewidzenia</a:t>
            </a:r>
          </a:p>
          <a:p>
            <a:r>
              <a:rPr lang="pl-PL" dirty="0" smtClean="0"/>
              <a:t> Zwykle </a:t>
            </a:r>
            <a:r>
              <a:rPr lang="pl-PL" dirty="0" smtClean="0"/>
              <a:t>zależne </a:t>
            </a:r>
            <a:r>
              <a:rPr lang="pl-PL" dirty="0" smtClean="0"/>
              <a:t>od dawki</a:t>
            </a:r>
          </a:p>
          <a:p>
            <a:r>
              <a:rPr lang="pl-PL" dirty="0" smtClean="0"/>
              <a:t> Występują często</a:t>
            </a:r>
          </a:p>
          <a:p>
            <a:r>
              <a:rPr lang="pl-PL" dirty="0" smtClean="0"/>
              <a:t> Rzadko są </a:t>
            </a:r>
            <a:r>
              <a:rPr lang="pl-PL" dirty="0" smtClean="0"/>
              <a:t>powodem zgonu</a:t>
            </a:r>
            <a:endParaRPr lang="pl-PL" dirty="0" smtClean="0"/>
          </a:p>
          <a:p>
            <a:r>
              <a:rPr lang="pl-PL" dirty="0" smtClean="0"/>
              <a:t> Zmniejszone nasilenie </a:t>
            </a:r>
            <a:r>
              <a:rPr lang="pl-PL" dirty="0" smtClean="0"/>
              <a:t>lub ustąpienie po zmniejszeniu </a:t>
            </a:r>
            <a:r>
              <a:rPr lang="pl-PL" dirty="0" smtClean="0"/>
              <a:t>dawki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pl-PL" b="1" dirty="0" smtClean="0"/>
              <a:t>Typ B</a:t>
            </a:r>
          </a:p>
          <a:p>
            <a:r>
              <a:rPr lang="pl-PL" dirty="0" smtClean="0"/>
              <a:t> Nieprzewidywalne</a:t>
            </a:r>
          </a:p>
          <a:p>
            <a:r>
              <a:rPr lang="pl-PL" dirty="0" smtClean="0"/>
              <a:t> Rzadko </a:t>
            </a:r>
            <a:r>
              <a:rPr lang="pl-PL" dirty="0" smtClean="0"/>
              <a:t>zależne </a:t>
            </a:r>
            <a:r>
              <a:rPr lang="pl-PL" dirty="0" smtClean="0"/>
              <a:t>od dawki</a:t>
            </a:r>
          </a:p>
          <a:p>
            <a:r>
              <a:rPr lang="pl-PL" dirty="0" smtClean="0"/>
              <a:t> Występują rzadko</a:t>
            </a:r>
          </a:p>
          <a:p>
            <a:r>
              <a:rPr lang="pl-PL" dirty="0" smtClean="0"/>
              <a:t> Związane z </a:t>
            </a:r>
            <a:r>
              <a:rPr lang="pl-PL" dirty="0" smtClean="0"/>
              <a:t>wyższą w stosunku </a:t>
            </a:r>
            <a:r>
              <a:rPr lang="pl-PL" dirty="0" smtClean="0"/>
              <a:t>do typu </a:t>
            </a:r>
            <a:r>
              <a:rPr lang="pl-PL" dirty="0" smtClean="0"/>
              <a:t>A częstością </a:t>
            </a:r>
            <a:r>
              <a:rPr lang="pl-PL" dirty="0" smtClean="0"/>
              <a:t>zgonów</a:t>
            </a:r>
          </a:p>
          <a:p>
            <a:r>
              <a:rPr lang="pl-PL" dirty="0" smtClean="0"/>
              <a:t> Zwykle </a:t>
            </a:r>
            <a:r>
              <a:rPr lang="pl-PL" dirty="0" smtClean="0"/>
              <a:t>wymagają przerwania </a:t>
            </a:r>
            <a:r>
              <a:rPr lang="pl-PL" dirty="0" smtClean="0"/>
              <a:t>podawania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Niepożądane </a:t>
            </a:r>
            <a:r>
              <a:rPr lang="pl-PL" b="1" dirty="0" smtClean="0"/>
              <a:t>działanie typu C</a:t>
            </a:r>
            <a:br>
              <a:rPr lang="pl-PL" b="1" dirty="0" smtClean="0"/>
            </a:br>
            <a:r>
              <a:rPr lang="pl-PL" dirty="0" smtClean="0"/>
              <a:t>(„Not </a:t>
            </a:r>
            <a:r>
              <a:rPr lang="pl-PL" dirty="0" err="1" smtClean="0"/>
              <a:t>true</a:t>
            </a:r>
            <a:r>
              <a:rPr lang="pl-PL" dirty="0" smtClean="0"/>
              <a:t> </a:t>
            </a:r>
            <a:r>
              <a:rPr lang="pl-PL" dirty="0" err="1" smtClean="0"/>
              <a:t>drug</a:t>
            </a:r>
            <a:r>
              <a:rPr lang="pl-PL" dirty="0" smtClean="0"/>
              <a:t> </a:t>
            </a:r>
            <a:r>
              <a:rPr lang="pl-PL" dirty="0" err="1" smtClean="0"/>
              <a:t>reactions</a:t>
            </a:r>
            <a:r>
              <a:rPr lang="pl-PL" dirty="0" smtClean="0"/>
              <a:t>”)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pl-PL" dirty="0" smtClean="0"/>
              <a:t>Reakcje o trudnym do ustalenia związku </a:t>
            </a:r>
            <a:r>
              <a:rPr lang="pl-PL" dirty="0" smtClean="0"/>
              <a:t>między lekiem </a:t>
            </a:r>
            <a:r>
              <a:rPr lang="pl-PL" dirty="0" smtClean="0"/>
              <a:t>a wystąpieniem </a:t>
            </a:r>
            <a:r>
              <a:rPr lang="pl-PL" dirty="0" smtClean="0"/>
              <a:t>niepożądanego efektu, zwykle </a:t>
            </a:r>
            <a:r>
              <a:rPr lang="pl-PL" dirty="0" smtClean="0"/>
              <a:t>towarzyszą leczeniu chorób przewlekłych</a:t>
            </a:r>
            <a:r>
              <a:rPr lang="pl-PL" dirty="0" smtClean="0"/>
              <a:t>.</a:t>
            </a:r>
          </a:p>
          <a:p>
            <a:r>
              <a:rPr lang="pl-PL" dirty="0" smtClean="0"/>
              <a:t>Występuje z większą częstością u </a:t>
            </a:r>
            <a:r>
              <a:rPr lang="pl-PL" dirty="0" smtClean="0"/>
              <a:t>osób leczonych </a:t>
            </a:r>
            <a:r>
              <a:rPr lang="pl-PL" dirty="0" smtClean="0"/>
              <a:t>danym produktem, ale dla </a:t>
            </a:r>
            <a:r>
              <a:rPr lang="pl-PL" dirty="0" smtClean="0"/>
              <a:t>konkretnego pacjenta </a:t>
            </a:r>
            <a:r>
              <a:rPr lang="pl-PL" dirty="0" smtClean="0"/>
              <a:t>trudno jest wykazać czy </a:t>
            </a:r>
            <a:r>
              <a:rPr lang="pl-PL" dirty="0" smtClean="0"/>
              <a:t>to farmakoterapia </a:t>
            </a:r>
            <a:r>
              <a:rPr lang="pl-PL" dirty="0" smtClean="0"/>
              <a:t>była przyczyną </a:t>
            </a:r>
            <a:r>
              <a:rPr lang="pl-PL" dirty="0" smtClean="0"/>
              <a:t>wystąpienia reakcji.</a:t>
            </a:r>
          </a:p>
          <a:p>
            <a:r>
              <a:rPr lang="pl-PL" dirty="0" smtClean="0"/>
              <a:t>Przykład - </a:t>
            </a:r>
            <a:r>
              <a:rPr lang="pl-PL" dirty="0" smtClean="0"/>
              <a:t>choroba zakrzepowa u kobiet </a:t>
            </a:r>
            <a:r>
              <a:rPr lang="pl-PL" dirty="0" smtClean="0"/>
              <a:t>zażywających doustne </a:t>
            </a:r>
            <a:r>
              <a:rPr lang="pl-PL" dirty="0" smtClean="0"/>
              <a:t>środki </a:t>
            </a:r>
            <a:r>
              <a:rPr lang="pl-PL" dirty="0" smtClean="0"/>
              <a:t>antykoncepcyjne.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Autofit/>
          </a:bodyPr>
          <a:lstStyle/>
          <a:p>
            <a:r>
              <a:rPr lang="pl-PL" sz="3600" b="1" dirty="0" smtClean="0"/>
              <a:t>Niepożądane </a:t>
            </a:r>
            <a:r>
              <a:rPr lang="pl-PL" sz="3600" b="1" dirty="0" smtClean="0"/>
              <a:t>działanie typu D</a:t>
            </a:r>
            <a:br>
              <a:rPr lang="pl-PL" sz="3600" b="1" dirty="0" smtClean="0"/>
            </a:br>
            <a:r>
              <a:rPr lang="pl-PL" sz="3600" dirty="0" smtClean="0"/>
              <a:t>(„opóźnione działanie – </a:t>
            </a:r>
            <a:r>
              <a:rPr lang="pl-PL" sz="3600" dirty="0" err="1" smtClean="0"/>
              <a:t>retarded</a:t>
            </a:r>
            <a:r>
              <a:rPr lang="pl-PL" sz="3600" dirty="0" smtClean="0"/>
              <a:t> </a:t>
            </a:r>
            <a:r>
              <a:rPr lang="pl-PL" sz="3600" dirty="0" err="1" smtClean="0"/>
              <a:t>reaction</a:t>
            </a:r>
            <a:r>
              <a:rPr lang="pl-PL" sz="3600" dirty="0" smtClean="0"/>
              <a:t>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Reakcje ujawniające się po długim czasie </a:t>
            </a:r>
            <a:r>
              <a:rPr lang="pl-PL" dirty="0" smtClean="0"/>
              <a:t>od początku </a:t>
            </a:r>
            <a:r>
              <a:rPr lang="pl-PL" dirty="0" smtClean="0"/>
              <a:t>leczenia, a nawet po jego </a:t>
            </a:r>
            <a:r>
              <a:rPr lang="pl-PL" dirty="0" smtClean="0"/>
              <a:t>zakończeniu.</a:t>
            </a:r>
          </a:p>
          <a:p>
            <a:r>
              <a:rPr lang="pl-PL" dirty="0" smtClean="0"/>
              <a:t>Często związane z kumulacją leku w </a:t>
            </a:r>
            <a:r>
              <a:rPr lang="pl-PL" dirty="0" smtClean="0"/>
              <a:t>organizmie.</a:t>
            </a:r>
          </a:p>
          <a:p>
            <a:r>
              <a:rPr lang="pl-PL" dirty="0" smtClean="0"/>
              <a:t>Często </a:t>
            </a:r>
            <a:r>
              <a:rPr lang="pl-PL" dirty="0" smtClean="0"/>
              <a:t>niezależne </a:t>
            </a:r>
            <a:r>
              <a:rPr lang="pl-PL" dirty="0" smtClean="0"/>
              <a:t>od mechanizmu </a:t>
            </a:r>
            <a:r>
              <a:rPr lang="pl-PL" dirty="0" smtClean="0"/>
              <a:t>działania.</a:t>
            </a:r>
          </a:p>
          <a:p>
            <a:r>
              <a:rPr lang="pl-PL" dirty="0" smtClean="0"/>
              <a:t>Przykłady</a:t>
            </a:r>
            <a:r>
              <a:rPr lang="pl-PL" dirty="0" smtClean="0"/>
              <a:t>:</a:t>
            </a:r>
          </a:p>
          <a:p>
            <a:pPr lvl="1"/>
            <a:r>
              <a:rPr lang="pl-PL" dirty="0" smtClean="0"/>
              <a:t>Nowotwory narządów rodnych u kobiet, których </a:t>
            </a:r>
            <a:r>
              <a:rPr lang="pl-PL" dirty="0" smtClean="0"/>
              <a:t>matki  w czasie ciąży </a:t>
            </a:r>
            <a:r>
              <a:rPr lang="pl-PL" dirty="0" smtClean="0"/>
              <a:t>leczone były </a:t>
            </a:r>
            <a:r>
              <a:rPr lang="pl-PL" dirty="0" err="1" smtClean="0"/>
              <a:t>stilbestrolem</a:t>
            </a:r>
            <a:endParaRPr lang="pl-PL" dirty="0" smtClean="0"/>
          </a:p>
          <a:p>
            <a:pPr lvl="1"/>
            <a:r>
              <a:rPr lang="pl-PL" sz="2800" dirty="0" smtClean="0"/>
              <a:t>Choroba </a:t>
            </a:r>
            <a:r>
              <a:rPr lang="pl-PL" sz="2800" dirty="0" err="1" smtClean="0"/>
              <a:t>Creutzfelda-Jacoba</a:t>
            </a:r>
            <a:r>
              <a:rPr lang="pl-PL" sz="2800" dirty="0" smtClean="0"/>
              <a:t> u pacjentów </a:t>
            </a:r>
            <a:r>
              <a:rPr lang="pl-PL" sz="2800" dirty="0" smtClean="0"/>
              <a:t>leczonych hormonem </a:t>
            </a:r>
            <a:r>
              <a:rPr lang="pl-PL" sz="2800" dirty="0" smtClean="0"/>
              <a:t>wzrostu pochodzenia </a:t>
            </a:r>
            <a:r>
              <a:rPr lang="pl-PL" sz="2800" dirty="0" smtClean="0"/>
              <a:t>naturalnego</a:t>
            </a:r>
          </a:p>
          <a:p>
            <a:pPr lvl="1"/>
            <a:r>
              <a:rPr lang="pl-PL" dirty="0" smtClean="0"/>
              <a:t>Działanie teratogenne (np. fokomelia po talidomidzie</a:t>
            </a:r>
            <a:r>
              <a:rPr lang="pl-PL" dirty="0" smtClean="0"/>
              <a:t>)</a:t>
            </a:r>
          </a:p>
          <a:p>
            <a:pPr lvl="1"/>
            <a:r>
              <a:rPr lang="pl-PL" dirty="0" err="1" smtClean="0"/>
              <a:t>Rzekomobłoniaste</a:t>
            </a:r>
            <a:r>
              <a:rPr lang="pl-PL" dirty="0" smtClean="0"/>
              <a:t> zapalenie jelit po antybiotykoterapii</a:t>
            </a:r>
            <a:endParaRPr lang="pl-PL" sz="2800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Działania </a:t>
            </a:r>
            <a:r>
              <a:rPr lang="pl-PL" b="1" dirty="0" smtClean="0"/>
              <a:t>niepożądane </a:t>
            </a:r>
            <a:r>
              <a:rPr lang="pl-PL" b="1" dirty="0" smtClean="0"/>
              <a:t>typu E</a:t>
            </a:r>
            <a:br>
              <a:rPr lang="pl-PL" b="1" dirty="0" smtClean="0"/>
            </a:br>
            <a:r>
              <a:rPr lang="pl-PL" b="1" dirty="0" smtClean="0"/>
              <a:t>( „</a:t>
            </a:r>
            <a:r>
              <a:rPr lang="pl-PL" b="1" dirty="0" err="1" smtClean="0"/>
              <a:t>end</a:t>
            </a:r>
            <a:r>
              <a:rPr lang="pl-PL" b="1" dirty="0" smtClean="0"/>
              <a:t> of </a:t>
            </a:r>
            <a:r>
              <a:rPr lang="pl-PL" b="1" dirty="0" err="1" smtClean="0"/>
              <a:t>use</a:t>
            </a:r>
            <a:r>
              <a:rPr lang="pl-PL" b="1" dirty="0" smtClean="0"/>
              <a:t>” 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pl-PL" dirty="0" smtClean="0"/>
              <a:t>Objawy wynikające z odstawienia </a:t>
            </a:r>
            <a:r>
              <a:rPr lang="pl-PL" dirty="0" smtClean="0"/>
              <a:t>leku.</a:t>
            </a:r>
          </a:p>
          <a:p>
            <a:r>
              <a:rPr lang="pl-PL" dirty="0" smtClean="0"/>
              <a:t>Przykład:</a:t>
            </a:r>
          </a:p>
          <a:p>
            <a:pPr lvl="1"/>
            <a:r>
              <a:rPr lang="pl-PL" dirty="0" smtClean="0"/>
              <a:t>pojawienie się niedotlenienia mięśnia </a:t>
            </a:r>
            <a:r>
              <a:rPr lang="pl-PL" dirty="0" smtClean="0"/>
              <a:t>sercowego po </a:t>
            </a:r>
            <a:r>
              <a:rPr lang="pl-PL" dirty="0" smtClean="0"/>
              <a:t>nagłym odstawieniu </a:t>
            </a:r>
            <a:r>
              <a:rPr lang="pl-PL" dirty="0" err="1" smtClean="0"/>
              <a:t>b-adrenolityków</a:t>
            </a:r>
            <a:r>
              <a:rPr lang="pl-PL" dirty="0" smtClean="0"/>
              <a:t>,</a:t>
            </a:r>
          </a:p>
          <a:p>
            <a:pPr lvl="1"/>
            <a:r>
              <a:rPr lang="pl-PL" dirty="0" smtClean="0"/>
              <a:t>wystąpienie </a:t>
            </a:r>
            <a:r>
              <a:rPr lang="pl-PL" dirty="0" smtClean="0"/>
              <a:t>napadów padaczki po </a:t>
            </a:r>
            <a:r>
              <a:rPr lang="pl-PL" dirty="0" smtClean="0"/>
              <a:t>zaprzestaniu podawania </a:t>
            </a:r>
            <a:r>
              <a:rPr lang="pl-PL" dirty="0" err="1" smtClean="0"/>
              <a:t>fenobarbitalu</a:t>
            </a:r>
            <a:r>
              <a:rPr lang="pl-PL" dirty="0" smtClean="0"/>
              <a:t> lub </a:t>
            </a:r>
            <a:r>
              <a:rPr lang="pl-PL" dirty="0" smtClean="0"/>
              <a:t>fenytoiny,</a:t>
            </a:r>
          </a:p>
          <a:p>
            <a:pPr lvl="1"/>
            <a:r>
              <a:rPr lang="pl-PL" dirty="0" smtClean="0"/>
              <a:t>niedoczynność </a:t>
            </a:r>
            <a:r>
              <a:rPr lang="pl-PL" dirty="0" smtClean="0"/>
              <a:t>kory nadnerczy po </a:t>
            </a:r>
            <a:r>
              <a:rPr lang="pl-PL" dirty="0" smtClean="0"/>
              <a:t>gwałtownym odstawieniu </a:t>
            </a:r>
            <a:r>
              <a:rPr lang="pl-PL" dirty="0" err="1" smtClean="0"/>
              <a:t>prednisolonu</a:t>
            </a:r>
            <a:r>
              <a:rPr lang="pl-PL" dirty="0" smtClean="0"/>
              <a:t>,</a:t>
            </a:r>
          </a:p>
          <a:p>
            <a:pPr lvl="1"/>
            <a:r>
              <a:rPr lang="pl-PL" dirty="0" smtClean="0"/>
              <a:t>zespołu </a:t>
            </a:r>
            <a:r>
              <a:rPr lang="pl-PL" dirty="0" smtClean="0"/>
              <a:t>abstynencyjnego po </a:t>
            </a:r>
            <a:r>
              <a:rPr lang="pl-PL" dirty="0" smtClean="0"/>
              <a:t>odstawieniu </a:t>
            </a:r>
            <a:r>
              <a:rPr lang="pl-PL" dirty="0" err="1" smtClean="0"/>
              <a:t>opiatów</a:t>
            </a:r>
            <a:r>
              <a:rPr lang="pl-PL" dirty="0" smtClean="0"/>
              <a:t>, będącego objawem </a:t>
            </a:r>
            <a:r>
              <a:rPr lang="pl-PL" dirty="0" smtClean="0"/>
              <a:t>uzależnienia </a:t>
            </a:r>
            <a:r>
              <a:rPr lang="pl-PL" dirty="0" smtClean="0"/>
              <a:t>od leku.</a:t>
            </a:r>
            <a:endParaRPr lang="pl-PL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Działania </a:t>
            </a:r>
            <a:r>
              <a:rPr lang="pl-PL" b="1" dirty="0" smtClean="0"/>
              <a:t>niepożądane </a:t>
            </a:r>
            <a:r>
              <a:rPr lang="pl-PL" b="1" dirty="0" smtClean="0"/>
              <a:t>typu F</a:t>
            </a:r>
            <a:br>
              <a:rPr lang="pl-PL" b="1" dirty="0" smtClean="0"/>
            </a:br>
            <a:r>
              <a:rPr lang="pl-PL" b="1" dirty="0" smtClean="0"/>
              <a:t>( „</a:t>
            </a:r>
            <a:r>
              <a:rPr lang="pl-PL" b="1" dirty="0" err="1" smtClean="0"/>
              <a:t>failure</a:t>
            </a:r>
            <a:r>
              <a:rPr lang="pl-PL" b="1" dirty="0" smtClean="0"/>
              <a:t>” 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Występują często, są </a:t>
            </a:r>
            <a:r>
              <a:rPr lang="pl-PL" dirty="0" smtClean="0"/>
              <a:t>zależne </a:t>
            </a:r>
            <a:r>
              <a:rPr lang="pl-PL" dirty="0" smtClean="0"/>
              <a:t>od dawki i </a:t>
            </a:r>
            <a:r>
              <a:rPr lang="pl-PL" dirty="0" smtClean="0"/>
              <a:t>obejmują niespodziewaną </a:t>
            </a:r>
            <a:r>
              <a:rPr lang="pl-PL" dirty="0" smtClean="0"/>
              <a:t>oporność na stosowaną terapię</a:t>
            </a:r>
            <a:r>
              <a:rPr lang="pl-PL" dirty="0" smtClean="0"/>
              <a:t>.</a:t>
            </a:r>
          </a:p>
          <a:p>
            <a:r>
              <a:rPr lang="pl-PL" dirty="0" smtClean="0"/>
              <a:t>Przyczyną oporności na dany lek mogą być</a:t>
            </a:r>
            <a:r>
              <a:rPr lang="pl-PL" dirty="0" smtClean="0"/>
              <a:t>:</a:t>
            </a:r>
          </a:p>
          <a:p>
            <a:pPr lvl="1"/>
            <a:r>
              <a:rPr lang="pl-PL" dirty="0" smtClean="0"/>
              <a:t>czynniki genetyczne (np. polimorfizm receptora dla </a:t>
            </a:r>
            <a:r>
              <a:rPr lang="pl-PL" dirty="0" smtClean="0"/>
              <a:t>danego leku </a:t>
            </a:r>
            <a:r>
              <a:rPr lang="pl-PL" dirty="0" smtClean="0"/>
              <a:t>– </a:t>
            </a:r>
            <a:r>
              <a:rPr lang="pl-PL" dirty="0" err="1" smtClean="0"/>
              <a:t>klozapina</a:t>
            </a:r>
            <a:r>
              <a:rPr lang="pl-PL" dirty="0" smtClean="0"/>
              <a:t>, </a:t>
            </a:r>
            <a:r>
              <a:rPr lang="pl-PL" dirty="0" err="1" smtClean="0"/>
              <a:t>salbutamol</a:t>
            </a:r>
            <a:r>
              <a:rPr lang="pl-PL" dirty="0" smtClean="0"/>
              <a:t>, polimorfizm glikoproteiny GP </a:t>
            </a:r>
            <a:r>
              <a:rPr lang="pl-PL" dirty="0" err="1" smtClean="0"/>
              <a:t>IIIa</a:t>
            </a:r>
            <a:r>
              <a:rPr lang="pl-PL" dirty="0" smtClean="0"/>
              <a:t>, czy </a:t>
            </a:r>
            <a:r>
              <a:rPr lang="pl-PL" dirty="0" smtClean="0"/>
              <a:t>polimorfizm cząsteczki COX-1 – kwas </a:t>
            </a:r>
            <a:r>
              <a:rPr lang="pl-PL" dirty="0" smtClean="0"/>
              <a:t>acetylosalicylowy; oporność </a:t>
            </a:r>
            <a:r>
              <a:rPr lang="pl-PL" dirty="0" smtClean="0"/>
              <a:t>na ASA 5 - 40% </a:t>
            </a:r>
            <a:r>
              <a:rPr lang="pl-PL" dirty="0" smtClean="0"/>
              <a:t>populacji,</a:t>
            </a:r>
          </a:p>
          <a:p>
            <a:pPr lvl="1"/>
            <a:r>
              <a:rPr lang="pl-PL" sz="2800" dirty="0" smtClean="0"/>
              <a:t>genetycznie </a:t>
            </a:r>
            <a:r>
              <a:rPr lang="pl-PL" sz="2800" dirty="0" smtClean="0"/>
              <a:t>uwarunkowany wzrost aktywności </a:t>
            </a:r>
            <a:r>
              <a:rPr lang="pl-PL" sz="2800" dirty="0" smtClean="0"/>
              <a:t>enzymów metabolizujących</a:t>
            </a:r>
          </a:p>
          <a:p>
            <a:r>
              <a:rPr lang="pl-PL" sz="3000" dirty="0" smtClean="0"/>
              <a:t>równoczesne podanie leku o charakterze </a:t>
            </a:r>
            <a:r>
              <a:rPr lang="pl-PL" sz="3000" dirty="0" smtClean="0"/>
              <a:t>induktora (wzrost </a:t>
            </a:r>
            <a:r>
              <a:rPr lang="pl-PL" sz="3000" dirty="0" smtClean="0"/>
              <a:t>ryzyka nieplanowanej </a:t>
            </a:r>
            <a:r>
              <a:rPr lang="pl-PL" sz="3000" dirty="0" smtClean="0"/>
              <a:t>ciąży </a:t>
            </a:r>
            <a:r>
              <a:rPr lang="pl-PL" sz="3000" dirty="0" smtClean="0"/>
              <a:t>w wyniku </a:t>
            </a:r>
            <a:r>
              <a:rPr lang="pl-PL" sz="3000" dirty="0" smtClean="0"/>
              <a:t>skojarzonego stosowania </a:t>
            </a:r>
            <a:r>
              <a:rPr lang="pl-PL" sz="3000" dirty="0" smtClean="0"/>
              <a:t>hormonalnych środków antykoncepcyjnych z </a:t>
            </a:r>
            <a:r>
              <a:rPr lang="pl-PL" sz="3000" dirty="0" smtClean="0"/>
              <a:t>lekami indukującymi </a:t>
            </a:r>
            <a:r>
              <a:rPr lang="pl-PL" sz="3000" dirty="0" smtClean="0"/>
              <a:t>metabolizm, np. z preparatami </a:t>
            </a:r>
            <a:r>
              <a:rPr lang="pl-PL" sz="3000" dirty="0" smtClean="0"/>
              <a:t>dziurawca, </a:t>
            </a:r>
            <a:r>
              <a:rPr lang="pl-PL" sz="3000" dirty="0" err="1" smtClean="0"/>
              <a:t>ryfampicyną</a:t>
            </a:r>
            <a:r>
              <a:rPr lang="pl-PL" sz="2800" dirty="0" smtClean="0"/>
              <a:t>).</a:t>
            </a:r>
            <a:endParaRPr lang="pl-PL" sz="96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Czynniki predysponujące do</a:t>
            </a:r>
            <a:br>
              <a:rPr lang="pl-PL" b="1" dirty="0" smtClean="0"/>
            </a:br>
            <a:r>
              <a:rPr lang="pl-PL" b="1" dirty="0" smtClean="0"/>
              <a:t>wystąpienia działań </a:t>
            </a:r>
            <a:r>
              <a:rPr lang="pl-PL" b="1" dirty="0" smtClean="0"/>
              <a:t>niepożądanych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Egzogenne: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 smtClean="0"/>
              <a:t> Właściwości </a:t>
            </a:r>
            <a:r>
              <a:rPr lang="pl-PL" dirty="0" smtClean="0"/>
              <a:t>fizykochemiczne leku</a:t>
            </a:r>
            <a:endParaRPr lang="pl-PL" dirty="0" smtClean="0"/>
          </a:p>
          <a:p>
            <a:r>
              <a:rPr lang="pl-PL" dirty="0" smtClean="0"/>
              <a:t> Postać leku</a:t>
            </a:r>
          </a:p>
          <a:p>
            <a:r>
              <a:rPr lang="pl-PL" dirty="0" smtClean="0"/>
              <a:t> Dawka</a:t>
            </a:r>
          </a:p>
          <a:p>
            <a:r>
              <a:rPr lang="pl-PL" dirty="0" smtClean="0"/>
              <a:t> Częstość i droga podania</a:t>
            </a:r>
          </a:p>
          <a:p>
            <a:r>
              <a:rPr lang="pl-PL" dirty="0" smtClean="0"/>
              <a:t> Interakcje z innymi lekami </a:t>
            </a:r>
            <a:r>
              <a:rPr lang="pl-PL" dirty="0" smtClean="0"/>
              <a:t>lub pożywieniem</a:t>
            </a:r>
            <a:r>
              <a:rPr lang="pl-PL" dirty="0" smtClean="0"/>
              <a:t>, </a:t>
            </a:r>
            <a:r>
              <a:rPr lang="pl-PL" dirty="0" smtClean="0"/>
              <a:t>używkami</a:t>
            </a:r>
            <a:endParaRPr lang="pl-PL" dirty="0" smtClean="0"/>
          </a:p>
          <a:p>
            <a:r>
              <a:rPr lang="pl-PL" dirty="0" smtClean="0"/>
              <a:t> Szkodliwe wpływy </a:t>
            </a:r>
            <a:r>
              <a:rPr lang="pl-PL" dirty="0" smtClean="0"/>
              <a:t>środowiska (narażenie </a:t>
            </a:r>
            <a:r>
              <a:rPr lang="pl-PL" dirty="0" smtClean="0"/>
              <a:t>na insektycydy, </a:t>
            </a:r>
            <a:r>
              <a:rPr lang="pl-PL" dirty="0" smtClean="0"/>
              <a:t>herbicydy - przyspieszenie </a:t>
            </a:r>
            <a:r>
              <a:rPr lang="pl-PL" dirty="0" smtClean="0"/>
              <a:t>metabolizmu, </a:t>
            </a:r>
            <a:r>
              <a:rPr lang="pl-PL" dirty="0" smtClean="0"/>
              <a:t>zatrucie CO</a:t>
            </a:r>
            <a:r>
              <a:rPr lang="pl-PL" dirty="0" smtClean="0"/>
              <a:t>, ołowiem – hamowanie </a:t>
            </a:r>
            <a:r>
              <a:rPr lang="pl-PL" dirty="0" smtClean="0"/>
              <a:t>metabolizmu</a:t>
            </a:r>
            <a:r>
              <a:rPr lang="pl-PL" b="1" dirty="0" smtClean="0"/>
              <a:t>)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Endogenne: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 Wiek</a:t>
            </a:r>
          </a:p>
          <a:p>
            <a:r>
              <a:rPr lang="pl-PL" dirty="0" smtClean="0"/>
              <a:t> Płeć</a:t>
            </a:r>
          </a:p>
          <a:p>
            <a:r>
              <a:rPr lang="pl-PL" dirty="0" smtClean="0"/>
              <a:t> </a:t>
            </a:r>
            <a:r>
              <a:rPr lang="pl-PL" dirty="0" smtClean="0"/>
              <a:t>Ciąża</a:t>
            </a:r>
            <a:endParaRPr lang="pl-PL" dirty="0" smtClean="0"/>
          </a:p>
          <a:p>
            <a:r>
              <a:rPr lang="pl-PL" dirty="0" smtClean="0"/>
              <a:t> Polimorfizm genetyczny</a:t>
            </a:r>
          </a:p>
          <a:p>
            <a:r>
              <a:rPr lang="pl-PL" dirty="0" smtClean="0"/>
              <a:t> Masa ciała</a:t>
            </a:r>
          </a:p>
          <a:p>
            <a:r>
              <a:rPr lang="pl-PL" dirty="0" smtClean="0"/>
              <a:t> </a:t>
            </a:r>
            <a:r>
              <a:rPr lang="pl-PL" dirty="0" smtClean="0"/>
              <a:t>Choroby współistniejące</a:t>
            </a:r>
            <a:endParaRPr lang="pl-PL" dirty="0" smtClean="0"/>
          </a:p>
          <a:p>
            <a:r>
              <a:rPr lang="pl-PL" dirty="0" smtClean="0"/>
              <a:t> </a:t>
            </a:r>
            <a:r>
              <a:rPr lang="pl-PL" dirty="0" smtClean="0"/>
              <a:t>Stan </a:t>
            </a:r>
            <a:r>
              <a:rPr lang="pl-PL" dirty="0" err="1" smtClean="0"/>
              <a:t>psychoemocjonalny</a:t>
            </a:r>
            <a:r>
              <a:rPr lang="pl-PL" dirty="0" smtClean="0"/>
              <a:t> (powstawanie zależności lekowych</a:t>
            </a:r>
            <a:r>
              <a:rPr lang="pl-PL" dirty="0" smtClean="0"/>
              <a:t>)</a:t>
            </a:r>
            <a:endParaRPr lang="pl-PL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Działania </a:t>
            </a:r>
            <a:r>
              <a:rPr lang="pl-PL" b="1" dirty="0" smtClean="0"/>
              <a:t>niepożądane </a:t>
            </a:r>
            <a:r>
              <a:rPr lang="pl-PL" b="1" dirty="0" smtClean="0"/>
              <a:t>–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zależność od dawki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i="1" dirty="0" smtClean="0"/>
              <a:t>„Wszystko jest trucizną, liczy się tylko doza”</a:t>
            </a:r>
          </a:p>
          <a:p>
            <a:pPr>
              <a:buNone/>
            </a:pPr>
            <a:r>
              <a:rPr lang="pl-PL" i="1" dirty="0" smtClean="0"/>
              <a:t>                      </a:t>
            </a:r>
            <a:r>
              <a:rPr lang="pl-PL" i="1" dirty="0" err="1" smtClean="0"/>
              <a:t>Paracelsus</a:t>
            </a:r>
            <a:r>
              <a:rPr lang="pl-PL" i="1" dirty="0" smtClean="0"/>
              <a:t> </a:t>
            </a:r>
            <a:r>
              <a:rPr lang="pl-PL" i="1" dirty="0" smtClean="0"/>
              <a:t>(1493-1541)</a:t>
            </a:r>
            <a:endParaRPr lang="pl-P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err="1" smtClean="0"/>
              <a:t>Farmakogenomika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5073427"/>
          </a:xfrm>
        </p:spPr>
        <p:txBody>
          <a:bodyPr>
            <a:normAutofit/>
          </a:bodyPr>
          <a:lstStyle/>
          <a:p>
            <a:r>
              <a:rPr lang="pl-PL" dirty="0" smtClean="0"/>
              <a:t>Zastosowanie danych genetycznych w personalizacji leczenia.</a:t>
            </a:r>
          </a:p>
          <a:p>
            <a:r>
              <a:rPr lang="pl-PL" dirty="0" smtClean="0"/>
              <a:t>Różnice w odpowiedzi na leczenie poszczególnych osób na podstawie profilu genetycznego.</a:t>
            </a:r>
          </a:p>
          <a:p>
            <a:r>
              <a:rPr lang="pl-PL" dirty="0" smtClean="0"/>
              <a:t>Polimorfizm genów kodujących receptory lub enzymy metabolizujące leki.</a:t>
            </a:r>
          </a:p>
          <a:p>
            <a:r>
              <a:rPr lang="pl-PL" dirty="0" smtClean="0"/>
              <a:t>Schemat terapeutyczny na podstawie genotypu pacjenta.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Działania niepożądane – </a:t>
            </a:r>
            <a:br>
              <a:rPr lang="pl-PL" b="1" dirty="0" smtClean="0"/>
            </a:br>
            <a:r>
              <a:rPr lang="pl-PL" b="1" dirty="0" smtClean="0"/>
              <a:t>zależność od dawki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Większość działań </a:t>
            </a:r>
            <a:r>
              <a:rPr lang="pl-PL" dirty="0" smtClean="0"/>
              <a:t>niepożądanych wynikających </a:t>
            </a:r>
            <a:r>
              <a:rPr lang="pl-PL" dirty="0" smtClean="0"/>
              <a:t>z mechanizmu działania </a:t>
            </a:r>
            <a:r>
              <a:rPr lang="pl-PL" dirty="0" smtClean="0"/>
              <a:t>leku zależna </a:t>
            </a:r>
            <a:r>
              <a:rPr lang="pl-PL" dirty="0" smtClean="0"/>
              <a:t>jest od dawki i </a:t>
            </a:r>
            <a:r>
              <a:rPr lang="pl-PL" dirty="0" smtClean="0"/>
              <a:t>można </a:t>
            </a:r>
            <a:r>
              <a:rPr lang="pl-PL" dirty="0" smtClean="0"/>
              <a:t>je </a:t>
            </a:r>
            <a:r>
              <a:rPr lang="pl-PL" dirty="0" smtClean="0"/>
              <a:t>złagodzić przy </a:t>
            </a:r>
            <a:r>
              <a:rPr lang="pl-PL" dirty="0" smtClean="0"/>
              <a:t>jej zmniejszeniu</a:t>
            </a:r>
            <a:r>
              <a:rPr lang="pl-PL" dirty="0" smtClean="0"/>
              <a:t>.</a:t>
            </a:r>
          </a:p>
          <a:p>
            <a:r>
              <a:rPr lang="pl-PL" dirty="0" smtClean="0"/>
              <a:t>Jeżeli </a:t>
            </a:r>
            <a:r>
              <a:rPr lang="pl-PL" dirty="0" smtClean="0"/>
              <a:t>objawy ustępują po odstawieniu </a:t>
            </a:r>
            <a:r>
              <a:rPr lang="pl-PL" dirty="0" smtClean="0"/>
              <a:t>leku, to można </a:t>
            </a:r>
            <a:r>
              <a:rPr lang="pl-PL" dirty="0" smtClean="0"/>
              <a:t>przypuszczać, </a:t>
            </a:r>
            <a:r>
              <a:rPr lang="pl-PL" dirty="0" smtClean="0"/>
              <a:t>że </a:t>
            </a:r>
            <a:r>
              <a:rPr lang="pl-PL" dirty="0" smtClean="0"/>
              <a:t>istnieje </a:t>
            </a:r>
            <a:r>
              <a:rPr lang="pl-PL" dirty="0" smtClean="0"/>
              <a:t>związek przyczynowy </a:t>
            </a:r>
            <a:r>
              <a:rPr lang="pl-PL" dirty="0" smtClean="0"/>
              <a:t>między lekiem a reakcją.</a:t>
            </a:r>
            <a:endParaRPr lang="pl-PL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Czynniki predysponujące do</a:t>
            </a:r>
            <a:br>
              <a:rPr lang="pl-PL" b="1" dirty="0" smtClean="0"/>
            </a:br>
            <a:r>
              <a:rPr lang="pl-PL" b="1" dirty="0" smtClean="0"/>
              <a:t>wystąpienia działań </a:t>
            </a:r>
            <a:r>
              <a:rPr lang="pl-PL" b="1" dirty="0" err="1" smtClean="0"/>
              <a:t>niepoŜądanych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r>
              <a:rPr lang="pl-PL" b="1" dirty="0" smtClean="0"/>
              <a:t>Dzieci:</a:t>
            </a:r>
          </a:p>
          <a:p>
            <a:pPr lvl="1"/>
            <a:r>
              <a:rPr lang="pl-PL" sz="2400" dirty="0" smtClean="0"/>
              <a:t>Duża </a:t>
            </a:r>
            <a:r>
              <a:rPr lang="pl-PL" sz="2400" dirty="0" smtClean="0"/>
              <a:t>przepuszczalność śluzówki przewodu </a:t>
            </a:r>
            <a:r>
              <a:rPr lang="pl-PL" sz="2400" dirty="0" smtClean="0"/>
              <a:t>pokarmowego, szybsze </a:t>
            </a:r>
            <a:r>
              <a:rPr lang="pl-PL" sz="2400" dirty="0" smtClean="0"/>
              <a:t>i pełniejsze wchłanianie leków po podaniu </a:t>
            </a:r>
            <a:r>
              <a:rPr lang="pl-PL" sz="2400" dirty="0" smtClean="0"/>
              <a:t>doustnym</a:t>
            </a:r>
          </a:p>
          <a:p>
            <a:pPr lvl="1"/>
            <a:r>
              <a:rPr lang="pl-PL" sz="2400" dirty="0" smtClean="0"/>
              <a:t>Śluzówka </a:t>
            </a:r>
            <a:r>
              <a:rPr lang="pl-PL" sz="2400" dirty="0" smtClean="0"/>
              <a:t>dzieci jest bardziej delikatna i </a:t>
            </a:r>
            <a:r>
              <a:rPr lang="pl-PL" sz="2400" dirty="0" smtClean="0"/>
              <a:t>wrażliwa </a:t>
            </a:r>
            <a:r>
              <a:rPr lang="pl-PL" sz="2400" dirty="0" smtClean="0"/>
              <a:t>na </a:t>
            </a:r>
            <a:r>
              <a:rPr lang="pl-PL" sz="2400" dirty="0" smtClean="0"/>
              <a:t>drażniące działanie </a:t>
            </a:r>
            <a:r>
              <a:rPr lang="pl-PL" sz="2400" dirty="0" smtClean="0"/>
              <a:t>leków – </a:t>
            </a:r>
            <a:r>
              <a:rPr lang="pl-PL" sz="2400" dirty="0" smtClean="0"/>
              <a:t>zespół </a:t>
            </a:r>
            <a:r>
              <a:rPr lang="pl-PL" sz="2400" dirty="0" smtClean="0"/>
              <a:t>złego </a:t>
            </a:r>
            <a:r>
              <a:rPr lang="pl-PL" sz="2400" dirty="0" smtClean="0"/>
              <a:t>wchłaniania</a:t>
            </a:r>
          </a:p>
          <a:p>
            <a:pPr lvl="1"/>
            <a:r>
              <a:rPr lang="pl-PL" sz="2400" dirty="0" smtClean="0"/>
              <a:t>Większa </a:t>
            </a:r>
            <a:r>
              <a:rPr lang="pl-PL" sz="2400" dirty="0" smtClean="0"/>
              <a:t>przepuszczalność bariery </a:t>
            </a:r>
            <a:r>
              <a:rPr lang="pl-PL" sz="2400" dirty="0" smtClean="0"/>
              <a:t>krew/mózg</a:t>
            </a:r>
          </a:p>
          <a:p>
            <a:pPr lvl="1"/>
            <a:r>
              <a:rPr lang="pl-PL" sz="2400" dirty="0" smtClean="0"/>
              <a:t>Odmienna </a:t>
            </a:r>
            <a:r>
              <a:rPr lang="pl-PL" sz="2400" dirty="0" smtClean="0"/>
              <a:t>dystrybucja leków (większa zawartość </a:t>
            </a:r>
            <a:r>
              <a:rPr lang="pl-PL" sz="2400" dirty="0" smtClean="0"/>
              <a:t>wody)</a:t>
            </a:r>
          </a:p>
          <a:p>
            <a:pPr lvl="1"/>
            <a:r>
              <a:rPr lang="pl-PL" sz="2400" dirty="0" smtClean="0"/>
              <a:t>U </a:t>
            </a:r>
            <a:r>
              <a:rPr lang="pl-PL" sz="2400" dirty="0" smtClean="0"/>
              <a:t>niemowląt </a:t>
            </a:r>
            <a:r>
              <a:rPr lang="pl-PL" sz="2400" dirty="0" smtClean="0"/>
              <a:t>możliwość </a:t>
            </a:r>
            <a:r>
              <a:rPr lang="pl-PL" sz="2400" dirty="0" smtClean="0"/>
              <a:t>wypierania przez leki bilirubiny </a:t>
            </a:r>
            <a:r>
              <a:rPr lang="pl-PL" sz="2400" dirty="0" smtClean="0"/>
              <a:t>z połączeń </a:t>
            </a:r>
            <a:r>
              <a:rPr lang="pl-PL" sz="2400" dirty="0" smtClean="0"/>
              <a:t>białkowych ryzyko toksycznego </a:t>
            </a:r>
            <a:r>
              <a:rPr lang="pl-PL" sz="2400" dirty="0" smtClean="0"/>
              <a:t>uszkodzenia mózgu</a:t>
            </a:r>
          </a:p>
          <a:p>
            <a:pPr lvl="1"/>
            <a:r>
              <a:rPr lang="pl-PL" sz="2400" dirty="0" smtClean="0"/>
              <a:t>Niedojrzałość </a:t>
            </a:r>
            <a:r>
              <a:rPr lang="pl-PL" sz="2400" dirty="0" smtClean="0"/>
              <a:t>systemów enzymatycznych, </a:t>
            </a:r>
            <a:r>
              <a:rPr lang="pl-PL" sz="2400" dirty="0" smtClean="0"/>
              <a:t>zwłaszcza </a:t>
            </a:r>
            <a:r>
              <a:rPr lang="pl-PL" sz="2400" dirty="0" err="1" smtClean="0"/>
              <a:t>mikrosomalnych</a:t>
            </a:r>
            <a:r>
              <a:rPr lang="pl-PL" sz="2400" dirty="0" smtClean="0"/>
              <a:t> </a:t>
            </a:r>
            <a:r>
              <a:rPr lang="pl-PL" sz="2400" dirty="0" smtClean="0"/>
              <a:t>syndrom „szarego </a:t>
            </a:r>
            <a:r>
              <a:rPr lang="pl-PL" sz="2400" dirty="0" smtClean="0"/>
              <a:t>dziecka”</a:t>
            </a:r>
          </a:p>
          <a:p>
            <a:pPr lvl="1"/>
            <a:r>
              <a:rPr lang="pl-PL" sz="2400" dirty="0" smtClean="0"/>
              <a:t>Krwinki </a:t>
            </a:r>
            <a:r>
              <a:rPr lang="pl-PL" sz="2400" dirty="0" smtClean="0"/>
              <a:t>czerwone małych dzieci </a:t>
            </a:r>
            <a:r>
              <a:rPr lang="pl-PL" sz="2400" dirty="0" smtClean="0"/>
              <a:t>dużo </a:t>
            </a:r>
            <a:r>
              <a:rPr lang="pl-PL" sz="2400" dirty="0" smtClean="0"/>
              <a:t>łatwiej ulegają hydrolizie</a:t>
            </a:r>
            <a:endParaRPr lang="pl-PL" sz="2400" dirty="0" smtClean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Czynniki predysponujące do</a:t>
            </a:r>
            <a:br>
              <a:rPr lang="pl-PL" b="1" dirty="0" smtClean="0"/>
            </a:br>
            <a:r>
              <a:rPr lang="pl-PL" b="1" dirty="0" smtClean="0"/>
              <a:t>wystąpienia działań </a:t>
            </a:r>
            <a:r>
              <a:rPr lang="pl-PL" b="1" dirty="0" smtClean="0"/>
              <a:t>niepożądanych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112568"/>
          </a:xfrm>
        </p:spPr>
        <p:txBody>
          <a:bodyPr>
            <a:normAutofit/>
          </a:bodyPr>
          <a:lstStyle/>
          <a:p>
            <a:r>
              <a:rPr lang="pl-PL" b="1" dirty="0" smtClean="0"/>
              <a:t>Pacjenci w podeszłym wieku – </a:t>
            </a:r>
            <a:r>
              <a:rPr lang="pl-PL" dirty="0" smtClean="0"/>
              <a:t>proces wchłaniania </a:t>
            </a:r>
            <a:r>
              <a:rPr lang="pl-PL" dirty="0" smtClean="0"/>
              <a:t>jelitowego upośledzony, </a:t>
            </a:r>
            <a:r>
              <a:rPr lang="pl-PL" dirty="0" smtClean="0"/>
              <a:t>mniejsza sprawność </a:t>
            </a:r>
            <a:r>
              <a:rPr lang="pl-PL" dirty="0" smtClean="0"/>
              <a:t>procesów </a:t>
            </a:r>
            <a:r>
              <a:rPr lang="pl-PL" dirty="0" smtClean="0"/>
              <a:t>metabolicznych, upośledzenie </a:t>
            </a:r>
            <a:r>
              <a:rPr lang="pl-PL" dirty="0" smtClean="0"/>
              <a:t>funkcji nerek, układu </a:t>
            </a:r>
            <a:r>
              <a:rPr lang="pl-PL" dirty="0" smtClean="0"/>
              <a:t>krążenia</a:t>
            </a:r>
          </a:p>
          <a:p>
            <a:r>
              <a:rPr lang="pl-PL" b="1" dirty="0" smtClean="0"/>
              <a:t>Masa </a:t>
            </a:r>
            <a:r>
              <a:rPr lang="pl-PL" b="1" dirty="0" smtClean="0"/>
              <a:t>ciała:</a:t>
            </a:r>
          </a:p>
          <a:p>
            <a:pPr lvl="1"/>
            <a:r>
              <a:rPr lang="pl-PL" dirty="0" smtClean="0"/>
              <a:t>Dawki </a:t>
            </a:r>
            <a:r>
              <a:rPr lang="pl-PL" dirty="0" smtClean="0"/>
              <a:t>leków obliczane są dla człowieka o </a:t>
            </a:r>
            <a:r>
              <a:rPr lang="pl-PL" dirty="0" err="1" smtClean="0"/>
              <a:t>m.c</a:t>
            </a:r>
            <a:r>
              <a:rPr lang="pl-PL" dirty="0" smtClean="0"/>
              <a:t>. </a:t>
            </a:r>
            <a:r>
              <a:rPr lang="pl-PL" dirty="0" smtClean="0"/>
              <a:t>70 kg</a:t>
            </a:r>
            <a:r>
              <a:rPr lang="pl-PL" dirty="0" smtClean="0"/>
              <a:t>; dla ludzi bardzo niskich i szczupłych (&lt;40 </a:t>
            </a:r>
            <a:r>
              <a:rPr lang="pl-PL" dirty="0" smtClean="0"/>
              <a:t>kg) lub </a:t>
            </a:r>
            <a:r>
              <a:rPr lang="pl-PL" dirty="0" smtClean="0"/>
              <a:t>bardzo wysokich i otyłych (&gt;100 kg), </a:t>
            </a:r>
            <a:r>
              <a:rPr lang="pl-PL" dirty="0" smtClean="0"/>
              <a:t>należy się liczyć </a:t>
            </a:r>
            <a:r>
              <a:rPr lang="pl-PL" dirty="0" smtClean="0"/>
              <a:t>z </a:t>
            </a:r>
            <a:r>
              <a:rPr lang="pl-PL" dirty="0" smtClean="0"/>
              <a:t>dużymi </a:t>
            </a:r>
            <a:r>
              <a:rPr lang="pl-PL" dirty="0" smtClean="0"/>
              <a:t>niekiedy </a:t>
            </a:r>
            <a:r>
              <a:rPr lang="pl-PL" dirty="0" smtClean="0"/>
              <a:t>różnicami </a:t>
            </a:r>
            <a:r>
              <a:rPr lang="pl-PL" dirty="0" smtClean="0"/>
              <a:t>w </a:t>
            </a:r>
            <a:r>
              <a:rPr lang="pl-PL" dirty="0" smtClean="0"/>
              <a:t>działaniu leków</a:t>
            </a:r>
            <a:endParaRPr lang="pl-PL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Czynniki predysponujące do </a:t>
            </a:r>
            <a:r>
              <a:rPr lang="pl-PL" b="1" dirty="0" smtClean="0"/>
              <a:t>wystąpienia działań niepożądanych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340768"/>
            <a:ext cx="8424936" cy="5517232"/>
          </a:xfrm>
        </p:spPr>
        <p:txBody>
          <a:bodyPr/>
          <a:lstStyle/>
          <a:p>
            <a:r>
              <a:rPr lang="pl-PL" b="1" dirty="0" smtClean="0"/>
              <a:t>Kobiety w </a:t>
            </a:r>
            <a:r>
              <a:rPr lang="pl-PL" b="1" dirty="0" smtClean="0"/>
              <a:t>ciąży</a:t>
            </a:r>
            <a:endParaRPr lang="pl-PL" dirty="0" smtClean="0"/>
          </a:p>
          <a:p>
            <a:pPr lvl="1"/>
            <a:r>
              <a:rPr lang="pl-PL" sz="2400" dirty="0" smtClean="0"/>
              <a:t>zmiana czynności wielu układów i narządów (</a:t>
            </a:r>
            <a:r>
              <a:rPr lang="pl-PL" sz="2400" dirty="0" smtClean="0"/>
              <a:t>układ krążenia</a:t>
            </a:r>
            <a:r>
              <a:rPr lang="pl-PL" sz="2400" dirty="0" smtClean="0"/>
              <a:t>, wątroba, nerki, gruczoły dokrewne, zaparcia), np</a:t>
            </a:r>
            <a:r>
              <a:rPr lang="pl-PL" sz="2400" dirty="0" smtClean="0"/>
              <a:t>.</a:t>
            </a:r>
          </a:p>
          <a:p>
            <a:pPr lvl="2"/>
            <a:r>
              <a:rPr lang="pl-PL" dirty="0" smtClean="0"/>
              <a:t> </a:t>
            </a:r>
            <a:r>
              <a:rPr lang="pl-PL" dirty="0" smtClean="0"/>
              <a:t>bezpośrednio przed porodem czas </a:t>
            </a:r>
            <a:r>
              <a:rPr lang="pl-PL" dirty="0" smtClean="0"/>
              <a:t>półtrwania </a:t>
            </a:r>
            <a:r>
              <a:rPr lang="pl-PL" dirty="0" err="1" smtClean="0"/>
              <a:t>nitrofurantoiny</a:t>
            </a:r>
            <a:r>
              <a:rPr lang="pl-PL" dirty="0" smtClean="0"/>
              <a:t> przedłuża </a:t>
            </a:r>
            <a:r>
              <a:rPr lang="pl-PL" dirty="0" smtClean="0"/>
              <a:t>się ponad </a:t>
            </a:r>
            <a:r>
              <a:rPr lang="pl-PL" dirty="0" smtClean="0"/>
              <a:t>3-krotnie, </a:t>
            </a:r>
            <a:r>
              <a:rPr lang="pl-PL" dirty="0" err="1" smtClean="0"/>
              <a:t>gentamycyny</a:t>
            </a:r>
            <a:r>
              <a:rPr lang="pl-PL" dirty="0" smtClean="0"/>
              <a:t> </a:t>
            </a:r>
            <a:r>
              <a:rPr lang="pl-PL" dirty="0" smtClean="0"/>
              <a:t>– </a:t>
            </a:r>
            <a:r>
              <a:rPr lang="pl-PL" dirty="0" smtClean="0"/>
              <a:t>2-krotnie</a:t>
            </a:r>
            <a:endParaRPr lang="pl-PL" dirty="0" smtClean="0"/>
          </a:p>
          <a:p>
            <a:pPr lvl="1"/>
            <a:r>
              <a:rPr lang="pl-PL" sz="2400" dirty="0" smtClean="0"/>
              <a:t>w ustroju </a:t>
            </a:r>
            <a:r>
              <a:rPr lang="pl-PL" sz="2400" dirty="0" smtClean="0"/>
              <a:t>ciężarnych </a:t>
            </a:r>
            <a:r>
              <a:rPr lang="pl-PL" sz="2400" dirty="0" smtClean="0"/>
              <a:t>tworzy się dodatkowy </a:t>
            </a:r>
            <a:r>
              <a:rPr lang="pl-PL" sz="2400" dirty="0" err="1" smtClean="0"/>
              <a:t>kompartment</a:t>
            </a:r>
            <a:r>
              <a:rPr lang="pl-PL" sz="2400" dirty="0" smtClean="0"/>
              <a:t> (płód</a:t>
            </a:r>
            <a:r>
              <a:rPr lang="pl-PL" sz="2400" dirty="0" smtClean="0"/>
              <a:t>) o właściwościach </a:t>
            </a:r>
            <a:r>
              <a:rPr lang="pl-PL" sz="2400" dirty="0" err="1" smtClean="0"/>
              <a:t>kompartmentu</a:t>
            </a:r>
            <a:r>
              <a:rPr lang="pl-PL" sz="2400" dirty="0" smtClean="0"/>
              <a:t> </a:t>
            </a:r>
            <a:r>
              <a:rPr lang="pl-PL" sz="2400" dirty="0" err="1" smtClean="0"/>
              <a:t>wolnowymiennego</a:t>
            </a:r>
            <a:endParaRPr lang="pl-PL" sz="2400" dirty="0" smtClean="0"/>
          </a:p>
          <a:p>
            <a:pPr lvl="1"/>
            <a:endParaRPr lang="pl-PL" sz="2400" dirty="0" smtClean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Czynniki predysponujące do wystąpienia działań niepożądanych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 smtClean="0"/>
              <a:t>Płeć:</a:t>
            </a:r>
          </a:p>
          <a:p>
            <a:pPr lvl="1"/>
            <a:r>
              <a:rPr lang="pl-PL" sz="2400" dirty="0" smtClean="0"/>
              <a:t>większa </a:t>
            </a:r>
            <a:r>
              <a:rPr lang="pl-PL" sz="2400" dirty="0" smtClean="0"/>
              <a:t>wrażliwość </a:t>
            </a:r>
            <a:r>
              <a:rPr lang="pl-PL" sz="2400" dirty="0" smtClean="0"/>
              <a:t>kobiet na działanie </a:t>
            </a:r>
            <a:r>
              <a:rPr lang="pl-PL" sz="2400" dirty="0" smtClean="0"/>
              <a:t>leków; </a:t>
            </a:r>
            <a:r>
              <a:rPr lang="pl-PL" sz="2800" dirty="0" smtClean="0"/>
              <a:t>u mężczyzn </a:t>
            </a:r>
            <a:r>
              <a:rPr lang="pl-PL" sz="2800" dirty="0" smtClean="0"/>
              <a:t>prawdopodobnie większa aktywność </a:t>
            </a:r>
            <a:r>
              <a:rPr lang="pl-PL" sz="2800" dirty="0" smtClean="0"/>
              <a:t>enzymów </a:t>
            </a:r>
            <a:r>
              <a:rPr lang="pl-PL" sz="2800" dirty="0" err="1" smtClean="0"/>
              <a:t>mikrosomalnych</a:t>
            </a:r>
            <a:r>
              <a:rPr lang="pl-PL" sz="2800" dirty="0" smtClean="0"/>
              <a:t> </a:t>
            </a:r>
            <a:r>
              <a:rPr lang="pl-PL" sz="2800" dirty="0" smtClean="0"/>
              <a:t>w wątrobie pod wpływem testosteronu</a:t>
            </a:r>
            <a:endParaRPr lang="pl-PL" sz="28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Czynniki dziedziczne mające wpływ na </a:t>
            </a:r>
            <a:r>
              <a:rPr lang="pl-PL" b="1" dirty="0" smtClean="0"/>
              <a:t>skuteczność i </a:t>
            </a:r>
            <a:r>
              <a:rPr lang="pl-PL" b="1" dirty="0" smtClean="0"/>
              <a:t>bezpieczeństwo farmakoterapii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Poznanie sekwencji wielu genów człowieka </a:t>
            </a:r>
            <a:r>
              <a:rPr lang="pl-PL" dirty="0" smtClean="0"/>
              <a:t>wykazało, że </a:t>
            </a:r>
            <a:r>
              <a:rPr lang="pl-PL" dirty="0" smtClean="0"/>
              <a:t>zmienność działania leków </a:t>
            </a:r>
            <a:r>
              <a:rPr lang="pl-PL" dirty="0" smtClean="0"/>
              <a:t>zależy </a:t>
            </a:r>
            <a:r>
              <a:rPr lang="pl-PL" dirty="0" smtClean="0"/>
              <a:t>od</a:t>
            </a:r>
            <a:r>
              <a:rPr lang="pl-PL" dirty="0" smtClean="0"/>
              <a:t>:</a:t>
            </a:r>
          </a:p>
          <a:p>
            <a:pPr lvl="1"/>
            <a:r>
              <a:rPr lang="pl-PL" dirty="0" smtClean="0"/>
              <a:t>genetycznie uwarunkowanej aktywności </a:t>
            </a:r>
            <a:r>
              <a:rPr lang="pl-PL" dirty="0" smtClean="0"/>
              <a:t>enzymów metabolizujących </a:t>
            </a:r>
            <a:r>
              <a:rPr lang="pl-PL" dirty="0" smtClean="0"/>
              <a:t>leki</a:t>
            </a:r>
          </a:p>
          <a:p>
            <a:pPr lvl="1"/>
            <a:r>
              <a:rPr lang="pl-PL" dirty="0" smtClean="0"/>
              <a:t>polimorfizmu </a:t>
            </a:r>
            <a:r>
              <a:rPr lang="pl-PL" dirty="0" smtClean="0"/>
              <a:t>genów kodujących białka </a:t>
            </a:r>
            <a:r>
              <a:rPr lang="pl-PL" dirty="0" smtClean="0"/>
              <a:t>biorące udział </a:t>
            </a:r>
            <a:r>
              <a:rPr lang="pl-PL" dirty="0" smtClean="0"/>
              <a:t>w mechanizmie działania leków (</a:t>
            </a:r>
            <a:r>
              <a:rPr lang="pl-PL" dirty="0" smtClean="0"/>
              <a:t>receptory, kanały </a:t>
            </a:r>
            <a:r>
              <a:rPr lang="pl-PL" dirty="0" smtClean="0"/>
              <a:t>jonowe, enzymy)</a:t>
            </a:r>
          </a:p>
          <a:p>
            <a:pPr lvl="1"/>
            <a:r>
              <a:rPr lang="pl-PL" dirty="0" smtClean="0"/>
              <a:t>ekspresji </a:t>
            </a:r>
            <a:r>
              <a:rPr lang="pl-PL" dirty="0" smtClean="0"/>
              <a:t>genów kodujących transportery dla </a:t>
            </a:r>
            <a:r>
              <a:rPr lang="pl-PL" dirty="0" smtClean="0"/>
              <a:t>leków (m.in</a:t>
            </a:r>
            <a:r>
              <a:rPr lang="pl-PL" dirty="0" smtClean="0"/>
              <a:t>. gen kodujący glikoproteinę P)</a:t>
            </a:r>
            <a:endParaRPr lang="pl-PL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Czynniki dziedziczne mające wpływ na skuteczność i bezpieczeństwo farmakoterapii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r>
              <a:rPr lang="pl-PL" sz="3000" b="1" dirty="0" smtClean="0"/>
              <a:t>Genetycznie uwarunkowana aktywność </a:t>
            </a:r>
            <a:r>
              <a:rPr lang="pl-PL" sz="3000" b="1" dirty="0" smtClean="0"/>
              <a:t>enzymów metabolizujących leki:</a:t>
            </a:r>
          </a:p>
          <a:p>
            <a:pPr lvl="1"/>
            <a:r>
              <a:rPr lang="pl-PL" sz="2600" dirty="0" smtClean="0"/>
              <a:t>enzymy katalizujące reakcje </a:t>
            </a:r>
            <a:r>
              <a:rPr lang="pl-PL" sz="2600" dirty="0" smtClean="0"/>
              <a:t>biotransformacji (izoenzymy </a:t>
            </a:r>
            <a:r>
              <a:rPr lang="pl-PL" sz="2600" dirty="0" smtClean="0"/>
              <a:t>cytochromu P450, katalizujące </a:t>
            </a:r>
            <a:r>
              <a:rPr lang="pl-PL" sz="2600" dirty="0" smtClean="0"/>
              <a:t>reakcje utleniania</a:t>
            </a:r>
            <a:r>
              <a:rPr lang="pl-PL" sz="2600" dirty="0" smtClean="0"/>
              <a:t>, tj. CYP2D6, CYP2C9 i CYP2C19)</a:t>
            </a:r>
          </a:p>
          <a:p>
            <a:pPr lvl="1"/>
            <a:r>
              <a:rPr lang="pl-PL" sz="2600" dirty="0" smtClean="0"/>
              <a:t>enzymy </a:t>
            </a:r>
            <a:r>
              <a:rPr lang="pl-PL" sz="2600" dirty="0" err="1" smtClean="0"/>
              <a:t>katalizające</a:t>
            </a:r>
            <a:r>
              <a:rPr lang="pl-PL" sz="2600" dirty="0" smtClean="0"/>
              <a:t> reakcję </a:t>
            </a:r>
            <a:r>
              <a:rPr lang="pl-PL" sz="2600" dirty="0" err="1" smtClean="0"/>
              <a:t>N-acetylacji</a:t>
            </a:r>
            <a:r>
              <a:rPr lang="pl-PL" sz="2600" dirty="0" smtClean="0"/>
              <a:t> (</a:t>
            </a:r>
            <a:r>
              <a:rPr lang="pl-PL" sz="2600" dirty="0" err="1" smtClean="0"/>
              <a:t>Nacetylo</a:t>
            </a:r>
            <a:r>
              <a:rPr lang="pl-PL" sz="2600" dirty="0" smtClean="0"/>
              <a:t>- transferaza </a:t>
            </a:r>
            <a:r>
              <a:rPr lang="pl-PL" sz="2600" dirty="0" smtClean="0"/>
              <a:t>2 (NAT2), np. </a:t>
            </a:r>
            <a:r>
              <a:rPr lang="pl-PL" sz="2600" dirty="0" err="1" smtClean="0"/>
              <a:t>izoniazyd</a:t>
            </a:r>
            <a:endParaRPr lang="pl-PL" sz="2600" dirty="0" smtClean="0"/>
          </a:p>
          <a:p>
            <a:pPr lvl="1"/>
            <a:r>
              <a:rPr lang="pl-PL" sz="2600" dirty="0" smtClean="0"/>
              <a:t>genetyczne </a:t>
            </a:r>
            <a:r>
              <a:rPr lang="pl-PL" sz="2600" dirty="0" smtClean="0"/>
              <a:t>mutacje w genie kodującym cytochromu P-450 </a:t>
            </a:r>
            <a:r>
              <a:rPr lang="pl-PL" sz="2600" dirty="0" smtClean="0"/>
              <a:t>2D6 (zamiana </a:t>
            </a:r>
            <a:r>
              <a:rPr lang="pl-PL" sz="2600" dirty="0" smtClean="0"/>
              <a:t>par zasad – CYP2D6*4, CYP2D6*10, </a:t>
            </a:r>
            <a:r>
              <a:rPr lang="pl-PL" sz="2600" dirty="0" smtClean="0"/>
              <a:t>wypadnięcie jednej </a:t>
            </a:r>
            <a:r>
              <a:rPr lang="pl-PL" sz="2600" dirty="0" smtClean="0"/>
              <a:t>zasady – CYP2D6*3, wypadnięcie całego genu </a:t>
            </a:r>
            <a:r>
              <a:rPr lang="pl-PL" sz="2600" dirty="0" smtClean="0"/>
              <a:t>– CYP2D6*5</a:t>
            </a:r>
            <a:r>
              <a:rPr lang="pl-PL" sz="2600" dirty="0" smtClean="0"/>
              <a:t>); brak funkcjonalnego białka lub </a:t>
            </a:r>
            <a:r>
              <a:rPr lang="pl-PL" sz="2600" dirty="0" smtClean="0"/>
              <a:t>obniżenie jego stabilności</a:t>
            </a:r>
            <a:endParaRPr lang="pl-PL" sz="2600" dirty="0" smtClean="0"/>
          </a:p>
          <a:p>
            <a:pPr lvl="1"/>
            <a:r>
              <a:rPr lang="pl-PL" sz="2600" dirty="0" smtClean="0"/>
              <a:t>powielenie </a:t>
            </a:r>
            <a:r>
              <a:rPr lang="pl-PL" sz="2600" dirty="0" smtClean="0"/>
              <a:t>genu (CYP2D6*2) – wzrost aktywności białka enzymu</a:t>
            </a:r>
          </a:p>
          <a:p>
            <a:pPr lvl="1"/>
            <a:r>
              <a:rPr lang="pl-PL" sz="2600" dirty="0" smtClean="0"/>
              <a:t>genetyczne </a:t>
            </a:r>
            <a:r>
              <a:rPr lang="pl-PL" sz="2600" dirty="0" smtClean="0"/>
              <a:t>mutacje cytochromu P-450 2C19</a:t>
            </a:r>
            <a:endParaRPr lang="pl-PL" sz="26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Czynniki dziedziczne mające wpływ na skuteczność i bezpieczeństwo farmakoterapii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Polimorfizm genów </a:t>
            </a:r>
            <a:r>
              <a:rPr lang="pl-PL" dirty="0" smtClean="0"/>
              <a:t>kodujących </a:t>
            </a:r>
            <a:r>
              <a:rPr lang="pl-PL" dirty="0" err="1" smtClean="0"/>
              <a:t>metylotransferazę</a:t>
            </a:r>
            <a:r>
              <a:rPr lang="pl-PL" dirty="0" smtClean="0"/>
              <a:t> </a:t>
            </a:r>
            <a:r>
              <a:rPr lang="pl-PL" dirty="0" err="1" smtClean="0"/>
              <a:t>tiopurynową</a:t>
            </a:r>
            <a:r>
              <a:rPr lang="pl-PL" dirty="0" smtClean="0"/>
              <a:t> (TPMT) </a:t>
            </a:r>
            <a:r>
              <a:rPr lang="pl-PL" dirty="0" smtClean="0"/>
              <a:t>oraz dehydrogenazę </a:t>
            </a:r>
            <a:r>
              <a:rPr lang="pl-PL" dirty="0" err="1" smtClean="0"/>
              <a:t>dihydropirymidynową</a:t>
            </a:r>
            <a:r>
              <a:rPr lang="pl-PL" dirty="0" smtClean="0"/>
              <a:t> (DPD</a:t>
            </a:r>
            <a:r>
              <a:rPr lang="pl-PL" dirty="0" smtClean="0"/>
              <a:t>)</a:t>
            </a:r>
          </a:p>
          <a:p>
            <a:r>
              <a:rPr lang="pl-PL" dirty="0" smtClean="0"/>
              <a:t>Mutacje w genie odpowiedzialnym za </a:t>
            </a:r>
            <a:r>
              <a:rPr lang="pl-PL" dirty="0" smtClean="0"/>
              <a:t>syntezę receptora </a:t>
            </a:r>
            <a:r>
              <a:rPr lang="pl-PL" dirty="0" smtClean="0"/>
              <a:t>dopaminowego D2 (oporność </a:t>
            </a:r>
            <a:r>
              <a:rPr lang="pl-PL" dirty="0" smtClean="0"/>
              <a:t>na </a:t>
            </a:r>
            <a:r>
              <a:rPr lang="pl-PL" dirty="0" err="1" smtClean="0"/>
              <a:t>klozapinę</a:t>
            </a:r>
            <a:r>
              <a:rPr lang="pl-PL" dirty="0" smtClean="0"/>
              <a:t>)</a:t>
            </a:r>
          </a:p>
          <a:p>
            <a:r>
              <a:rPr lang="pl-PL" dirty="0" smtClean="0"/>
              <a:t>Upośledzona aktywność enzymów </a:t>
            </a:r>
            <a:r>
              <a:rPr lang="pl-PL" dirty="0" smtClean="0"/>
              <a:t>powoduje nagromadzenie </a:t>
            </a:r>
            <a:r>
              <a:rPr lang="pl-PL" dirty="0" smtClean="0"/>
              <a:t>się wielu leków, sprzyjając </a:t>
            </a:r>
            <a:r>
              <a:rPr lang="pl-PL" dirty="0" smtClean="0"/>
              <a:t>tym samym </a:t>
            </a:r>
            <a:r>
              <a:rPr lang="pl-PL" dirty="0" smtClean="0"/>
              <a:t>wystąpieniu działań </a:t>
            </a:r>
            <a:r>
              <a:rPr lang="pl-PL" dirty="0" smtClean="0"/>
              <a:t>niepożądanych</a:t>
            </a:r>
            <a:r>
              <a:rPr lang="pl-PL" b="1" dirty="0" smtClean="0"/>
              <a:t>.</a:t>
            </a:r>
            <a:endParaRPr lang="pl-PL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Monitorowanie działań</a:t>
            </a:r>
            <a:br>
              <a:rPr lang="pl-PL" b="1" dirty="0" smtClean="0"/>
            </a:br>
            <a:r>
              <a:rPr lang="pl-PL" b="1" dirty="0" smtClean="0"/>
              <a:t>niepożądanych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pl-PL" b="1" dirty="0" smtClean="0"/>
              <a:t>Celem monitorowania </a:t>
            </a:r>
            <a:r>
              <a:rPr lang="pl-PL" b="1" dirty="0" smtClean="0"/>
              <a:t>niepożądanych działań </a:t>
            </a:r>
            <a:r>
              <a:rPr lang="pl-PL" b="1" dirty="0" smtClean="0"/>
              <a:t>produktów leczniczych </a:t>
            </a:r>
            <a:r>
              <a:rPr lang="pl-PL" b="1" dirty="0" smtClean="0"/>
              <a:t>jest wychwycenie </a:t>
            </a:r>
            <a:r>
              <a:rPr lang="pl-PL" b="1" dirty="0" smtClean="0"/>
              <a:t>dotychczas </a:t>
            </a:r>
            <a:r>
              <a:rPr lang="pl-PL" b="1" dirty="0" smtClean="0"/>
              <a:t>nieznanych zagrożeń </a:t>
            </a:r>
            <a:r>
              <a:rPr lang="pl-PL" b="1" dirty="0" smtClean="0"/>
              <a:t>związanych ze </a:t>
            </a:r>
            <a:r>
              <a:rPr lang="pl-PL" b="1" dirty="0" smtClean="0"/>
              <a:t>stosowaniem danego </a:t>
            </a:r>
            <a:r>
              <a:rPr lang="pl-PL" b="1" dirty="0" smtClean="0"/>
              <a:t>leku.</a:t>
            </a:r>
            <a:endParaRPr lang="pl-PL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Monitorowanie działań</a:t>
            </a:r>
            <a:br>
              <a:rPr lang="pl-PL" b="1" dirty="0" smtClean="0"/>
            </a:br>
            <a:r>
              <a:rPr lang="pl-PL" b="1" dirty="0" smtClean="0"/>
              <a:t>niepożądanych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 określenie czynników ryzyka,</a:t>
            </a:r>
          </a:p>
          <a:p>
            <a:r>
              <a:rPr lang="pl-PL" dirty="0" smtClean="0"/>
              <a:t> przewidzenia, dla jakich grup </a:t>
            </a:r>
            <a:r>
              <a:rPr lang="pl-PL" dirty="0" smtClean="0"/>
              <a:t>pacjentów spodziewane </a:t>
            </a:r>
            <a:r>
              <a:rPr lang="pl-PL" dirty="0" smtClean="0"/>
              <a:t>korzyści płynące ze </a:t>
            </a:r>
            <a:r>
              <a:rPr lang="pl-PL" dirty="0" smtClean="0"/>
              <a:t>stosowania danego </a:t>
            </a:r>
            <a:r>
              <a:rPr lang="pl-PL" dirty="0" smtClean="0"/>
              <a:t>leku </a:t>
            </a:r>
            <a:r>
              <a:rPr lang="pl-PL" dirty="0" smtClean="0"/>
              <a:t>przeważają </a:t>
            </a:r>
            <a:r>
              <a:rPr lang="pl-PL" dirty="0" smtClean="0"/>
              <a:t>nad </a:t>
            </a:r>
            <a:r>
              <a:rPr lang="pl-PL" dirty="0" smtClean="0"/>
              <a:t>zagrożeniami wynikającymi </a:t>
            </a:r>
            <a:r>
              <a:rPr lang="pl-PL" dirty="0" smtClean="0"/>
              <a:t>z jego stosowania,</a:t>
            </a:r>
          </a:p>
          <a:p>
            <a:r>
              <a:rPr lang="pl-PL" dirty="0" smtClean="0"/>
              <a:t> określenie przeciwwskazań i </a:t>
            </a:r>
            <a:r>
              <a:rPr lang="pl-PL" dirty="0" smtClean="0"/>
              <a:t>zalecanych środków ostrożności</a:t>
            </a:r>
            <a:r>
              <a:rPr lang="pl-PL" dirty="0" smtClean="0"/>
              <a:t>,</a:t>
            </a:r>
          </a:p>
          <a:p>
            <a:r>
              <a:rPr lang="pl-PL" dirty="0" smtClean="0"/>
              <a:t> ograniczenia stosowania, a w </a:t>
            </a:r>
            <a:r>
              <a:rPr lang="pl-PL" dirty="0" smtClean="0"/>
              <a:t>skrajnych przypadkach </a:t>
            </a:r>
            <a:r>
              <a:rPr lang="pl-PL" dirty="0" smtClean="0"/>
              <a:t>do jego wycofania z lecznictwa</a:t>
            </a:r>
            <a:r>
              <a:rPr lang="pl-PL" b="1" dirty="0" smtClean="0"/>
              <a:t>.</a:t>
            </a:r>
            <a:endParaRPr lang="pl-P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Farmakoepidemiologia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Badanie działania leków na poziomie populacyjnym.</a:t>
            </a:r>
          </a:p>
          <a:p>
            <a:r>
              <a:rPr lang="pl-PL" dirty="0" smtClean="0"/>
              <a:t>Zmienność działania leków między poszczególnymi osobami w obrębie jednej populacji lub pomiędzy populacjami.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Ośrodki zbierające dane </a:t>
            </a:r>
            <a:br>
              <a:rPr lang="pl-PL" b="1" dirty="0" smtClean="0"/>
            </a:br>
            <a:r>
              <a:rPr lang="pl-PL" b="1" dirty="0" smtClean="0"/>
              <a:t>o powikłaniach polekowych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/>
              <a:t>Urząd Rejestracji Produktów Leczniczych, </a:t>
            </a:r>
            <a:r>
              <a:rPr lang="pl-PL" dirty="0" smtClean="0"/>
              <a:t>Wyrobów Medycznych </a:t>
            </a:r>
            <a:r>
              <a:rPr lang="pl-PL" dirty="0" smtClean="0"/>
              <a:t>i Produktów </a:t>
            </a:r>
            <a:r>
              <a:rPr lang="pl-PL" dirty="0" smtClean="0"/>
              <a:t>Bakteriobójczych.</a:t>
            </a:r>
          </a:p>
          <a:p>
            <a:r>
              <a:rPr lang="pl-PL" dirty="0" smtClean="0"/>
              <a:t>Sprawowanie nadzoru nad </a:t>
            </a:r>
            <a:r>
              <a:rPr lang="pl-PL" dirty="0" smtClean="0"/>
              <a:t>bezpieczeństwem stosowania </a:t>
            </a:r>
            <a:r>
              <a:rPr lang="pl-PL" dirty="0" smtClean="0"/>
              <a:t>produktów leczniczych i </a:t>
            </a:r>
            <a:r>
              <a:rPr lang="pl-PL" dirty="0" smtClean="0"/>
              <a:t>jego monitorowaniem </a:t>
            </a:r>
            <a:r>
              <a:rPr lang="pl-PL" dirty="0" smtClean="0"/>
              <a:t>oraz prowadzeniem </a:t>
            </a:r>
            <a:r>
              <a:rPr lang="pl-PL" dirty="0" smtClean="0"/>
              <a:t>Centralnej Ewidencji </a:t>
            </a:r>
            <a:r>
              <a:rPr lang="pl-PL" dirty="0" smtClean="0"/>
              <a:t>zgłaszanych </a:t>
            </a:r>
            <a:r>
              <a:rPr lang="pl-PL" dirty="0" smtClean="0"/>
              <a:t>niepożądanych działań produktów </a:t>
            </a:r>
            <a:r>
              <a:rPr lang="pl-PL" dirty="0" smtClean="0"/>
              <a:t>leczniczych dopuszczonych do </a:t>
            </a:r>
            <a:r>
              <a:rPr lang="pl-PL" dirty="0" smtClean="0"/>
              <a:t>obrotu należy </a:t>
            </a:r>
            <a:r>
              <a:rPr lang="pl-PL" dirty="0" smtClean="0"/>
              <a:t>do zakresu działania Prezesa </a:t>
            </a:r>
            <a:r>
              <a:rPr lang="pl-PL" dirty="0" smtClean="0"/>
              <a:t>Urzędu Rejestracji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Zgłaszanie </a:t>
            </a:r>
            <a:r>
              <a:rPr lang="pl-PL" b="1" dirty="0" smtClean="0"/>
              <a:t>niepożądanych </a:t>
            </a:r>
            <a:br>
              <a:rPr lang="pl-PL" b="1" dirty="0" smtClean="0"/>
            </a:br>
            <a:r>
              <a:rPr lang="pl-PL" b="1" dirty="0" smtClean="0"/>
              <a:t>działań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b="1" dirty="0" smtClean="0"/>
              <a:t>Zgodnie z obowiązującym prawem w </a:t>
            </a:r>
            <a:r>
              <a:rPr lang="pl-PL" b="1" dirty="0" smtClean="0"/>
              <a:t>systemie zbierania </a:t>
            </a:r>
            <a:r>
              <a:rPr lang="pl-PL" b="1" dirty="0" smtClean="0"/>
              <a:t>danych o powikłaniach </a:t>
            </a:r>
            <a:r>
              <a:rPr lang="pl-PL" b="1" dirty="0" smtClean="0"/>
              <a:t>polekowych powinny </a:t>
            </a:r>
            <a:r>
              <a:rPr lang="pl-PL" b="1" dirty="0" smtClean="0"/>
              <a:t>uczestniczyć osoby </a:t>
            </a:r>
            <a:r>
              <a:rPr lang="pl-PL" b="1" dirty="0" smtClean="0"/>
              <a:t>wykonujące zawody </a:t>
            </a:r>
            <a:r>
              <a:rPr lang="pl-PL" b="1" dirty="0" smtClean="0"/>
              <a:t>medyczne</a:t>
            </a:r>
            <a:r>
              <a:rPr lang="pl-PL" b="1" dirty="0" smtClean="0"/>
              <a:t>:</a:t>
            </a:r>
          </a:p>
          <a:p>
            <a:pPr lvl="1"/>
            <a:r>
              <a:rPr lang="pl-PL" b="1" dirty="0" smtClean="0"/>
              <a:t>lekarze,</a:t>
            </a:r>
          </a:p>
          <a:p>
            <a:pPr lvl="1"/>
            <a:r>
              <a:rPr lang="pl-PL" b="1" dirty="0" smtClean="0"/>
              <a:t>lekarze stomatologii</a:t>
            </a:r>
          </a:p>
          <a:p>
            <a:pPr lvl="1"/>
            <a:r>
              <a:rPr lang="pl-PL" b="1" dirty="0" smtClean="0"/>
              <a:t>lekarze weterynarii</a:t>
            </a:r>
          </a:p>
          <a:p>
            <a:pPr lvl="1"/>
            <a:r>
              <a:rPr lang="pl-PL" b="1" dirty="0" smtClean="0"/>
              <a:t>Farmaceuci</a:t>
            </a:r>
          </a:p>
          <a:p>
            <a:pPr lvl="1"/>
            <a:r>
              <a:rPr lang="pl-PL" b="1" dirty="0" smtClean="0"/>
              <a:t>pielęgniarki </a:t>
            </a:r>
            <a:r>
              <a:rPr lang="pl-PL" b="1" dirty="0" smtClean="0"/>
              <a:t>i </a:t>
            </a:r>
            <a:r>
              <a:rPr lang="pl-PL" b="1" dirty="0" smtClean="0"/>
              <a:t>położne</a:t>
            </a:r>
            <a:endParaRPr lang="pl-PL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Różnice między lekiem, </a:t>
            </a:r>
            <a:br>
              <a:rPr lang="pl-PL" dirty="0" smtClean="0"/>
            </a:br>
            <a:r>
              <a:rPr lang="pl-PL" dirty="0" smtClean="0"/>
              <a:t>a suplementem diety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PRZEZNACZENIE – </a:t>
            </a:r>
            <a:r>
              <a:rPr lang="pl-PL" b="1" dirty="0" smtClean="0"/>
              <a:t>LEK</a:t>
            </a:r>
            <a:r>
              <a:rPr lang="pl-PL" dirty="0" smtClean="0"/>
              <a:t> (produkt leczniczy) to substancja lub mieszanina substancji, przedstawiana jako posiadająca właściwości zapobiegania chorobom lub leczenia chorób.</a:t>
            </a:r>
          </a:p>
          <a:p>
            <a:r>
              <a:rPr lang="pl-PL" dirty="0" smtClean="0"/>
              <a:t>PRZEZNACZENIE – </a:t>
            </a:r>
            <a:r>
              <a:rPr lang="pl-PL" b="1" dirty="0" smtClean="0"/>
              <a:t>SUPLEMENT DIETY </a:t>
            </a:r>
            <a:r>
              <a:rPr lang="pl-PL" dirty="0" smtClean="0"/>
              <a:t>to środek spożywczy, którego celem jest uzupełnienie normalnej diety, z wyłączeniem produktów posiadających właściwości produktu leczniczego w rozumieniu przepisów prawa farmaceutycznego.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Różnice między lekiem, </a:t>
            </a:r>
            <a:br>
              <a:rPr lang="pl-PL" dirty="0" smtClean="0"/>
            </a:br>
            <a:r>
              <a:rPr lang="pl-PL" dirty="0" smtClean="0"/>
              <a:t>a suplementem diety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WSKAZANIA – </a:t>
            </a:r>
            <a:r>
              <a:rPr lang="pl-PL" b="1" dirty="0" smtClean="0"/>
              <a:t>LEK </a:t>
            </a:r>
            <a:r>
              <a:rPr lang="pl-PL" dirty="0" smtClean="0"/>
              <a:t>– są określone w charakterystyce produktu leczniczego i zatwierdzone przez urząd rejestracji produktów leczniczych, wyrobów medycznych i produktów </a:t>
            </a:r>
            <a:r>
              <a:rPr lang="pl-PL" dirty="0" err="1" smtClean="0"/>
              <a:t>biobójczych</a:t>
            </a:r>
            <a:r>
              <a:rPr lang="pl-PL" dirty="0"/>
              <a:t> </a:t>
            </a:r>
            <a:r>
              <a:rPr lang="pl-PL" dirty="0" smtClean="0"/>
              <a:t>(UPRL).</a:t>
            </a:r>
          </a:p>
          <a:p>
            <a:r>
              <a:rPr lang="pl-PL" dirty="0" smtClean="0"/>
              <a:t>WSKAZANIA – </a:t>
            </a:r>
            <a:r>
              <a:rPr lang="pl-PL" b="1" dirty="0" smtClean="0"/>
              <a:t>SUPLEMET DIETY</a:t>
            </a:r>
            <a:r>
              <a:rPr lang="pl-PL" dirty="0" smtClean="0"/>
              <a:t> – brak wskazań. Nie są zatwierdzone przez urząd rejestracji produktów leczniczych. </a:t>
            </a:r>
          </a:p>
          <a:p>
            <a:endParaRPr lang="pl-PL" dirty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Różnice między lekiem, </a:t>
            </a:r>
            <a:br>
              <a:rPr lang="pl-PL" dirty="0" smtClean="0"/>
            </a:br>
            <a:r>
              <a:rPr lang="pl-PL" dirty="0" smtClean="0"/>
              <a:t>a suplementem diety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pl-PL" dirty="0" smtClean="0"/>
              <a:t>BEZPIECZEŃSTWO – </a:t>
            </a:r>
            <a:r>
              <a:rPr lang="pl-PL" b="1" dirty="0" smtClean="0"/>
              <a:t>LEK </a:t>
            </a:r>
            <a:r>
              <a:rPr lang="pl-PL" dirty="0" smtClean="0"/>
              <a:t>– ciągły nadzór i monitorowanie jakości przez inspekcję farmaceutyczną, ponadto monitorowanie bezpieczeństwa stosowania przez lekarzy, farmaceutów i podmiot wprowadzający do obrotu (</a:t>
            </a:r>
            <a:r>
              <a:rPr lang="pl-PL" dirty="0" err="1" smtClean="0"/>
              <a:t>pharmacovigilance</a:t>
            </a:r>
            <a:r>
              <a:rPr lang="pl-PL" dirty="0" smtClean="0"/>
              <a:t>)</a:t>
            </a:r>
          </a:p>
          <a:p>
            <a:r>
              <a:rPr lang="pl-PL" dirty="0" smtClean="0"/>
              <a:t>BEZPIECZEŃSTWO –</a:t>
            </a:r>
            <a:r>
              <a:rPr lang="pl-PL" b="1" dirty="0" smtClean="0"/>
              <a:t> SUPLEMENT DIETY</a:t>
            </a:r>
            <a:r>
              <a:rPr lang="pl-PL" dirty="0" smtClean="0"/>
              <a:t> – brak ustawowego wymogu ciągłego monitorowania bezpieczeństwa stosowania. Jakość jest nadzorowana przez inspekcję sanitarną (Sanepid).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Farmakoekonomika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Ocena kosztów i korzyści stosowania leków w terapii.</a:t>
            </a:r>
          </a:p>
          <a:p>
            <a:r>
              <a:rPr lang="pl-PL" dirty="0" smtClean="0"/>
              <a:t>Wybór najkorzystniejszej z finansowego punktu widzenia technologii medycznej.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pl-PL" dirty="0" smtClean="0"/>
              <a:t>LEK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Substancja chemiczna o znanej budowie inna niż środek odżywczy lub niezbędny składnik pokarmowy, który po podaniu żyjącemu organizmowi wywiera działanie biologiczne.</a:t>
            </a:r>
          </a:p>
          <a:p>
            <a:r>
              <a:rPr lang="pl-PL" dirty="0" smtClean="0"/>
              <a:t>Otrzymywany syntetycznie.</a:t>
            </a:r>
          </a:p>
          <a:p>
            <a:r>
              <a:rPr lang="pl-PL" dirty="0" smtClean="0"/>
              <a:t>Izolowany z tkanek roślin lub zwierząt.</a:t>
            </a:r>
          </a:p>
          <a:p>
            <a:r>
              <a:rPr lang="pl-PL" dirty="0" smtClean="0"/>
              <a:t>Uzyskiwany dzięki inżynierii genetycznej.</a:t>
            </a:r>
          </a:p>
          <a:p>
            <a:r>
              <a:rPr lang="pl-PL" dirty="0" smtClean="0"/>
              <a:t>Zawiera substancję czynną oraz substancje pomocnicze (wypełniacze, stabilizatory, rozpuszczalniki).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1547</TotalTime>
  <Words>3074</Words>
  <Application>Microsoft Office PowerPoint</Application>
  <PresentationFormat>Pokaz na ekranie (4:3)</PresentationFormat>
  <Paragraphs>371</Paragraphs>
  <Slides>74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74</vt:i4>
      </vt:variant>
    </vt:vector>
  </HeadingPairs>
  <TitlesOfParts>
    <vt:vector size="75" baseType="lpstr">
      <vt:lpstr>Motyw pakietu Office</vt:lpstr>
      <vt:lpstr>Farmakologia</vt:lpstr>
      <vt:lpstr>Alopatia</vt:lpstr>
      <vt:lpstr>Homeopatia</vt:lpstr>
      <vt:lpstr>Biotechnologia</vt:lpstr>
      <vt:lpstr>Farmakogenetyka</vt:lpstr>
      <vt:lpstr>Farmakogenomika</vt:lpstr>
      <vt:lpstr>Farmakoepidemiologia</vt:lpstr>
      <vt:lpstr>Farmakoekonomika</vt:lpstr>
      <vt:lpstr>LEK</vt:lpstr>
      <vt:lpstr>LEK</vt:lpstr>
      <vt:lpstr>Cele działania leków</vt:lpstr>
      <vt:lpstr>Losy leku w organizmie</vt:lpstr>
      <vt:lpstr>Rodzaje antagonizmu leków</vt:lpstr>
      <vt:lpstr>Desensytyzacja (tachyfilaksja)</vt:lpstr>
      <vt:lpstr>Tachyfilaksja - przyczyny</vt:lpstr>
      <vt:lpstr>Dawki i dawkowanie leków</vt:lpstr>
      <vt:lpstr>Czynniki wpływające na działanie leków</vt:lpstr>
      <vt:lpstr>Czynniki wpływające na działanie leków</vt:lpstr>
      <vt:lpstr>Dawki </vt:lpstr>
      <vt:lpstr>Indeks terapeutyczny = LD 50 / ED 50</vt:lpstr>
      <vt:lpstr>Drogi podania leków</vt:lpstr>
      <vt:lpstr>Drogi podania leków</vt:lpstr>
      <vt:lpstr>Drogi podania leków</vt:lpstr>
      <vt:lpstr>Czynniki wpływające na wchłanianie leków z przewodu pokarmowego</vt:lpstr>
      <vt:lpstr>Efekt pierwszego przejścia</vt:lpstr>
      <vt:lpstr>Slajd 26</vt:lpstr>
      <vt:lpstr>Slajd 27</vt:lpstr>
      <vt:lpstr>Mechanizm działania leków</vt:lpstr>
      <vt:lpstr>Mechanizm działania leków</vt:lpstr>
      <vt:lpstr>Slajd 30</vt:lpstr>
      <vt:lpstr>Slajd 31</vt:lpstr>
      <vt:lpstr>Slajd 32</vt:lpstr>
      <vt:lpstr>Slajd 33</vt:lpstr>
      <vt:lpstr>Wydalanie leków przez nerki</vt:lpstr>
      <vt:lpstr>Hamowanie biotransformacji jednego leku przez drugi lek  (inhibitory enzymatyczne)</vt:lpstr>
      <vt:lpstr>Hamowanie enzymów z grupy cytochromu P-450 (np.CYP3A4, CYP1A2, CYP2D6)</vt:lpstr>
      <vt:lpstr>Zwiększenie metabolizmu jednego leku przez drugi lek  (indukcja enzymatyczna)</vt:lpstr>
      <vt:lpstr>Etapy wprowadzania leku oryginalnego Badania przedkliniczne</vt:lpstr>
      <vt:lpstr>Etapy wprowadzania leku oryginalnego Badania kliniczne</vt:lpstr>
      <vt:lpstr>Działania niepożądane leków</vt:lpstr>
      <vt:lpstr>Działania niepożądane leków</vt:lpstr>
      <vt:lpstr>Działania niepożądane leków</vt:lpstr>
      <vt:lpstr>Przykłady ciężkich niepożądanych działań leków</vt:lpstr>
      <vt:lpstr>Przykłady ciężkich niepożądanych działań leków</vt:lpstr>
      <vt:lpstr>Przykłady ciężkich niepożądanych działań leków</vt:lpstr>
      <vt:lpstr>Przykłady ciężkich niepożądanych działań leków</vt:lpstr>
      <vt:lpstr>Przykłady ciężkich niepożądanych działań leków</vt:lpstr>
      <vt:lpstr>Klasyfikacja działań niepożądanych leków</vt:lpstr>
      <vt:lpstr>Działanie niepożądane  produktu leczniczego</vt:lpstr>
      <vt:lpstr>Niepożądane działanie leku typu A („drug actions”)</vt:lpstr>
      <vt:lpstr>Niepożądane działanie typu B („patient reactions)</vt:lpstr>
      <vt:lpstr>Niepożądane działanie typu B</vt:lpstr>
      <vt:lpstr>Różnice pomiędzy powyższymi typami  NDL</vt:lpstr>
      <vt:lpstr>Niepożądane działanie typu C („Not true drug reactions”)</vt:lpstr>
      <vt:lpstr>Niepożądane działanie typu D („opóźnione działanie – retarded reaction)</vt:lpstr>
      <vt:lpstr>Działania niepożądane typu E ( „end of use” )</vt:lpstr>
      <vt:lpstr>Działania niepożądane typu F ( „failure” )</vt:lpstr>
      <vt:lpstr>Czynniki predysponujące do wystąpienia działań niepożądanych</vt:lpstr>
      <vt:lpstr>Działania niepożądane –  zależność od dawki</vt:lpstr>
      <vt:lpstr>Działania niepożądane –  zależność od dawki</vt:lpstr>
      <vt:lpstr>Czynniki predysponujące do wystąpienia działań niepoŜądanych</vt:lpstr>
      <vt:lpstr>Czynniki predysponujące do wystąpienia działań niepożądanych</vt:lpstr>
      <vt:lpstr>Czynniki predysponujące do wystąpienia działań niepożądanych</vt:lpstr>
      <vt:lpstr>Czynniki predysponujące do wystąpienia działań niepożądanych</vt:lpstr>
      <vt:lpstr>Czynniki dziedziczne mające wpływ na skuteczność i bezpieczeństwo farmakoterapii</vt:lpstr>
      <vt:lpstr>Czynniki dziedziczne mające wpływ na skuteczność i bezpieczeństwo farmakoterapii</vt:lpstr>
      <vt:lpstr>Czynniki dziedziczne mające wpływ na skuteczność i bezpieczeństwo farmakoterapii</vt:lpstr>
      <vt:lpstr>Monitorowanie działań niepożądanych</vt:lpstr>
      <vt:lpstr>Monitorowanie działań niepożądanych</vt:lpstr>
      <vt:lpstr>Ośrodki zbierające dane  o powikłaniach polekowych</vt:lpstr>
      <vt:lpstr>Zgłaszanie niepożądanych  działań leków</vt:lpstr>
      <vt:lpstr>Różnice między lekiem,  a suplementem diety</vt:lpstr>
      <vt:lpstr>Różnice między lekiem,  a suplementem diety</vt:lpstr>
      <vt:lpstr>Różnice między lekiem,  a suplementem diety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Użytkownik systemu Windows</dc:creator>
  <cp:lastModifiedBy>Użytkownik systemu Windows</cp:lastModifiedBy>
  <cp:revision>97</cp:revision>
  <dcterms:created xsi:type="dcterms:W3CDTF">2020-03-04T16:02:23Z</dcterms:created>
  <dcterms:modified xsi:type="dcterms:W3CDTF">2020-03-06T11:14:28Z</dcterms:modified>
</cp:coreProperties>
</file>