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5" r:id="rId17"/>
    <p:sldId id="276" r:id="rId18"/>
    <p:sldId id="277" r:id="rId19"/>
    <p:sldId id="278" r:id="rId20"/>
    <p:sldId id="279" r:id="rId21"/>
    <p:sldId id="270" r:id="rId22"/>
    <p:sldId id="271" r:id="rId23"/>
    <p:sldId id="272" r:id="rId24"/>
    <p:sldId id="273" r:id="rId25"/>
    <p:sldId id="280" r:id="rId26"/>
    <p:sldId id="281" r:id="rId27"/>
    <p:sldId id="282" r:id="rId28"/>
    <p:sldId id="284" r:id="rId29"/>
    <p:sldId id="283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8" r:id="rId42"/>
    <p:sldId id="297" r:id="rId43"/>
    <p:sldId id="296" r:id="rId44"/>
    <p:sldId id="299" r:id="rId45"/>
    <p:sldId id="300" r:id="rId4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2A40-80FD-4720-814D-43266E170D8E}" type="datetimeFigureOut">
              <a:rPr lang="pl-PL" smtClean="0"/>
              <a:pPr/>
              <a:t>28.03.2020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5C4D7-21AC-402B-97CA-B1971332E5A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2A40-80FD-4720-814D-43266E170D8E}" type="datetimeFigureOut">
              <a:rPr lang="pl-PL" smtClean="0"/>
              <a:pPr/>
              <a:t>28.03.2020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5C4D7-21AC-402B-97CA-B1971332E5A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2A40-80FD-4720-814D-43266E170D8E}" type="datetimeFigureOut">
              <a:rPr lang="pl-PL" smtClean="0"/>
              <a:pPr/>
              <a:t>28.03.2020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5C4D7-21AC-402B-97CA-B1971332E5A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2A40-80FD-4720-814D-43266E170D8E}" type="datetimeFigureOut">
              <a:rPr lang="pl-PL" smtClean="0"/>
              <a:pPr/>
              <a:t>28.03.2020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5C4D7-21AC-402B-97CA-B1971332E5A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2A40-80FD-4720-814D-43266E170D8E}" type="datetimeFigureOut">
              <a:rPr lang="pl-PL" smtClean="0"/>
              <a:pPr/>
              <a:t>28.03.2020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5C4D7-21AC-402B-97CA-B1971332E5A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2A40-80FD-4720-814D-43266E170D8E}" type="datetimeFigureOut">
              <a:rPr lang="pl-PL" smtClean="0"/>
              <a:pPr/>
              <a:t>28.03.2020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5C4D7-21AC-402B-97CA-B1971332E5A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2A40-80FD-4720-814D-43266E170D8E}" type="datetimeFigureOut">
              <a:rPr lang="pl-PL" smtClean="0"/>
              <a:pPr/>
              <a:t>28.03.2020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5C4D7-21AC-402B-97CA-B1971332E5A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2A40-80FD-4720-814D-43266E170D8E}" type="datetimeFigureOut">
              <a:rPr lang="pl-PL" smtClean="0"/>
              <a:pPr/>
              <a:t>28.03.2020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5C4D7-21AC-402B-97CA-B1971332E5A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2A40-80FD-4720-814D-43266E170D8E}" type="datetimeFigureOut">
              <a:rPr lang="pl-PL" smtClean="0"/>
              <a:pPr/>
              <a:t>28.03.2020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5C4D7-21AC-402B-97CA-B1971332E5A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2A40-80FD-4720-814D-43266E170D8E}" type="datetimeFigureOut">
              <a:rPr lang="pl-PL" smtClean="0"/>
              <a:pPr/>
              <a:t>28.03.2020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5C4D7-21AC-402B-97CA-B1971332E5A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2A40-80FD-4720-814D-43266E170D8E}" type="datetimeFigureOut">
              <a:rPr lang="pl-PL" smtClean="0"/>
              <a:pPr/>
              <a:t>28.03.2020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5C4D7-21AC-402B-97CA-B1971332E5A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42A40-80FD-4720-814D-43266E170D8E}" type="datetimeFigureOut">
              <a:rPr lang="pl-PL" smtClean="0"/>
              <a:pPr/>
              <a:t>28.03.2020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5C4D7-21AC-402B-97CA-B1971332E5A3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Farmakoterapia wielolekowa bólu przewlekłego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Zasady łączenia leków o różnych mechanizmach działania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Główne grupy leków stosowanych </a:t>
            </a:r>
            <a:br>
              <a:rPr lang="pl-PL" dirty="0" smtClean="0"/>
            </a:br>
            <a:r>
              <a:rPr lang="pl-PL" dirty="0" smtClean="0"/>
              <a:t>w leczeniu bólu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Leki nieopioidowe</a:t>
            </a:r>
          </a:p>
          <a:p>
            <a:r>
              <a:rPr lang="pl-PL" dirty="0" smtClean="0"/>
              <a:t>Leki opioidowe</a:t>
            </a:r>
          </a:p>
          <a:p>
            <a:r>
              <a:rPr lang="pl-PL" dirty="0" smtClean="0"/>
              <a:t>Leki wspomagające</a:t>
            </a:r>
          </a:p>
          <a:p>
            <a:pPr lvl="1"/>
            <a:r>
              <a:rPr lang="pl-PL" dirty="0" smtClean="0"/>
              <a:t>Leki </a:t>
            </a:r>
            <a:r>
              <a:rPr lang="pl-PL" dirty="0" err="1" smtClean="0"/>
              <a:t>koanalgetyczne</a:t>
            </a:r>
            <a:r>
              <a:rPr lang="pl-PL" dirty="0" smtClean="0"/>
              <a:t> – poprawiające efekt leczenia przeciwbólowego</a:t>
            </a:r>
          </a:p>
          <a:p>
            <a:pPr lvl="1"/>
            <a:r>
              <a:rPr lang="pl-PL" dirty="0" smtClean="0"/>
              <a:t>Leki zapobiegające skutkom działań niepożądanych analgetyków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Możliwości łączenia leków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Leki przeciwbólowe z różnych grup farmakologicznych o odmiennym mechanizmie działania (np. paracetamol i </a:t>
            </a:r>
            <a:r>
              <a:rPr lang="pl-PL" dirty="0" err="1" smtClean="0"/>
              <a:t>tramadol</a:t>
            </a:r>
            <a:r>
              <a:rPr lang="pl-PL" dirty="0" smtClean="0"/>
              <a:t>).</a:t>
            </a:r>
          </a:p>
          <a:p>
            <a:r>
              <a:rPr lang="pl-PL" dirty="0" smtClean="0"/>
              <a:t>Leki przeciwbólowe z lekiem </a:t>
            </a:r>
            <a:r>
              <a:rPr lang="pl-PL" dirty="0" err="1" smtClean="0"/>
              <a:t>koanalgetycznym</a:t>
            </a:r>
            <a:r>
              <a:rPr lang="pl-PL" dirty="0" smtClean="0"/>
              <a:t> w szczególnym rodzaju bólu (np. </a:t>
            </a:r>
            <a:r>
              <a:rPr lang="pl-PL" dirty="0" err="1" smtClean="0"/>
              <a:t>ibuprofen</a:t>
            </a:r>
            <a:r>
              <a:rPr lang="pl-PL" dirty="0" smtClean="0"/>
              <a:t> i </a:t>
            </a:r>
            <a:r>
              <a:rPr lang="pl-PL" dirty="0" err="1" smtClean="0"/>
              <a:t>baklofen</a:t>
            </a:r>
            <a:r>
              <a:rPr lang="pl-PL" dirty="0" smtClean="0"/>
              <a:t> w bólu ze wzmożonym napięciem mięśni szkieletowych).</a:t>
            </a:r>
          </a:p>
          <a:p>
            <a:r>
              <a:rPr lang="pl-PL" dirty="0" smtClean="0"/>
              <a:t>Leki </a:t>
            </a:r>
            <a:r>
              <a:rPr lang="pl-PL" dirty="0" err="1" smtClean="0"/>
              <a:t>koanalgetyczne</a:t>
            </a:r>
            <a:r>
              <a:rPr lang="pl-PL" dirty="0" smtClean="0"/>
              <a:t> o różnym mechanizmie działania w danym rodzaju bólu (np. </a:t>
            </a:r>
            <a:r>
              <a:rPr lang="pl-PL" dirty="0" err="1" smtClean="0"/>
              <a:t>duloksetyna</a:t>
            </a:r>
            <a:r>
              <a:rPr lang="pl-PL" dirty="0" smtClean="0"/>
              <a:t> i </a:t>
            </a:r>
            <a:r>
              <a:rPr lang="pl-PL" dirty="0" err="1" smtClean="0"/>
              <a:t>pregabalina</a:t>
            </a:r>
            <a:r>
              <a:rPr lang="pl-PL" dirty="0" smtClean="0"/>
              <a:t> w leczeniu bólu neuropatycznego, jeżeli żaden z tych leków stosowany w </a:t>
            </a:r>
            <a:r>
              <a:rPr lang="pl-PL" dirty="0" err="1" smtClean="0"/>
              <a:t>monoterapii</a:t>
            </a:r>
            <a:r>
              <a:rPr lang="pl-PL" dirty="0" smtClean="0"/>
              <a:t> nie zapewniał zadowalającego efektu.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pl-PL" dirty="0" smtClean="0"/>
              <a:t>Nie należy łączyć dwóch leków z tej samej grupy farmakologicznej, o podobnym mechanizmie działania oraz potencjalnie sumujących się działaniach niepożądanych:</a:t>
            </a:r>
          </a:p>
          <a:p>
            <a:pPr lvl="1"/>
            <a:r>
              <a:rPr lang="pl-PL" dirty="0" smtClean="0"/>
              <a:t>Różnych NSLPZ</a:t>
            </a:r>
          </a:p>
          <a:p>
            <a:pPr lvl="1"/>
            <a:r>
              <a:rPr lang="pl-PL" dirty="0" err="1" smtClean="0"/>
              <a:t>Opioidu</a:t>
            </a:r>
            <a:r>
              <a:rPr lang="pl-PL" dirty="0" smtClean="0"/>
              <a:t> słabego z </a:t>
            </a:r>
            <a:r>
              <a:rPr lang="pl-PL" dirty="0" err="1" smtClean="0"/>
              <a:t>opioidem</a:t>
            </a:r>
            <a:r>
              <a:rPr lang="pl-PL" dirty="0" smtClean="0"/>
              <a:t> silnym (np. </a:t>
            </a:r>
            <a:r>
              <a:rPr lang="pl-PL" dirty="0" err="1" smtClean="0"/>
              <a:t>tramadolu</a:t>
            </a:r>
            <a:r>
              <a:rPr lang="pl-PL" dirty="0" smtClean="0"/>
              <a:t> z morfiną ze względu na stosunkowo słaby efekt przeciwbólowy </a:t>
            </a:r>
            <a:r>
              <a:rPr lang="pl-PL" dirty="0" err="1" smtClean="0"/>
              <a:t>tramadolu</a:t>
            </a:r>
            <a:r>
              <a:rPr lang="pl-PL" dirty="0" smtClean="0"/>
              <a:t> w porównaniu z efektem działania morfiny, przy istotnym ryzyku kumulacji działań niepożądanych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Możliwości łączenia leków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Możliwość stosowania więcej niż jednego silnego </a:t>
            </a:r>
            <a:r>
              <a:rPr lang="pl-PL" dirty="0" err="1" smtClean="0"/>
              <a:t>opioidu</a:t>
            </a:r>
            <a:r>
              <a:rPr lang="pl-PL" dirty="0" smtClean="0"/>
              <a:t> jest możliwe:</a:t>
            </a:r>
          </a:p>
          <a:p>
            <a:pPr lvl="1"/>
            <a:r>
              <a:rPr lang="pl-PL" dirty="0" smtClean="0"/>
              <a:t>Gdy jeden lek opioidowy podawany jest w sposób regularny w celu opanowania bólu podstawowego, a drugi został zalecony do stosowania doraźnego (np. chory ma przyklejony plaster z fentanylem, dodatkowo w przypadku nasilenia bólu przyjmuje morfinę w postaci tabletek o natychmiastowym uwalnianiu)</a:t>
            </a:r>
          </a:p>
          <a:p>
            <a:pPr lvl="1"/>
            <a:r>
              <a:rPr lang="pl-PL" dirty="0" smtClean="0"/>
              <a:t>Jeżeli pomimo zwiększania dawki efekt analgetyczny stosowanego </a:t>
            </a:r>
            <a:r>
              <a:rPr lang="pl-PL" dirty="0" err="1" smtClean="0"/>
              <a:t>opioidu</a:t>
            </a:r>
            <a:r>
              <a:rPr lang="pl-PL" dirty="0" smtClean="0"/>
              <a:t> jest niezadowalający lub przy próbie zwiększania dawki pojawiają się nasilone działania niepożądane, można podjąć próbę zamiany tego leku na alternatywny lek opioidowy lub kontynuować stosowanie tego </a:t>
            </a:r>
            <a:r>
              <a:rPr lang="pl-PL" dirty="0" err="1" smtClean="0"/>
              <a:t>opioidu</a:t>
            </a:r>
            <a:r>
              <a:rPr lang="pl-PL" dirty="0" smtClean="0"/>
              <a:t> w obecnej dawce, dodając drugi lek z tej grupy</a:t>
            </a:r>
          </a:p>
          <a:p>
            <a:pPr lvl="1"/>
            <a:r>
              <a:rPr lang="pl-PL" dirty="0" smtClean="0"/>
              <a:t>W przypadku leczenie bólu opornego u pacjenta z zaawansowaną chorobą nowotworową, można podawać przewlekle 2 silne </a:t>
            </a:r>
            <a:r>
              <a:rPr lang="pl-PL" dirty="0" err="1" smtClean="0"/>
              <a:t>opioidy</a:t>
            </a:r>
            <a:r>
              <a:rPr lang="pl-PL" dirty="0" smtClean="0"/>
              <a:t>.</a:t>
            </a:r>
          </a:p>
          <a:p>
            <a:pPr lvl="1"/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Możliwości łączenia leków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328_1015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328_1016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142999" y="-1143001"/>
            <a:ext cx="6858002" cy="914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328_1017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143000" y="-1143000"/>
            <a:ext cx="6858000" cy="914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328_1019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142999" y="-1143002"/>
            <a:ext cx="6858002" cy="914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328_1020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142999" y="-1143001"/>
            <a:ext cx="6858001" cy="914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Ból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Towarzyszy wielu chorobom przewlekłym.</a:t>
            </a:r>
          </a:p>
          <a:p>
            <a:r>
              <a:rPr lang="pl-PL" dirty="0" smtClean="0"/>
              <a:t>Objaw o złożonej etiopatogenezie</a:t>
            </a:r>
            <a:r>
              <a:rPr lang="pl-PL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328_1023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143001" y="-1143001"/>
            <a:ext cx="6857999" cy="91440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2132856"/>
            <a:ext cx="9144000" cy="1143000"/>
          </a:xfrm>
        </p:spPr>
        <p:txBody>
          <a:bodyPr>
            <a:normAutofit/>
          </a:bodyPr>
          <a:lstStyle/>
          <a:p>
            <a:r>
              <a:rPr lang="pl-PL" dirty="0" smtClean="0"/>
              <a:t>Zasady doboru leków przeciwbólowych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Ból </a:t>
            </a:r>
            <a:r>
              <a:rPr lang="pl-PL" dirty="0" err="1" smtClean="0"/>
              <a:t>nocyceptywny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Powstający w następstwie stymulacji receptorów  bólowych w obrębie uszkodzonych i zmienionych zapalnie tkanek.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Ból neuropatyczny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Będący następstwem uszkodzenia </a:t>
            </a:r>
            <a:r>
              <a:rPr lang="pl-PL" dirty="0" err="1" smtClean="0"/>
              <a:t>somatosensorycznej</a:t>
            </a:r>
            <a:r>
              <a:rPr lang="pl-PL" dirty="0" smtClean="0"/>
              <a:t> części układu nerwowego.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Ból złożony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Zawierający komponent </a:t>
            </a:r>
            <a:r>
              <a:rPr lang="pl-PL" dirty="0" err="1" smtClean="0"/>
              <a:t>nocyceptywny</a:t>
            </a:r>
            <a:r>
              <a:rPr lang="pl-PL" dirty="0" smtClean="0"/>
              <a:t> </a:t>
            </a:r>
          </a:p>
          <a:p>
            <a:pPr>
              <a:buNone/>
            </a:pPr>
            <a:r>
              <a:rPr lang="pl-PL" dirty="0" smtClean="0"/>
              <a:t>	i neuropatyczny.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Farmakoterapia bólu </a:t>
            </a:r>
            <a:r>
              <a:rPr lang="pl-PL" dirty="0" err="1" smtClean="0"/>
              <a:t>nocyceptywnego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/>
              <a:t>W bólu mięśniowo – szkieletowym, trzewnym, z tkanek miękkich (np. owrzodzenia) o różnej etiologii (pourazowy, pooperacyjny, chorób przewlekłych) lekiem zalecanym w pierwszej kolejności jest paracetamol.</a:t>
            </a:r>
          </a:p>
          <a:p>
            <a:r>
              <a:rPr lang="pl-PL" dirty="0" smtClean="0"/>
              <a:t>Zastosowanie NSLPZ należy rozważyć u chorych, u których paracetamol jest przeciwwskazany lub nieskuteczny.</a:t>
            </a:r>
          </a:p>
          <a:p>
            <a:r>
              <a:rPr lang="pl-PL" dirty="0" smtClean="0"/>
              <a:t>Dołączenie paracetamolu do NSLPZ do paracetamolu zaleca się u chorych z bólem mięśniowo – szkieletowym w okresie jego nasilenia.</a:t>
            </a:r>
          </a:p>
          <a:p>
            <a:r>
              <a:rPr lang="pl-PL" dirty="0" smtClean="0"/>
              <a:t>Jeżeli paracetamol zastosowany w </a:t>
            </a:r>
            <a:r>
              <a:rPr lang="pl-PL" dirty="0" err="1" smtClean="0"/>
              <a:t>monoterapii</a:t>
            </a:r>
            <a:r>
              <a:rPr lang="pl-PL" dirty="0" smtClean="0"/>
              <a:t> lub łącznie z NSLPZ u chorego z bólem </a:t>
            </a:r>
            <a:r>
              <a:rPr lang="pl-PL" dirty="0" err="1" smtClean="0"/>
              <a:t>nocyceptywnym</a:t>
            </a:r>
            <a:r>
              <a:rPr lang="pl-PL" dirty="0" smtClean="0"/>
              <a:t> jest nieskuteczny lub NSLPZ są przeciwwskazane, należy rozważyć leczenie skojarzone paracetamolem i słabym </a:t>
            </a:r>
            <a:r>
              <a:rPr lang="pl-PL" dirty="0" err="1" smtClean="0"/>
              <a:t>opioidem</a:t>
            </a:r>
            <a:r>
              <a:rPr lang="pl-PL" dirty="0" smtClean="0"/>
              <a:t>, rozpoczynane od małej dawki. Takie skojarzone leczenie można stosować okresowo, w zaostrzeniach bólu przewlekłego lub przewlekle. 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Paracetamol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/>
          <a:lstStyle/>
          <a:p>
            <a:r>
              <a:rPr lang="pl-PL" dirty="0" smtClean="0"/>
              <a:t>Lek analgetyczny pozbawiony efektu przeciwzapalnego</a:t>
            </a:r>
          </a:p>
          <a:p>
            <a:r>
              <a:rPr lang="pl-PL" dirty="0" smtClean="0"/>
              <a:t>Słabo poznany mechanizm działania</a:t>
            </a:r>
          </a:p>
          <a:p>
            <a:r>
              <a:rPr lang="pl-PL" dirty="0" smtClean="0"/>
              <a:t>W przewlekłym stosowaniu – do 2 g/d.</a:t>
            </a:r>
          </a:p>
          <a:p>
            <a:r>
              <a:rPr lang="pl-PL" dirty="0" smtClean="0"/>
              <a:t>W przypadku zatrucia paracetamolem – odtrutkę stanowi </a:t>
            </a:r>
            <a:r>
              <a:rPr lang="pl-PL" dirty="0" err="1" smtClean="0"/>
              <a:t>acetylocysteina</a:t>
            </a:r>
            <a:r>
              <a:rPr lang="pl-PL" dirty="0" smtClean="0"/>
              <a:t>.</a:t>
            </a:r>
          </a:p>
          <a:p>
            <a:r>
              <a:rPr lang="pl-PL" dirty="0" smtClean="0"/>
              <a:t>Nie należy stosować u chorych z ciężką niewydolnością wątroby i nerek.</a:t>
            </a:r>
          </a:p>
          <a:p>
            <a:r>
              <a:rPr lang="pl-PL" dirty="0" smtClean="0"/>
              <a:t>U chorych niedożywionych i w chorobie alkoholowej paracetamol należy stosować ostrożnie.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NSLPZ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Mechanizm analgezji polega na hamowaniu </a:t>
            </a:r>
            <a:r>
              <a:rPr lang="pl-PL" dirty="0" err="1" smtClean="0"/>
              <a:t>cyklooksygenazy</a:t>
            </a:r>
            <a:r>
              <a:rPr lang="pl-PL" dirty="0" smtClean="0"/>
              <a:t> typu 1 i typu 2 (COX-1 i COX-2) obwodowo w tkankach i narządach oraz mniej poznanym mechanizmie działania ośrodkowego.</a:t>
            </a:r>
          </a:p>
          <a:p>
            <a:r>
              <a:rPr lang="pl-PL" dirty="0" smtClean="0"/>
              <a:t>Stosować w jak najmniejszej dawce w jak najkrótszym czasie.</a:t>
            </a:r>
          </a:p>
          <a:p>
            <a:r>
              <a:rPr lang="pl-PL" dirty="0" smtClean="0"/>
              <a:t>Wypierają inne leki z połączeń z białkami, zwiększając ich frakcję wolną w krwioobiegu – interakcje lekowe, szczególnie istotne w przypadku leków przeciwzakrzepowych oraz </a:t>
            </a:r>
            <a:r>
              <a:rPr lang="pl-PL" dirty="0" err="1" smtClean="0"/>
              <a:t>przeciwnadciśnieniowych</a:t>
            </a:r>
            <a:r>
              <a:rPr lang="pl-PL" dirty="0" smtClean="0"/>
              <a:t>.</a:t>
            </a:r>
          </a:p>
          <a:p>
            <a:r>
              <a:rPr lang="pl-PL" dirty="0" smtClean="0"/>
              <a:t>Przeciwwskazane u chorych z niewydolnością serca, nerek lub wątroby.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pl-PL" dirty="0" smtClean="0"/>
              <a:t>NSLPZ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Leki działające głównie na COX – 2 wiążą się z ryzykiem powikłań sercowo – naczyniowych.</a:t>
            </a:r>
          </a:p>
          <a:p>
            <a:r>
              <a:rPr lang="pl-PL" dirty="0" smtClean="0"/>
              <a:t>Leki hamujące głównie COX – 1 zwiększają ryzyko powikłań ze strony przewodu pokarmowego.</a:t>
            </a:r>
          </a:p>
          <a:p>
            <a:r>
              <a:rPr lang="pl-PL" dirty="0" smtClean="0"/>
              <a:t>W bólu somatycznym, kostno – stawowym lub mięśniowym o charakterze miejscowym, dobrze zlokalizowanym, można zalecić uzupełnienie lub zastąpienie leczenia ogólnoustrojowego, leczeniem miejscowym w postaci maści lub plastrów (np. </a:t>
            </a:r>
            <a:r>
              <a:rPr lang="pl-PL" dirty="0" err="1" smtClean="0"/>
              <a:t>diklofenak</a:t>
            </a:r>
            <a:r>
              <a:rPr lang="pl-PL" dirty="0" smtClean="0"/>
              <a:t>).</a:t>
            </a:r>
            <a:endParaRPr lang="pl-PL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pl-PL" dirty="0" smtClean="0"/>
              <a:t>NSLPZ – działania niepożądane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Choroba wrzodowa żołądka i dwunastnicy</a:t>
            </a:r>
          </a:p>
          <a:p>
            <a:r>
              <a:rPr lang="pl-PL" dirty="0" smtClean="0"/>
              <a:t>Wzrost ciśnienia tętniczego</a:t>
            </a:r>
          </a:p>
          <a:p>
            <a:r>
              <a:rPr lang="pl-PL" dirty="0" smtClean="0"/>
              <a:t>Uszkodzenie nerek</a:t>
            </a:r>
          </a:p>
          <a:p>
            <a:r>
              <a:rPr lang="pl-PL" dirty="0" smtClean="0"/>
              <a:t>Zaburzenia krzepnięcia</a:t>
            </a:r>
          </a:p>
          <a:p>
            <a:r>
              <a:rPr lang="pl-PL" dirty="0" smtClean="0"/>
              <a:t>Zaostrzenie niewydolności serca</a:t>
            </a:r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Leczenie bólu przewlekłego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Farmakoterapia</a:t>
            </a:r>
          </a:p>
          <a:p>
            <a:r>
              <a:rPr lang="pl-PL" dirty="0" smtClean="0"/>
              <a:t>Rehabilitacja medyczna</a:t>
            </a:r>
          </a:p>
          <a:p>
            <a:r>
              <a:rPr lang="pl-PL" dirty="0" smtClean="0"/>
              <a:t>Psychoterapia</a:t>
            </a:r>
          </a:p>
          <a:p>
            <a:r>
              <a:rPr lang="pl-PL" dirty="0" err="1" smtClean="0"/>
              <a:t>Neuromodulacja</a:t>
            </a:r>
            <a:endParaRPr lang="pl-PL" dirty="0" smtClean="0"/>
          </a:p>
          <a:p>
            <a:r>
              <a:rPr lang="pl-PL" dirty="0" smtClean="0"/>
              <a:t>Metody zabiegowe i chirurgiczne.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Ból kolkowy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Terapię rozpoczyna się od podania leków o działaniu spazmolitycznym (</a:t>
            </a:r>
            <a:r>
              <a:rPr lang="pl-PL" dirty="0" err="1" smtClean="0"/>
              <a:t>drotaweryna</a:t>
            </a:r>
            <a:r>
              <a:rPr lang="pl-PL" dirty="0" smtClean="0"/>
              <a:t>, </a:t>
            </a:r>
            <a:r>
              <a:rPr lang="pl-PL" dirty="0" err="1" smtClean="0"/>
              <a:t>hioscyna</a:t>
            </a:r>
            <a:r>
              <a:rPr lang="pl-PL" dirty="0" smtClean="0"/>
              <a:t>), wspomaganych w przypadku silnego bólu </a:t>
            </a:r>
            <a:r>
              <a:rPr lang="pl-PL" dirty="0" err="1" smtClean="0"/>
              <a:t>tramadolem</a:t>
            </a:r>
            <a:r>
              <a:rPr lang="pl-PL" dirty="0" smtClean="0"/>
              <a:t> lub innym </a:t>
            </a:r>
            <a:r>
              <a:rPr lang="pl-PL" dirty="0" err="1" smtClean="0"/>
              <a:t>opioidem</a:t>
            </a:r>
            <a:r>
              <a:rPr lang="pl-PL" dirty="0" smtClean="0"/>
              <a:t>.</a:t>
            </a:r>
          </a:p>
          <a:p>
            <a:r>
              <a:rPr lang="pl-PL" dirty="0" smtClean="0"/>
              <a:t>Można także rozważyć metamizol łączący właściwości analgetyczne oraz spazmolityczne.</a:t>
            </a:r>
            <a:endParaRPr lang="pl-PL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Ból w przebiegu zaawansowanych chorób przewlekłych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Jeżeli leki nieopioidowe stosowane w skojarzeniu ze słabymi </a:t>
            </a:r>
            <a:r>
              <a:rPr lang="pl-PL" dirty="0" err="1" smtClean="0"/>
              <a:t>opioidami</a:t>
            </a:r>
            <a:r>
              <a:rPr lang="pl-PL" dirty="0" smtClean="0"/>
              <a:t> nie zapewniają zadowalającego efektu analgetycznego należy zastosować próbę zastosowania silnego </a:t>
            </a:r>
            <a:r>
              <a:rPr lang="pl-PL" dirty="0" err="1" smtClean="0"/>
              <a:t>opioidu</a:t>
            </a:r>
            <a:r>
              <a:rPr lang="pl-PL" dirty="0" smtClean="0"/>
              <a:t>.</a:t>
            </a:r>
          </a:p>
          <a:p>
            <a:r>
              <a:rPr lang="pl-PL" dirty="0" smtClean="0"/>
              <a:t>Lekiem zalecanym ze względu na korzystny profil bezpieczeństwa jest </a:t>
            </a:r>
            <a:r>
              <a:rPr lang="pl-PL" dirty="0" err="1" smtClean="0"/>
              <a:t>buprenorfina</a:t>
            </a:r>
            <a:r>
              <a:rPr lang="pl-PL" dirty="0" smtClean="0"/>
              <a:t>, ale można także zastosować pozostałe leki z tej grupy.</a:t>
            </a:r>
            <a:endParaRPr lang="pl-PL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Ból w przewlekłym zapaleniu trzustki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 smtClean="0"/>
              <a:t>Ból w przebiegi PZT jest silny i ma złożony patomechanizm (ból trzewny z komponentem kolkowym, zapalnym i neuropatycznym), przez co jest mało podatny na leczenie.</a:t>
            </a:r>
          </a:p>
          <a:p>
            <a:r>
              <a:rPr lang="pl-PL" dirty="0" smtClean="0"/>
              <a:t>Jeżeli leki nieopioidowe nie zapewniają skutecznej analgezji, można podjąć próbę leczenia z dołączeniem amitryptyliny lub </a:t>
            </a:r>
            <a:r>
              <a:rPr lang="pl-PL" dirty="0" err="1" smtClean="0"/>
              <a:t>duloksetyny</a:t>
            </a:r>
            <a:r>
              <a:rPr lang="pl-PL" dirty="0" smtClean="0"/>
              <a:t> (neuropatyczny komponent bólu).</a:t>
            </a:r>
          </a:p>
          <a:p>
            <a:r>
              <a:rPr lang="pl-PL" dirty="0" smtClean="0"/>
              <a:t>W przypadku nieskuteczności takiego leczenia, należy rozważyć włączenie silnego </a:t>
            </a:r>
            <a:r>
              <a:rPr lang="pl-PL" dirty="0" err="1" smtClean="0"/>
              <a:t>opioidu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Ból w chorobie nowotworowej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525963"/>
          </a:xfrm>
        </p:spPr>
        <p:txBody>
          <a:bodyPr>
            <a:normAutofit/>
          </a:bodyPr>
          <a:lstStyle/>
          <a:p>
            <a:r>
              <a:rPr lang="pl-PL" dirty="0" smtClean="0"/>
              <a:t>Stosujemy </a:t>
            </a:r>
            <a:r>
              <a:rPr lang="pl-PL" dirty="0" err="1" smtClean="0"/>
              <a:t>opioid</a:t>
            </a:r>
            <a:r>
              <a:rPr lang="pl-PL" dirty="0" smtClean="0"/>
              <a:t> w </a:t>
            </a:r>
            <a:r>
              <a:rPr lang="pl-PL" dirty="0" err="1" smtClean="0"/>
              <a:t>monoterapii</a:t>
            </a:r>
            <a:r>
              <a:rPr lang="pl-PL" dirty="0" smtClean="0"/>
              <a:t> lub                          w skojarzeniu z lekiem nieopioidowym                          i </a:t>
            </a:r>
            <a:r>
              <a:rPr lang="pl-PL" dirty="0" err="1" smtClean="0"/>
              <a:t>koanalgetcznym</a:t>
            </a:r>
            <a:r>
              <a:rPr lang="pl-PL" dirty="0" smtClean="0"/>
              <a:t> zgodnie z drabiną analgetyczną WHO.</a:t>
            </a:r>
          </a:p>
          <a:p>
            <a:r>
              <a:rPr lang="pl-PL" dirty="0" smtClean="0"/>
              <a:t>Nie wykazano poprawy analgezji po dołączeniu paracetamolu do silnego </a:t>
            </a:r>
            <a:r>
              <a:rPr lang="pl-PL" dirty="0" err="1" smtClean="0"/>
              <a:t>opioidu</a:t>
            </a:r>
            <a:r>
              <a:rPr lang="pl-PL" dirty="0" smtClean="0"/>
              <a:t>.</a:t>
            </a:r>
          </a:p>
          <a:p>
            <a:r>
              <a:rPr lang="pl-PL" dirty="0" smtClean="0"/>
              <a:t>Potwierdzono korzyści łączenia </a:t>
            </a:r>
            <a:r>
              <a:rPr lang="pl-PL" dirty="0" err="1" smtClean="0"/>
              <a:t>opioidów</a:t>
            </a:r>
            <a:r>
              <a:rPr lang="pl-PL" dirty="0" smtClean="0"/>
              <a:t> z NSLPZ, szczególnie w przypadku bólu kostnego.</a:t>
            </a:r>
            <a:endParaRPr lang="pl-PL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Owrzodzenia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 przypadku bólu spowodowanego owrzodzeniami leczenie ogólnoustrojowe można uzupełnić miejscowym zastosowaniem morfiny w postaci żelu lub przymoczek.</a:t>
            </a:r>
            <a:endParaRPr lang="pl-PL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Ból mięśniowo – szkieletowy z towarzyszącym skurczem mięśni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Należy czasowo lub przewlekle zalecić leki zmniejszające napięcie mięsni szkieletowych (np. </a:t>
            </a:r>
            <a:r>
              <a:rPr lang="pl-PL" dirty="0" err="1" smtClean="0"/>
              <a:t>tolperyzon</a:t>
            </a:r>
            <a:r>
              <a:rPr lang="pl-PL" dirty="0" smtClean="0"/>
              <a:t>, </a:t>
            </a:r>
            <a:r>
              <a:rPr lang="pl-PL" dirty="0" err="1" smtClean="0"/>
              <a:t>tyzanidynę</a:t>
            </a:r>
            <a:r>
              <a:rPr lang="pl-PL" dirty="0" smtClean="0"/>
              <a:t> lub </a:t>
            </a:r>
            <a:r>
              <a:rPr lang="pl-PL" dirty="0" err="1" smtClean="0"/>
              <a:t>baklofen</a:t>
            </a:r>
            <a:r>
              <a:rPr lang="pl-PL" dirty="0" smtClean="0"/>
              <a:t>).</a:t>
            </a:r>
          </a:p>
          <a:p>
            <a:r>
              <a:rPr lang="pl-PL" dirty="0" smtClean="0"/>
              <a:t>W przypadku bólu o dużym natężeniu należy rozważyć dołączenie nieopioidowych lub opioidowych leków analgetycznych</a:t>
            </a:r>
            <a:endParaRPr lang="pl-PL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Ból zapalny i ból korzeniowy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 zespołach bólowych przebiegających z silną reakcją zapalną oraz w bólach korzeniowych lub innych spowodowanych uciskiem na struktury części </a:t>
            </a:r>
            <a:r>
              <a:rPr lang="pl-PL" dirty="0" err="1" smtClean="0"/>
              <a:t>somatosensorycznej</a:t>
            </a:r>
            <a:r>
              <a:rPr lang="pl-PL" dirty="0" smtClean="0"/>
              <a:t> układu nerwowego w przypadku utrzymywania się dokuczliwego bólu pomimo zastosowania analgetyków poprawę można uzyskać po dołączeniu </a:t>
            </a:r>
            <a:r>
              <a:rPr lang="pl-PL" dirty="0" err="1" smtClean="0"/>
              <a:t>glikokortykosteroidów</a:t>
            </a:r>
            <a:r>
              <a:rPr lang="pl-PL" dirty="0" smtClean="0"/>
              <a:t> (GKS), np. </a:t>
            </a:r>
            <a:r>
              <a:rPr lang="pl-PL" dirty="0" err="1" smtClean="0"/>
              <a:t>deksametazonu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Ból neuropatyczny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Choroby nowotworowe</a:t>
            </a:r>
          </a:p>
          <a:p>
            <a:r>
              <a:rPr lang="pl-PL" dirty="0" smtClean="0"/>
              <a:t>Urazy</a:t>
            </a:r>
          </a:p>
          <a:p>
            <a:r>
              <a:rPr lang="pl-PL" dirty="0" smtClean="0"/>
              <a:t>Choroby układu nerwowego</a:t>
            </a:r>
          </a:p>
          <a:p>
            <a:r>
              <a:rPr lang="pl-PL" dirty="0" smtClean="0"/>
              <a:t>Cukrzyca</a:t>
            </a:r>
          </a:p>
          <a:p>
            <a:r>
              <a:rPr lang="pl-PL" dirty="0" smtClean="0"/>
              <a:t>Półpasiec</a:t>
            </a:r>
          </a:p>
          <a:p>
            <a:r>
              <a:rPr lang="pl-PL" dirty="0" smtClean="0"/>
              <a:t>AIDS</a:t>
            </a:r>
          </a:p>
          <a:p>
            <a:r>
              <a:rPr lang="pl-PL" dirty="0" smtClean="0"/>
              <a:t>Stosowanie leków przeciwnowotworowych, np. </a:t>
            </a:r>
            <a:r>
              <a:rPr lang="pl-PL" dirty="0" err="1" smtClean="0"/>
              <a:t>oksaliplatyny</a:t>
            </a:r>
            <a:endParaRPr lang="pl-PL" dirty="0" smtClean="0"/>
          </a:p>
          <a:p>
            <a:r>
              <a:rPr lang="pl-PL" dirty="0" smtClean="0"/>
              <a:t>Uszkodzenie nerwów w trakcie operacji lub radioterapii</a:t>
            </a:r>
            <a:endParaRPr lang="pl-PL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Farmakoterapia skojarzona bólu neuropatycznego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85000" lnSpcReduction="10000"/>
          </a:bodyPr>
          <a:lstStyle/>
          <a:p>
            <a:r>
              <a:rPr lang="pl-PL" dirty="0" smtClean="0"/>
              <a:t>W przypadku bólu neuropatycznego innego niż choroba nowotworowa, zaleca się rozpoczęcie terapii od zastosowania leków </a:t>
            </a:r>
            <a:r>
              <a:rPr lang="pl-PL" dirty="0" err="1" smtClean="0"/>
              <a:t>koanalgetycznych</a:t>
            </a:r>
            <a:r>
              <a:rPr lang="pl-PL" dirty="0" smtClean="0"/>
              <a:t> – </a:t>
            </a:r>
            <a:r>
              <a:rPr lang="pl-PL" dirty="0" err="1" smtClean="0"/>
              <a:t>pregabaliny</a:t>
            </a:r>
            <a:r>
              <a:rPr lang="pl-PL" dirty="0" smtClean="0"/>
              <a:t>, </a:t>
            </a:r>
            <a:r>
              <a:rPr lang="pl-PL" dirty="0" err="1" smtClean="0"/>
              <a:t>gabapentyny</a:t>
            </a:r>
            <a:r>
              <a:rPr lang="pl-PL" dirty="0" smtClean="0"/>
              <a:t>, amitryptyliny lub </a:t>
            </a:r>
            <a:r>
              <a:rPr lang="pl-PL" dirty="0" err="1" smtClean="0"/>
              <a:t>duloksetyny</a:t>
            </a:r>
            <a:r>
              <a:rPr lang="pl-PL" dirty="0" smtClean="0"/>
              <a:t>.</a:t>
            </a:r>
          </a:p>
          <a:p>
            <a:r>
              <a:rPr lang="pl-PL" dirty="0" err="1" smtClean="0"/>
              <a:t>Duloksetyna</a:t>
            </a:r>
            <a:r>
              <a:rPr lang="pl-PL" dirty="0" smtClean="0"/>
              <a:t> szczególnie polecana jest w przypadku neuropatii cukrzycowej.</a:t>
            </a:r>
          </a:p>
          <a:p>
            <a:r>
              <a:rPr lang="pl-PL" dirty="0" err="1" smtClean="0"/>
              <a:t>Monoterapia</a:t>
            </a:r>
            <a:r>
              <a:rPr lang="pl-PL" dirty="0" smtClean="0"/>
              <a:t> bólu neuropatycznego skuteczna jest u 30 – 50% chorych.</a:t>
            </a:r>
          </a:p>
          <a:p>
            <a:r>
              <a:rPr lang="pl-PL" dirty="0" smtClean="0"/>
              <a:t>Leczenie należy rozpocząć od małej dawki.</a:t>
            </a:r>
          </a:p>
          <a:p>
            <a:r>
              <a:rPr lang="pl-PL" dirty="0" smtClean="0"/>
              <a:t>Efekt leczenia obserwowany jest po 5 – 7 dniach systematycznego przyjmowania, nie jest natychmiastowy.</a:t>
            </a:r>
          </a:p>
          <a:p>
            <a:r>
              <a:rPr lang="pl-PL" dirty="0" smtClean="0"/>
              <a:t>Pełna obserwacja efektu leczenia powinna być prowadzona przez 2 – 4 tygodnie.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/>
              <a:t>Jeżeli zastosowany pierwszy lek </a:t>
            </a:r>
            <a:r>
              <a:rPr lang="pl-PL" dirty="0" err="1" smtClean="0"/>
              <a:t>koanalgetyczny</a:t>
            </a:r>
            <a:r>
              <a:rPr lang="pl-PL" dirty="0" smtClean="0"/>
              <a:t> nie przyniesie poprawy należy podjąć próbę leczenia kolejnym </a:t>
            </a:r>
            <a:r>
              <a:rPr lang="pl-PL" dirty="0" err="1" smtClean="0"/>
              <a:t>koanalgetykiem</a:t>
            </a:r>
            <a:r>
              <a:rPr lang="pl-PL" dirty="0" smtClean="0"/>
              <a:t> </a:t>
            </a:r>
            <a:r>
              <a:rPr lang="pl-PL" dirty="0" smtClean="0"/>
              <a:t>(np. w przypadku nieskuteczności </a:t>
            </a:r>
            <a:r>
              <a:rPr lang="pl-PL" dirty="0" err="1" smtClean="0"/>
              <a:t>gabapentyny</a:t>
            </a:r>
            <a:r>
              <a:rPr lang="pl-PL" dirty="0" smtClean="0"/>
              <a:t>, należy zastosować </a:t>
            </a:r>
            <a:r>
              <a:rPr lang="pl-PL" dirty="0" err="1" smtClean="0"/>
              <a:t>pregabalinę</a:t>
            </a:r>
            <a:r>
              <a:rPr lang="pl-PL" dirty="0" smtClean="0"/>
              <a:t> i odwrotnie).</a:t>
            </a:r>
          </a:p>
          <a:p>
            <a:r>
              <a:rPr lang="pl-PL" dirty="0" smtClean="0"/>
              <a:t>Jeżeli żaden ze stosowanych </a:t>
            </a:r>
            <a:r>
              <a:rPr lang="pl-PL" dirty="0" err="1" smtClean="0"/>
              <a:t>koanalgetyków</a:t>
            </a:r>
            <a:r>
              <a:rPr lang="pl-PL" dirty="0" smtClean="0"/>
              <a:t> jest nieskuteczny w </a:t>
            </a:r>
            <a:r>
              <a:rPr lang="pl-PL" dirty="0" err="1" smtClean="0"/>
              <a:t>monoterapii</a:t>
            </a:r>
            <a:r>
              <a:rPr lang="pl-PL" dirty="0" smtClean="0"/>
              <a:t>, należy zastosować leczenie jednocześnie dwoma lekami </a:t>
            </a:r>
            <a:r>
              <a:rPr lang="pl-PL" dirty="0" err="1" smtClean="0"/>
              <a:t>koanalgetycznymi</a:t>
            </a:r>
            <a:r>
              <a:rPr lang="pl-PL" dirty="0" smtClean="0"/>
              <a:t>.</a:t>
            </a:r>
          </a:p>
          <a:p>
            <a:r>
              <a:rPr lang="pl-PL" dirty="0" smtClean="0"/>
              <a:t>Wykazano skuteczność terapii </a:t>
            </a:r>
            <a:r>
              <a:rPr lang="pl-PL" dirty="0" err="1" smtClean="0"/>
              <a:t>pregabaliny</a:t>
            </a:r>
            <a:r>
              <a:rPr lang="pl-PL" dirty="0" smtClean="0"/>
              <a:t> i </a:t>
            </a:r>
            <a:r>
              <a:rPr lang="pl-PL" dirty="0" err="1" smtClean="0"/>
              <a:t>gabapentyny</a:t>
            </a:r>
            <a:r>
              <a:rPr lang="pl-PL" dirty="0" smtClean="0"/>
              <a:t> w skojarzeniu z trójpierścieniowymi lekami przeciwdepresyjnymi lub inhibitorami wychwytu zwrotnego serotoniny i noradrenaliny.</a:t>
            </a:r>
          </a:p>
          <a:p>
            <a:r>
              <a:rPr lang="pl-PL" dirty="0" smtClean="0"/>
              <a:t>W przypadku nieskuteczności takiego leczenia lub gdy ból wymaga natychmiastowego opanowania, można dodać lek opioidowy do leku </a:t>
            </a:r>
            <a:r>
              <a:rPr lang="pl-PL" dirty="0" err="1" smtClean="0"/>
              <a:t>koanalgetycznego</a:t>
            </a:r>
            <a:r>
              <a:rPr lang="pl-PL" dirty="0" smtClean="0"/>
              <a:t>, ale na jak najkrótszy czas i w jak najmniejszej dawce.</a:t>
            </a:r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Farmakoterapia skojarzona bólu neuropatycznego</a:t>
            </a:r>
            <a:endParaRPr lang="pl-P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Podstawowe zasady farmakoterapii bólu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Dobór leku musi się opierać na ustaleniu przyczyny  i zrozumieniu patomechanizmu bólu.</a:t>
            </a:r>
          </a:p>
          <a:p>
            <a:r>
              <a:rPr lang="pl-PL" dirty="0" smtClean="0"/>
              <a:t>Terapię należy rozpocząć od małych dawek, uwzględniając wiek chorego oraz wydolność nerek    i wątroby.</a:t>
            </a:r>
          </a:p>
          <a:p>
            <a:r>
              <a:rPr lang="pl-PL" dirty="0" smtClean="0"/>
              <a:t>Dawkę leku należy ostrożnie dostosowywać pod kontrolą efektu działania.</a:t>
            </a:r>
          </a:p>
          <a:p>
            <a:r>
              <a:rPr lang="pl-PL" dirty="0" smtClean="0"/>
              <a:t>Obok leków stosowanych regularnie należy zalecić lek do stosowania doraźnego, określając wielkość dawki jednorazowej, odstępy między kolejnymi dawkami dodatkowymi (jeżeli zachodzi potrzeba ich powtórzenia) i maksymalną ich liczbę na dobę.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Ból neuropatyczny u chorego nowotworowo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Znaczne natężenie bólu.</a:t>
            </a:r>
          </a:p>
          <a:p>
            <a:r>
              <a:rPr lang="pl-PL" dirty="0" smtClean="0"/>
              <a:t>Bezzwłocznie należy zastosować lek opioidowy.</a:t>
            </a:r>
          </a:p>
          <a:p>
            <a:r>
              <a:rPr lang="pl-PL" dirty="0" smtClean="0"/>
              <a:t>Po wstępnym dobraniu dawki należy dodać </a:t>
            </a:r>
            <a:r>
              <a:rPr lang="pl-PL" dirty="0" err="1" smtClean="0"/>
              <a:t>koanalgetyk</a:t>
            </a:r>
            <a:r>
              <a:rPr lang="pl-PL" dirty="0" smtClean="0"/>
              <a:t>.</a:t>
            </a:r>
          </a:p>
          <a:p>
            <a:r>
              <a:rPr lang="pl-PL" dirty="0" smtClean="0"/>
              <a:t>Leczenie bólu samym </a:t>
            </a:r>
            <a:r>
              <a:rPr lang="pl-PL" dirty="0" err="1" smtClean="0"/>
              <a:t>opioidem</a:t>
            </a:r>
            <a:r>
              <a:rPr lang="pl-PL" dirty="0" smtClean="0"/>
              <a:t> zaleca się wyłącznie u osób o krótkim przewidywanym czasie życia (&lt;2-4tyg.).</a:t>
            </a:r>
            <a:endParaRPr lang="pl-PL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Zastosowanie </a:t>
            </a:r>
            <a:r>
              <a:rPr lang="pl-PL" dirty="0" err="1" smtClean="0"/>
              <a:t>ketaminy</a:t>
            </a:r>
            <a:r>
              <a:rPr lang="pl-PL" dirty="0" smtClean="0"/>
              <a:t> (antagonista receptora NMDA) dodawanej jako </a:t>
            </a:r>
            <a:r>
              <a:rPr lang="pl-PL" dirty="0" err="1" smtClean="0"/>
              <a:t>koanalgetyk</a:t>
            </a:r>
            <a:r>
              <a:rPr lang="pl-PL" dirty="0" smtClean="0"/>
              <a:t> do </a:t>
            </a:r>
            <a:r>
              <a:rPr lang="pl-PL" dirty="0" err="1" smtClean="0"/>
              <a:t>opioidu</a:t>
            </a:r>
            <a:r>
              <a:rPr lang="pl-PL" dirty="0" smtClean="0"/>
              <a:t>.</a:t>
            </a:r>
          </a:p>
          <a:p>
            <a:r>
              <a:rPr lang="pl-PL" dirty="0" smtClean="0"/>
              <a:t>Wyłącznie pod nadzorem lekarza doświadczonego w leczeniu bólu.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Ból neuropatyczny u chorego nowotworowo, oporny na leczenie</a:t>
            </a:r>
            <a:endParaRPr lang="pl-PL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Ból neuropatyczny ograniczony do określonej części ciała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Zastosowanie plastrów zawierających 5% </a:t>
            </a:r>
            <a:r>
              <a:rPr lang="pl-PL" dirty="0" err="1" smtClean="0"/>
              <a:t>lidokainę</a:t>
            </a:r>
            <a:r>
              <a:rPr lang="pl-PL" dirty="0" smtClean="0"/>
              <a:t>, przyklejanych regularnie na bolesne miejsce.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Leki przeciwpadaczkowe – </a:t>
            </a:r>
            <a:br>
              <a:rPr lang="pl-PL" dirty="0" smtClean="0"/>
            </a:br>
            <a:r>
              <a:rPr lang="pl-PL" dirty="0" smtClean="0"/>
              <a:t>fenytoina i karbamazepina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l-PL" dirty="0" smtClean="0"/>
              <a:t>Nie zalecane w leczeniu bólu neuropatycznego.</a:t>
            </a:r>
          </a:p>
          <a:p>
            <a:r>
              <a:rPr lang="pl-PL" dirty="0" smtClean="0"/>
              <a:t>Induktory enzymów metabolizujących leki – zmniejszenie efektu leczniczego z innych przyczyn oraz efektu analgetycznego przy stosowaniu </a:t>
            </a:r>
            <a:r>
              <a:rPr lang="pl-PL" dirty="0" err="1" smtClean="0"/>
              <a:t>opioidów</a:t>
            </a:r>
            <a:r>
              <a:rPr lang="pl-PL" dirty="0" smtClean="0"/>
              <a:t> (np. przyspieszony metabolizm </a:t>
            </a:r>
            <a:r>
              <a:rPr lang="pl-PL" dirty="0" err="1" smtClean="0"/>
              <a:t>opioidów</a:t>
            </a:r>
            <a:r>
              <a:rPr lang="pl-PL" dirty="0" smtClean="0"/>
              <a:t> do nieaktywnych pochodnych).</a:t>
            </a:r>
          </a:p>
          <a:p>
            <a:r>
              <a:rPr lang="pl-PL" dirty="0" smtClean="0"/>
              <a:t>Karbamazepina może być stosowana w leczeniu neuralgii nerwu trójdzielnego (krótkotrwale, zwykle w </a:t>
            </a:r>
            <a:r>
              <a:rPr lang="pl-PL" dirty="0" err="1" smtClean="0"/>
              <a:t>monoterapii</a:t>
            </a:r>
            <a:r>
              <a:rPr lang="pl-PL" dirty="0" smtClean="0"/>
              <a:t>).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Kannabinoidy</a:t>
            </a:r>
            <a:r>
              <a:rPr lang="pl-PL" dirty="0" smtClean="0"/>
              <a:t> w leczeniu bólu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Nie wykazano skuteczności </a:t>
            </a:r>
            <a:r>
              <a:rPr lang="pl-PL" dirty="0" err="1" smtClean="0"/>
              <a:t>kannabinoidów</a:t>
            </a:r>
            <a:r>
              <a:rPr lang="pl-PL" dirty="0" smtClean="0"/>
              <a:t> w leczeniu bólu.</a:t>
            </a:r>
          </a:p>
          <a:p>
            <a:r>
              <a:rPr lang="pl-PL" dirty="0" smtClean="0"/>
              <a:t>Można rozważyć terapię z wykorzystaniem </a:t>
            </a:r>
            <a:r>
              <a:rPr lang="pl-PL" dirty="0" err="1" smtClean="0"/>
              <a:t>kannabinoidów</a:t>
            </a:r>
            <a:r>
              <a:rPr lang="pl-PL" dirty="0" smtClean="0"/>
              <a:t> u chorych z bólem neuropatycznym, u których inne metody terapii przeciwbólowej nie przyniosły efektu.</a:t>
            </a:r>
            <a:endParaRPr lang="pl-PL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143000"/>
          </a:xfrm>
        </p:spPr>
        <p:txBody>
          <a:bodyPr/>
          <a:lstStyle/>
          <a:p>
            <a:r>
              <a:rPr lang="pl-PL" dirty="0" smtClean="0"/>
              <a:t>Dziękuję za uwagę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Leki powinno się podawać drogą najbardziej dogodną dla chorego i w prosty sposób.</a:t>
            </a:r>
          </a:p>
          <a:p>
            <a:r>
              <a:rPr lang="pl-PL" dirty="0" smtClean="0"/>
              <a:t>Należy uważnie ocenić skuteczność nowo wprowadzonego leku, monitorując jego działanie do czasu wystąpienia pełnego efektu (tj. doby w przypadku większości </a:t>
            </a:r>
            <a:r>
              <a:rPr lang="pl-PL" dirty="0" err="1" smtClean="0"/>
              <a:t>opioidów</a:t>
            </a:r>
            <a:r>
              <a:rPr lang="pl-PL" dirty="0" smtClean="0"/>
              <a:t> podawanych doustnie                                i podskórnie, 3-6 dni w przypadku preparatów </a:t>
            </a:r>
            <a:r>
              <a:rPr lang="pl-PL" dirty="0" err="1" smtClean="0"/>
              <a:t>przezskórnych</a:t>
            </a:r>
            <a:r>
              <a:rPr lang="pl-PL" dirty="0" smtClean="0"/>
              <a:t> </a:t>
            </a:r>
            <a:r>
              <a:rPr lang="pl-PL" dirty="0" err="1" smtClean="0"/>
              <a:t>buprenorfiny</a:t>
            </a:r>
            <a:r>
              <a:rPr lang="pl-PL" dirty="0" smtClean="0"/>
              <a:t> i fentanylu.</a:t>
            </a:r>
          </a:p>
          <a:p>
            <a:r>
              <a:rPr lang="pl-PL" dirty="0" smtClean="0"/>
              <a:t>Jeżeli zastosowane leczenie nie przynosi </a:t>
            </a:r>
            <a:r>
              <a:rPr lang="pl-PL" dirty="0" err="1" smtClean="0"/>
              <a:t>zadowolającego</a:t>
            </a:r>
            <a:r>
              <a:rPr lang="pl-PL" dirty="0" smtClean="0"/>
              <a:t> efektu przeciwbólowego, można rozważyć leczenie skojarzone i dodać do już stosowanego leku kolejny lek przeciwbólowy lub </a:t>
            </a:r>
            <a:r>
              <a:rPr lang="pl-PL" dirty="0" err="1" smtClean="0"/>
              <a:t>koanalgetyczny</a:t>
            </a:r>
            <a:r>
              <a:rPr lang="pl-PL" dirty="0" smtClean="0"/>
              <a:t> o innym mechanizmie działania                         i odmiennym profilu potencjalnych działań niepożądanych.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Podstawowe zasady farmakoterapii bólu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W szczególnych rodzajach bólu, na przykład w bólu neuropatycznym, przed lekami przeciwbólowymi lub równocześnie z nimi należy zastosować leki </a:t>
            </a:r>
            <a:r>
              <a:rPr lang="pl-PL" dirty="0" err="1" smtClean="0"/>
              <a:t>koanalgetyczne</a:t>
            </a:r>
            <a:r>
              <a:rPr lang="pl-PL" dirty="0" smtClean="0"/>
              <a:t>.</a:t>
            </a:r>
          </a:p>
          <a:p>
            <a:r>
              <a:rPr lang="pl-PL" dirty="0" smtClean="0"/>
              <a:t>Należy dążyć do stosowania jak najmniejszej liczby leków podawanych w jak najmniejszych, ale skutecznych dawkach.</a:t>
            </a:r>
          </a:p>
          <a:p>
            <a:r>
              <a:rPr lang="pl-PL" dirty="0" smtClean="0"/>
              <a:t>Należy planowo wprowadzać tylko jeden nowy lek w danym dniu (kolejny można dodać po 1-3 dniach), co pozwala na niezależną ocenę jego skuteczności i w razie niekorzystnego działania na jego odstawienie.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Podstawowe zasady farmakoterapii bólu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/>
          <a:lstStyle/>
          <a:p>
            <a:r>
              <a:rPr lang="pl-PL" dirty="0" smtClean="0"/>
              <a:t>Jeżeli jeden lek z danej grupy okazuje się nieskuteczny lub źle tolerowany, można podjąć próbę leczenia innym lekiem o podobnym działaniu, gdy są takie wskazania (np. w przypadku nieskuteczności </a:t>
            </a:r>
            <a:r>
              <a:rPr lang="pl-PL" dirty="0" err="1" smtClean="0"/>
              <a:t>gabapentyny</a:t>
            </a:r>
            <a:r>
              <a:rPr lang="pl-PL" dirty="0" smtClean="0"/>
              <a:t>, można podjąć próbę leczenia </a:t>
            </a:r>
            <a:r>
              <a:rPr lang="pl-PL" dirty="0" err="1" smtClean="0"/>
              <a:t>pregabaliną</a:t>
            </a:r>
            <a:r>
              <a:rPr lang="pl-PL" dirty="0" smtClean="0"/>
              <a:t>).</a:t>
            </a:r>
          </a:p>
          <a:p>
            <a:r>
              <a:rPr lang="pl-PL" dirty="0" smtClean="0"/>
              <a:t>Nie należy stosować więcej niż jednego leku z tej samej grupy farmakologicznej i o takim samym mechanizmie działania, poza szczególnymi sytuacjami (np. dopuszcza się leczenie dwoma silnymi </a:t>
            </a:r>
            <a:r>
              <a:rPr lang="pl-PL" dirty="0" err="1" smtClean="0"/>
              <a:t>opioidami</a:t>
            </a:r>
            <a:r>
              <a:rPr lang="pl-PL" dirty="0" smtClean="0"/>
              <a:t>, jeżeli jest to uzasadnione).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Podstawowe zasady farmakoterapii bólu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/>
          <a:lstStyle/>
          <a:p>
            <a:r>
              <a:rPr lang="pl-PL" dirty="0" smtClean="0"/>
              <a:t>W przypadku rozpoczynania leczenia większością leków przeciwbólowych konieczne jest profilaktyczne zastosowanie leków zapobiegających skutkom niepożądanym:</a:t>
            </a:r>
          </a:p>
          <a:p>
            <a:pPr lvl="1"/>
            <a:r>
              <a:rPr lang="pl-PL" dirty="0" smtClean="0"/>
              <a:t>Inhibitorów pompy protonowej (IPP) wraz z niesteroidowymi lekami przeciwzapalnymi (NSLPZ)</a:t>
            </a:r>
          </a:p>
          <a:p>
            <a:pPr lvl="1"/>
            <a:r>
              <a:rPr lang="pl-PL" dirty="0" smtClean="0"/>
              <a:t>Leków przeciwwymiotnych w pierwszych dniach terapii </a:t>
            </a:r>
            <a:r>
              <a:rPr lang="pl-PL" dirty="0" err="1" smtClean="0"/>
              <a:t>opioidami</a:t>
            </a:r>
            <a:endParaRPr lang="pl-PL" dirty="0" smtClean="0"/>
          </a:p>
          <a:p>
            <a:pPr lvl="1"/>
            <a:r>
              <a:rPr lang="pl-PL" dirty="0" smtClean="0"/>
              <a:t>Leków przeczyszczających przez cały okres leczenia </a:t>
            </a:r>
            <a:r>
              <a:rPr lang="pl-PL" dirty="0" err="1" smtClean="0"/>
              <a:t>opioidami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Podstawowe zasady farmakoterapii bólu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Ocena efektu leczenia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Skuteczność analgetyczna</a:t>
            </a:r>
          </a:p>
          <a:p>
            <a:r>
              <a:rPr lang="pl-PL" dirty="0" smtClean="0"/>
              <a:t>Działania niepożądane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1774</Words>
  <Application>Microsoft Office PowerPoint</Application>
  <PresentationFormat>Pokaz na ekranie (4:3)</PresentationFormat>
  <Paragraphs>149</Paragraphs>
  <Slides>45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46" baseType="lpstr">
      <vt:lpstr>Motyw pakietu Office</vt:lpstr>
      <vt:lpstr>Farmakoterapia wielolekowa bólu przewlekłego</vt:lpstr>
      <vt:lpstr>Ból</vt:lpstr>
      <vt:lpstr>Leczenie bólu przewlekłego</vt:lpstr>
      <vt:lpstr>Podstawowe zasady farmakoterapii bólu</vt:lpstr>
      <vt:lpstr>Podstawowe zasady farmakoterapii bólu</vt:lpstr>
      <vt:lpstr>Podstawowe zasady farmakoterapii bólu</vt:lpstr>
      <vt:lpstr>Podstawowe zasady farmakoterapii bólu</vt:lpstr>
      <vt:lpstr>Podstawowe zasady farmakoterapii bólu</vt:lpstr>
      <vt:lpstr>Ocena efektu leczenia</vt:lpstr>
      <vt:lpstr>Zasady łączenia leków o różnych mechanizmach działania</vt:lpstr>
      <vt:lpstr>Główne grupy leków stosowanych  w leczeniu bólu</vt:lpstr>
      <vt:lpstr>Możliwości łączenia leków</vt:lpstr>
      <vt:lpstr>Możliwości łączenia leków</vt:lpstr>
      <vt:lpstr>Możliwości łączenia leków</vt:lpstr>
      <vt:lpstr>Slajd 15</vt:lpstr>
      <vt:lpstr>Slajd 16</vt:lpstr>
      <vt:lpstr>Slajd 17</vt:lpstr>
      <vt:lpstr>Slajd 18</vt:lpstr>
      <vt:lpstr>Slajd 19</vt:lpstr>
      <vt:lpstr>Slajd 20</vt:lpstr>
      <vt:lpstr>Zasady doboru leków przeciwbólowych</vt:lpstr>
      <vt:lpstr>Ból nocyceptywny</vt:lpstr>
      <vt:lpstr>Ból neuropatyczny</vt:lpstr>
      <vt:lpstr>Ból złożony</vt:lpstr>
      <vt:lpstr>Farmakoterapia bólu nocyceptywnego</vt:lpstr>
      <vt:lpstr>Paracetamol</vt:lpstr>
      <vt:lpstr>NSLPZ</vt:lpstr>
      <vt:lpstr>NSLPZ</vt:lpstr>
      <vt:lpstr>NSLPZ – działania niepożądane</vt:lpstr>
      <vt:lpstr>Ból kolkowy</vt:lpstr>
      <vt:lpstr>Ból w przebiegu zaawansowanych chorób przewlekłych</vt:lpstr>
      <vt:lpstr>Ból w przewlekłym zapaleniu trzustki</vt:lpstr>
      <vt:lpstr>Ból w chorobie nowotworowej</vt:lpstr>
      <vt:lpstr>Owrzodzenia</vt:lpstr>
      <vt:lpstr>Ból mięśniowo – szkieletowy z towarzyszącym skurczem mięśni</vt:lpstr>
      <vt:lpstr>Ból zapalny i ból korzeniowy</vt:lpstr>
      <vt:lpstr> Ból neuropatyczny  </vt:lpstr>
      <vt:lpstr>Farmakoterapia skojarzona bólu neuropatycznego</vt:lpstr>
      <vt:lpstr>Farmakoterapia skojarzona bólu neuropatycznego</vt:lpstr>
      <vt:lpstr>Ból neuropatyczny u chorego nowotworowo</vt:lpstr>
      <vt:lpstr>Ból neuropatyczny u chorego nowotworowo, oporny na leczenie</vt:lpstr>
      <vt:lpstr>Ból neuropatyczny ograniczony do określonej części ciała</vt:lpstr>
      <vt:lpstr>Leki przeciwpadaczkowe –  fenytoina i karbamazepina</vt:lpstr>
      <vt:lpstr>Kannabinoidy w leczeniu bólu</vt:lpstr>
      <vt:lpstr>Dziękuję za uwagę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Farmakoterapia wielolekowa bólu przewlekłego</dc:title>
  <dc:creator>Użytkownik systemu Windows</dc:creator>
  <cp:lastModifiedBy>Użytkownik systemu Windows</cp:lastModifiedBy>
  <cp:revision>29</cp:revision>
  <dcterms:created xsi:type="dcterms:W3CDTF">2020-03-26T20:23:34Z</dcterms:created>
  <dcterms:modified xsi:type="dcterms:W3CDTF">2020-03-28T13:45:53Z</dcterms:modified>
</cp:coreProperties>
</file>