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0" r:id="rId3"/>
    <p:sldId id="331" r:id="rId4"/>
    <p:sldId id="257" r:id="rId5"/>
    <p:sldId id="258" r:id="rId6"/>
    <p:sldId id="263" r:id="rId7"/>
    <p:sldId id="264" r:id="rId8"/>
    <p:sldId id="265" r:id="rId9"/>
    <p:sldId id="266" r:id="rId10"/>
    <p:sldId id="259" r:id="rId11"/>
    <p:sldId id="260" r:id="rId12"/>
    <p:sldId id="261" r:id="rId13"/>
    <p:sldId id="262" r:id="rId14"/>
    <p:sldId id="267" r:id="rId15"/>
    <p:sldId id="268" r:id="rId16"/>
    <p:sldId id="269" r:id="rId17"/>
    <p:sldId id="270" r:id="rId18"/>
    <p:sldId id="307" r:id="rId19"/>
    <p:sldId id="308" r:id="rId20"/>
    <p:sldId id="309" r:id="rId21"/>
    <p:sldId id="310" r:id="rId22"/>
    <p:sldId id="315" r:id="rId23"/>
    <p:sldId id="311" r:id="rId24"/>
    <p:sldId id="314" r:id="rId25"/>
    <p:sldId id="312" r:id="rId26"/>
    <p:sldId id="313" r:id="rId27"/>
    <p:sldId id="316" r:id="rId28"/>
    <p:sldId id="317" r:id="rId29"/>
    <p:sldId id="318" r:id="rId30"/>
    <p:sldId id="319" r:id="rId31"/>
    <p:sldId id="320" r:id="rId32"/>
    <p:sldId id="321" r:id="rId33"/>
    <p:sldId id="322" r:id="rId34"/>
    <p:sldId id="323" r:id="rId35"/>
    <p:sldId id="324" r:id="rId36"/>
    <p:sldId id="325" r:id="rId37"/>
    <p:sldId id="327" r:id="rId38"/>
    <p:sldId id="326" r:id="rId39"/>
    <p:sldId id="328" r:id="rId40"/>
    <p:sldId id="271" r:id="rId41"/>
    <p:sldId id="272" r:id="rId42"/>
    <p:sldId id="273" r:id="rId43"/>
    <p:sldId id="274" r:id="rId44"/>
    <p:sldId id="275" r:id="rId45"/>
    <p:sldId id="276" r:id="rId46"/>
    <p:sldId id="277" r:id="rId47"/>
    <p:sldId id="278" r:id="rId48"/>
    <p:sldId id="279" r:id="rId49"/>
    <p:sldId id="280" r:id="rId50"/>
    <p:sldId id="281" r:id="rId51"/>
    <p:sldId id="282" r:id="rId52"/>
    <p:sldId id="283" r:id="rId53"/>
    <p:sldId id="284" r:id="rId54"/>
    <p:sldId id="285" r:id="rId55"/>
    <p:sldId id="286" r:id="rId56"/>
    <p:sldId id="287" r:id="rId57"/>
    <p:sldId id="288" r:id="rId58"/>
    <p:sldId id="289" r:id="rId59"/>
    <p:sldId id="290" r:id="rId60"/>
    <p:sldId id="291" r:id="rId61"/>
    <p:sldId id="292" r:id="rId62"/>
    <p:sldId id="293" r:id="rId63"/>
    <p:sldId id="294" r:id="rId64"/>
    <p:sldId id="295" r:id="rId65"/>
    <p:sldId id="296" r:id="rId66"/>
    <p:sldId id="297" r:id="rId67"/>
    <p:sldId id="298" r:id="rId68"/>
    <p:sldId id="299" r:id="rId69"/>
    <p:sldId id="300" r:id="rId70"/>
    <p:sldId id="301" r:id="rId71"/>
    <p:sldId id="302" r:id="rId72"/>
    <p:sldId id="303" r:id="rId73"/>
    <p:sldId id="304" r:id="rId74"/>
    <p:sldId id="305" r:id="rId75"/>
    <p:sldId id="306" r:id="rId7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3243D-0585-4471-BF1C-D2CD8906CEF0}" type="datetimeFigureOut">
              <a:rPr lang="pl-PL" smtClean="0"/>
              <a:pPr/>
              <a:t>05.06.2020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220B0-5214-49E8-93D2-0A8A182189F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mtClean="0"/>
              <a:t>Leki przeciwkrzepliwe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Heparyna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/>
              <a:t>HNF (heparyna niefrakcjonowana)</a:t>
            </a:r>
          </a:p>
          <a:p>
            <a:pPr lvl="1"/>
            <a:r>
              <a:rPr lang="pl-PL" dirty="0" smtClean="0"/>
              <a:t>Wiąże się z antytrombiną i zwiększa jej aktywność względem trombiny 1000 razy -&gt; pośredni inhibitor czynnika </a:t>
            </a:r>
            <a:r>
              <a:rPr lang="pl-PL" dirty="0" err="1" smtClean="0"/>
              <a:t>IIa</a:t>
            </a:r>
            <a:r>
              <a:rPr lang="pl-PL" dirty="0" smtClean="0"/>
              <a:t> (trombiny) i </a:t>
            </a:r>
            <a:r>
              <a:rPr lang="pl-PL" dirty="0" err="1" smtClean="0"/>
              <a:t>Xa</a:t>
            </a:r>
            <a:endParaRPr lang="pl-PL" dirty="0" smtClean="0"/>
          </a:p>
          <a:p>
            <a:pPr lvl="1"/>
            <a:r>
              <a:rPr lang="pl-PL" dirty="0" smtClean="0"/>
              <a:t>Działanie utrzymuje się przez 2-4h – neutralizowana przez czynnik płytkowy 4 (PF 4)</a:t>
            </a:r>
          </a:p>
          <a:p>
            <a:pPr lvl="1"/>
            <a:r>
              <a:rPr lang="pl-PL" dirty="0" smtClean="0"/>
              <a:t>Bez modyfikacji dawkowania w przypadku niewydolności nerek</a:t>
            </a:r>
          </a:p>
          <a:p>
            <a:pPr lvl="1"/>
            <a:r>
              <a:rPr lang="pl-PL" dirty="0" smtClean="0"/>
              <a:t>Monitorowanie leczenia – oznaczenie APTT</a:t>
            </a:r>
          </a:p>
          <a:p>
            <a:pPr lvl="1"/>
            <a:r>
              <a:rPr lang="pl-PL" dirty="0" smtClean="0"/>
              <a:t>Odwracalność efektu przeciwkrzepliwego – siarczan protaminy</a:t>
            </a:r>
          </a:p>
          <a:p>
            <a:r>
              <a:rPr lang="pl-PL" dirty="0" err="1" smtClean="0"/>
              <a:t>HDCz</a:t>
            </a:r>
            <a:r>
              <a:rPr lang="pl-PL" dirty="0" smtClean="0"/>
              <a:t> (heparyna drobnocząsteczkowa) </a:t>
            </a:r>
          </a:p>
          <a:p>
            <a:pPr lvl="1"/>
            <a:r>
              <a:rPr lang="pl-PL" dirty="0" smtClean="0"/>
              <a:t> Wiąże się z antytrombiną i hamuje głównie czynnik </a:t>
            </a:r>
            <a:r>
              <a:rPr lang="pl-PL" dirty="0" err="1" smtClean="0"/>
              <a:t>Xa</a:t>
            </a:r>
            <a:r>
              <a:rPr lang="pl-PL" dirty="0" smtClean="0"/>
              <a:t> oraz w mniejszym stopniu czynnik </a:t>
            </a:r>
            <a:r>
              <a:rPr lang="pl-PL" dirty="0" err="1" smtClean="0"/>
              <a:t>IIa</a:t>
            </a:r>
            <a:r>
              <a:rPr lang="pl-PL" dirty="0" smtClean="0"/>
              <a:t> (trombinę)</a:t>
            </a:r>
          </a:p>
          <a:p>
            <a:pPr lvl="1"/>
            <a:r>
              <a:rPr lang="pl-PL" dirty="0" smtClean="0"/>
              <a:t>Działanie t1/2 (</a:t>
            </a:r>
            <a:r>
              <a:rPr lang="pl-PL" dirty="0" err="1" smtClean="0"/>
              <a:t>enoksaparyna</a:t>
            </a:r>
            <a:r>
              <a:rPr lang="pl-PL" dirty="0" smtClean="0"/>
              <a:t> – 5-7h, </a:t>
            </a:r>
            <a:r>
              <a:rPr lang="pl-PL" dirty="0" err="1" smtClean="0"/>
              <a:t>dalteparyna</a:t>
            </a:r>
            <a:r>
              <a:rPr lang="pl-PL" dirty="0" smtClean="0"/>
              <a:t> – 4h, </a:t>
            </a:r>
            <a:r>
              <a:rPr lang="pl-PL" dirty="0" err="1" smtClean="0"/>
              <a:t>nadroparyna</a:t>
            </a:r>
            <a:r>
              <a:rPr lang="pl-PL" dirty="0" smtClean="0"/>
              <a:t> – 8- 10h)</a:t>
            </a:r>
          </a:p>
          <a:p>
            <a:pPr lvl="1"/>
            <a:r>
              <a:rPr lang="pl-PL" dirty="0" smtClean="0"/>
              <a:t>W przypadku niewydolności nerek należy zmodyfikować dawkowanie</a:t>
            </a:r>
          </a:p>
          <a:p>
            <a:pPr lvl="1"/>
            <a:r>
              <a:rPr lang="pl-PL" dirty="0" smtClean="0"/>
              <a:t>Brak konieczności laboratoryjnego monitorowania efektu przeciwkrzepliwego – gdy to konieczne – oznaczenie anty –</a:t>
            </a:r>
            <a:r>
              <a:rPr lang="pl-PL" dirty="0" err="1" smtClean="0"/>
              <a:t>Xa</a:t>
            </a:r>
            <a:endParaRPr lang="pl-PL" dirty="0" smtClean="0"/>
          </a:p>
          <a:p>
            <a:pPr lvl="1"/>
            <a:r>
              <a:rPr lang="pl-PL" dirty="0" smtClean="0"/>
              <a:t>Odwracalność efektu przeciwkrzepliwego – częściowo siarczan protaminy</a:t>
            </a:r>
          </a:p>
          <a:p>
            <a:pPr lvl="1"/>
            <a:endParaRPr lang="pl-PL" dirty="0" smtClean="0"/>
          </a:p>
          <a:p>
            <a:pPr lvl="1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Heparyny – przeciwwskazania bezwzględne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Aktywne klinicznie istotne krwawienie</a:t>
            </a:r>
          </a:p>
          <a:p>
            <a:r>
              <a:rPr lang="pl-PL" dirty="0" smtClean="0"/>
              <a:t>Świeże krwawienie wewnątrzczaszkowe, samoistne lub pourazowe krwawienie podpajęczynówkowe</a:t>
            </a:r>
          </a:p>
          <a:p>
            <a:r>
              <a:rPr lang="pl-PL" dirty="0" smtClean="0"/>
              <a:t>Niewyrównana skaza krwotoczna</a:t>
            </a:r>
          </a:p>
          <a:p>
            <a:r>
              <a:rPr lang="pl-PL" dirty="0" smtClean="0"/>
              <a:t>Nadwrażliwość na lek</a:t>
            </a:r>
          </a:p>
          <a:p>
            <a:r>
              <a:rPr lang="pl-PL" dirty="0" smtClean="0"/>
              <a:t>Małopłytkowość immunologiczna wywołana przez heparynę (HIT) w wywiadzie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Heparyny – przeciwwskazania względne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472608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/>
              <a:t>Niedawno przebyte krwawienie z przewodu pokarmowego lub choroba przewodu pokarmowego związana z dużym ryzykiem krwawienia</a:t>
            </a:r>
          </a:p>
          <a:p>
            <a:r>
              <a:rPr lang="pl-PL" dirty="0" smtClean="0"/>
              <a:t>Objawowe nadciśnienie wrotne</a:t>
            </a:r>
          </a:p>
          <a:p>
            <a:r>
              <a:rPr lang="pl-PL" dirty="0" smtClean="0"/>
              <a:t>Niewydolność nerek (w przypadku heparyny drobnocząsteczkowej)</a:t>
            </a:r>
          </a:p>
          <a:p>
            <a:r>
              <a:rPr lang="pl-PL" dirty="0" smtClean="0"/>
              <a:t>Zaawansowana niewydolność wątroby</a:t>
            </a:r>
          </a:p>
          <a:p>
            <a:r>
              <a:rPr lang="pl-PL" dirty="0" smtClean="0"/>
              <a:t>Ostre pozawałowe zapalenie osierdzia</a:t>
            </a:r>
          </a:p>
          <a:p>
            <a:r>
              <a:rPr lang="pl-PL" dirty="0" smtClean="0"/>
              <a:t>Niekontrolowane nadciśnienie tętnicze (180/110mm/</a:t>
            </a:r>
            <a:r>
              <a:rPr lang="pl-PL" dirty="0" err="1" smtClean="0"/>
              <a:t>Hg</a:t>
            </a:r>
            <a:r>
              <a:rPr lang="pl-PL" dirty="0" smtClean="0"/>
              <a:t>)</a:t>
            </a:r>
          </a:p>
          <a:p>
            <a:r>
              <a:rPr lang="pl-PL" dirty="0" smtClean="0"/>
              <a:t>Stan bezpośrednio po operacji mózgu, rdzenia kręgowego lub oka</a:t>
            </a:r>
          </a:p>
          <a:p>
            <a:r>
              <a:rPr lang="pl-PL" dirty="0" smtClean="0"/>
              <a:t>Guz mózgu</a:t>
            </a:r>
          </a:p>
          <a:p>
            <a:r>
              <a:rPr lang="pl-PL" dirty="0" smtClean="0"/>
              <a:t>Nakłucie lędźwiowe diagnostyczne lub lecznicze</a:t>
            </a:r>
          </a:p>
          <a:p>
            <a:r>
              <a:rPr lang="pl-PL" dirty="0" smtClean="0"/>
              <a:t>Zabieg operacyjny, biopsja narządu do 24h</a:t>
            </a:r>
          </a:p>
          <a:p>
            <a:r>
              <a:rPr lang="pl-PL" dirty="0" smtClean="0"/>
              <a:t>Rozwarstwienie aorty</a:t>
            </a:r>
          </a:p>
          <a:p>
            <a:r>
              <a:rPr lang="pl-PL" dirty="0" smtClean="0"/>
              <a:t>Retinopatia cukrzycowa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Heparyny - powikłania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r>
              <a:rPr lang="pl-PL" dirty="0" smtClean="0"/>
              <a:t>Wylewy krwawe w miejscu wkłucia</a:t>
            </a:r>
          </a:p>
          <a:p>
            <a:r>
              <a:rPr lang="pl-PL" dirty="0" smtClean="0"/>
              <a:t>Krwawienia zagrażające życiu lub zdrowiu (krwawienia z przewodu pokarmowego, wewnątrzczaszkowe, do przestrzeni zaotrzewnowej)</a:t>
            </a:r>
          </a:p>
          <a:p>
            <a:pPr lvl="1"/>
            <a:r>
              <a:rPr lang="pl-PL" dirty="0" smtClean="0"/>
              <a:t>5% u leczonych HNF</a:t>
            </a:r>
          </a:p>
          <a:p>
            <a:pPr lvl="2"/>
            <a:r>
              <a:rPr lang="pl-PL" dirty="0" smtClean="0"/>
              <a:t>Znoszenie działania -&gt; 1mg siarczanu protaminy na każde 100 IU HNF w powolnym wstrzyknięciu w ciągu 1-3 min</a:t>
            </a:r>
          </a:p>
          <a:p>
            <a:pPr lvl="3"/>
            <a:r>
              <a:rPr lang="pl-PL" dirty="0" smtClean="0"/>
              <a:t>U chorych z nadwrażliwością na białko ryby, po </a:t>
            </a:r>
            <a:r>
              <a:rPr lang="pl-PL" dirty="0" err="1" smtClean="0"/>
              <a:t>wazektomii</a:t>
            </a:r>
            <a:r>
              <a:rPr lang="pl-PL" dirty="0" smtClean="0"/>
              <a:t> i z wcześniejszą ekspozycją na insulinę protaminową należy podać profilaktycznie GKS</a:t>
            </a:r>
          </a:p>
          <a:p>
            <a:pPr lvl="1"/>
            <a:r>
              <a:rPr lang="pl-PL" dirty="0" smtClean="0"/>
              <a:t>2% u leczonych </a:t>
            </a:r>
            <a:r>
              <a:rPr lang="pl-PL" dirty="0" err="1" smtClean="0"/>
              <a:t>HDCz</a:t>
            </a:r>
            <a:endParaRPr lang="pl-PL" dirty="0" smtClean="0"/>
          </a:p>
          <a:p>
            <a:pPr lvl="2"/>
            <a:r>
              <a:rPr lang="pl-PL" dirty="0" smtClean="0"/>
              <a:t>Znoszenie działania -&gt; 1mg siarczanu protaminy na każde 100j </a:t>
            </a:r>
            <a:r>
              <a:rPr lang="pl-PL" dirty="0" err="1" smtClean="0"/>
              <a:t>anty-Xa</a:t>
            </a:r>
            <a:r>
              <a:rPr lang="pl-PL" dirty="0" smtClean="0"/>
              <a:t> (np. 1mg </a:t>
            </a:r>
            <a:r>
              <a:rPr lang="pl-PL" dirty="0" err="1" smtClean="0"/>
              <a:t>enoksaparyny</a:t>
            </a:r>
            <a:r>
              <a:rPr lang="pl-PL" dirty="0" smtClean="0"/>
              <a:t>)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pl-PL" dirty="0" smtClean="0"/>
              <a:t>Heparyny - powikłania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HIT (małopłytkowość wywołana przez heparynę)</a:t>
            </a:r>
          </a:p>
          <a:p>
            <a:pPr lvl="1"/>
            <a:r>
              <a:rPr lang="pl-PL" dirty="0" smtClean="0"/>
              <a:t>HIT typu 1</a:t>
            </a:r>
          </a:p>
          <a:p>
            <a:pPr lvl="2"/>
            <a:r>
              <a:rPr lang="pl-PL" dirty="0" smtClean="0"/>
              <a:t>Niewielkie (ok. 25%)  zmniejszenie się liczby płytek krwi w ciągu 2-4 pierwszych dni stosowania HNF, wywołana mechanizmami </a:t>
            </a:r>
            <a:r>
              <a:rPr lang="pl-PL" dirty="0" err="1" smtClean="0"/>
              <a:t>nieimmunologicznymi</a:t>
            </a:r>
            <a:endParaRPr lang="pl-PL" dirty="0" smtClean="0"/>
          </a:p>
          <a:p>
            <a:pPr lvl="2"/>
            <a:r>
              <a:rPr lang="pl-PL" dirty="0" smtClean="0"/>
              <a:t> 10 – 20% leczonych</a:t>
            </a:r>
          </a:p>
          <a:p>
            <a:pPr lvl="2"/>
            <a:r>
              <a:rPr lang="pl-PL" dirty="0" smtClean="0"/>
              <a:t>Nie ma następstw klinicznych – liczba płytek krwi wraca do normy pomimo kontynuowania leczenia heparyną</a:t>
            </a:r>
          </a:p>
          <a:p>
            <a:pPr lvl="1"/>
            <a:r>
              <a:rPr lang="pl-PL" dirty="0" smtClean="0"/>
              <a:t>HIT typu 2 (immunologiczna)</a:t>
            </a:r>
          </a:p>
          <a:p>
            <a:pPr lvl="2"/>
            <a:r>
              <a:rPr lang="pl-PL" dirty="0" smtClean="0"/>
              <a:t>Związana z przeciwciałami </a:t>
            </a:r>
            <a:r>
              <a:rPr lang="pl-PL" dirty="0" err="1" smtClean="0"/>
              <a:t>IgG</a:t>
            </a:r>
            <a:r>
              <a:rPr lang="pl-PL" dirty="0" smtClean="0"/>
              <a:t> skierowanymi przeciwko płytkom krwi oraz komórkom śródbłonka naczyniowego -&gt; Aktywacja trombiny -&gt; Zakrzepica żylna i tętnicza -&gt; Agregaty płytkowe szybko usuwane z krwi</a:t>
            </a:r>
          </a:p>
          <a:p>
            <a:pPr lvl="2"/>
            <a:r>
              <a:rPr lang="pl-PL" dirty="0" smtClean="0"/>
              <a:t>Znaczne zmniejszenie liczy płytek krwi, zwykle do poziomu (30-50 tys.) między 4-14 dniem od początku leczenia</a:t>
            </a:r>
          </a:p>
          <a:p>
            <a:pPr lvl="2"/>
            <a:r>
              <a:rPr lang="pl-PL" dirty="0" smtClean="0"/>
              <a:t>15-40% leczonych HNF oraz 3-15% leczonych </a:t>
            </a:r>
            <a:r>
              <a:rPr lang="pl-PL" dirty="0" err="1" smtClean="0"/>
              <a:t>HDCz</a:t>
            </a:r>
            <a:r>
              <a:rPr lang="pl-PL" dirty="0" smtClean="0"/>
              <a:t> między 5 -10 dniem (nie zawsze wystąpienie przeciwciał jest tożsame z rozwojem HIT)</a:t>
            </a:r>
          </a:p>
          <a:p>
            <a:pPr lvl="2"/>
            <a:r>
              <a:rPr lang="pl-PL" dirty="0" smtClean="0"/>
              <a:t>Znaczne zwiększenie ryzyka zakrzepicy żylnej i tętniczej u 30-75% pacjentów (objawy mogą wystąpić 1-4dni przed zmniejszeniem liczby płytek krwi)</a:t>
            </a:r>
          </a:p>
          <a:p>
            <a:pPr lvl="2"/>
            <a:r>
              <a:rPr lang="pl-PL" dirty="0" smtClean="0"/>
              <a:t>Po odstawieniu liczba płytek normalizuje się w ciągu kilku dni lub tygodni</a:t>
            </a:r>
          </a:p>
          <a:p>
            <a:pPr lvl="2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HIT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r>
              <a:rPr lang="pl-PL" dirty="0" smtClean="0"/>
              <a:t>Natychmiast zaprzestać stosowania heparyny</a:t>
            </a:r>
          </a:p>
          <a:p>
            <a:r>
              <a:rPr lang="pl-PL" dirty="0" smtClean="0"/>
              <a:t>Przerwać stosowanie VKA (antagonistów witaminy K) w przypadku liczby płytek poniżej 150tys</a:t>
            </a:r>
          </a:p>
          <a:p>
            <a:r>
              <a:rPr lang="pl-PL" dirty="0" smtClean="0"/>
              <a:t>Leczenie przeciwkrzepliwe jednym z leków:</a:t>
            </a:r>
          </a:p>
          <a:p>
            <a:pPr lvl="1"/>
            <a:r>
              <a:rPr lang="pl-PL" dirty="0" err="1" smtClean="0"/>
              <a:t>Lepirudyna</a:t>
            </a:r>
            <a:endParaRPr lang="pl-PL" dirty="0" smtClean="0"/>
          </a:p>
          <a:p>
            <a:pPr lvl="1"/>
            <a:r>
              <a:rPr lang="pl-PL" dirty="0" err="1" smtClean="0"/>
              <a:t>Argatroban</a:t>
            </a:r>
            <a:endParaRPr lang="pl-PL" dirty="0" smtClean="0"/>
          </a:p>
          <a:p>
            <a:pPr lvl="1"/>
            <a:r>
              <a:rPr lang="pl-PL" dirty="0" err="1" smtClean="0"/>
              <a:t>Biwalirudyna</a:t>
            </a:r>
            <a:endParaRPr lang="pl-PL" dirty="0" smtClean="0"/>
          </a:p>
          <a:p>
            <a:pPr lvl="1"/>
            <a:r>
              <a:rPr lang="pl-PL" dirty="0" err="1" smtClean="0"/>
              <a:t>Danaparoid</a:t>
            </a:r>
            <a:r>
              <a:rPr lang="pl-PL" dirty="0" smtClean="0"/>
              <a:t> sodu </a:t>
            </a:r>
          </a:p>
          <a:p>
            <a:pPr lvl="1"/>
            <a:r>
              <a:rPr lang="pl-PL" dirty="0" err="1" smtClean="0"/>
              <a:t>Fondaparynuks</a:t>
            </a:r>
            <a:endParaRPr lang="pl-PL" dirty="0" smtClean="0"/>
          </a:p>
          <a:p>
            <a:r>
              <a:rPr lang="pl-PL" dirty="0" smtClean="0"/>
              <a:t>Przetoczenie koncentratu krwinek płytkowych w przypadku objawów krwawienia.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Heparyny - powikłania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r>
              <a:rPr lang="pl-PL" dirty="0" smtClean="0"/>
              <a:t>Osteopenia i osteoporoza</a:t>
            </a:r>
          </a:p>
          <a:p>
            <a:r>
              <a:rPr lang="pl-PL" dirty="0" smtClean="0"/>
              <a:t>Martwica skóry</a:t>
            </a:r>
          </a:p>
          <a:p>
            <a:r>
              <a:rPr lang="pl-PL" dirty="0" smtClean="0"/>
              <a:t>Reakcje alergiczne</a:t>
            </a:r>
          </a:p>
          <a:p>
            <a:r>
              <a:rPr lang="pl-PL" dirty="0" err="1" smtClean="0"/>
              <a:t>Hiperkalemia</a:t>
            </a:r>
            <a:endParaRPr lang="pl-PL" dirty="0" smtClean="0"/>
          </a:p>
          <a:p>
            <a:pPr lvl="1"/>
            <a:r>
              <a:rPr lang="pl-PL" dirty="0" smtClean="0"/>
              <a:t>Zahamowanie działania aldosteronu przez heparynę</a:t>
            </a:r>
          </a:p>
          <a:p>
            <a:r>
              <a:rPr lang="pl-PL" dirty="0" smtClean="0"/>
              <a:t>Ból głowy</a:t>
            </a:r>
          </a:p>
          <a:p>
            <a:r>
              <a:rPr lang="pl-PL" dirty="0" smtClean="0"/>
              <a:t>Wzrost aktywności </a:t>
            </a:r>
            <a:r>
              <a:rPr lang="pl-PL" dirty="0" err="1" smtClean="0"/>
              <a:t>aminotransferaz</a:t>
            </a:r>
            <a:r>
              <a:rPr lang="pl-PL" dirty="0" smtClean="0"/>
              <a:t> wątrobowych w osoczu – ALAT, ASPAT</a:t>
            </a:r>
          </a:p>
          <a:p>
            <a:r>
              <a:rPr lang="pl-PL" dirty="0" smtClean="0"/>
              <a:t>Łysienie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Inhibitory czynnika </a:t>
            </a:r>
            <a:r>
              <a:rPr lang="pl-PL" dirty="0" err="1" smtClean="0"/>
              <a:t>Xa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Podawane pozajelitowo</a:t>
            </a:r>
          </a:p>
          <a:p>
            <a:pPr lvl="1"/>
            <a:r>
              <a:rPr lang="pl-PL" dirty="0" err="1" smtClean="0"/>
              <a:t>Fondaparynuks</a:t>
            </a:r>
            <a:endParaRPr lang="pl-PL" dirty="0" smtClean="0"/>
          </a:p>
          <a:p>
            <a:pPr lvl="1"/>
            <a:r>
              <a:rPr lang="pl-PL" dirty="0" err="1" smtClean="0"/>
              <a:t>Danaparoid</a:t>
            </a:r>
            <a:endParaRPr lang="pl-PL" dirty="0" smtClean="0"/>
          </a:p>
          <a:p>
            <a:r>
              <a:rPr lang="pl-PL" dirty="0" smtClean="0"/>
              <a:t>Podawane doustnie</a:t>
            </a:r>
          </a:p>
          <a:p>
            <a:pPr lvl="1"/>
            <a:r>
              <a:rPr lang="pl-PL" dirty="0" err="1" smtClean="0"/>
              <a:t>Rywaroksaban</a:t>
            </a:r>
            <a:endParaRPr lang="pl-PL" dirty="0" smtClean="0"/>
          </a:p>
          <a:p>
            <a:pPr lvl="1"/>
            <a:r>
              <a:rPr lang="pl-PL" dirty="0" err="1" smtClean="0"/>
              <a:t>Apiksaban</a:t>
            </a:r>
            <a:endParaRPr lang="pl-PL" dirty="0" smtClean="0"/>
          </a:p>
          <a:p>
            <a:pPr lvl="1"/>
            <a:r>
              <a:rPr lang="pl-PL" dirty="0" err="1" smtClean="0"/>
              <a:t>Edoksaban</a:t>
            </a:r>
            <a:endParaRPr lang="pl-PL" dirty="0" smtClean="0"/>
          </a:p>
          <a:p>
            <a:pPr lvl="1"/>
            <a:endParaRPr lang="pl-PL" smtClean="0"/>
          </a:p>
          <a:p>
            <a:pPr lvl="1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Inhibitory czynnika </a:t>
            </a:r>
            <a:r>
              <a:rPr lang="pl-PL" dirty="0" err="1" smtClean="0"/>
              <a:t>Xa</a:t>
            </a:r>
            <a:r>
              <a:rPr lang="pl-PL" dirty="0" smtClean="0"/>
              <a:t>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Bezpośrednio lub pośrednio hamują czynnik </a:t>
            </a:r>
            <a:r>
              <a:rPr lang="pl-PL" dirty="0" err="1" smtClean="0"/>
              <a:t>Xa</a:t>
            </a:r>
            <a:r>
              <a:rPr lang="pl-PL" dirty="0" smtClean="0"/>
              <a:t> -&gt; zmniejszenie tempa generacji trombiny</a:t>
            </a:r>
          </a:p>
          <a:p>
            <a:r>
              <a:rPr lang="pl-PL" dirty="0" smtClean="0"/>
              <a:t>Nie hamują aktywności już powstałej trombiny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Fondaparynuks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/>
          </a:bodyPr>
          <a:lstStyle/>
          <a:p>
            <a:r>
              <a:rPr lang="pl-PL" dirty="0" err="1" smtClean="0"/>
              <a:t>Pentasacharyd</a:t>
            </a:r>
            <a:r>
              <a:rPr lang="pl-PL" dirty="0" smtClean="0"/>
              <a:t> występujący w cząsteczce HNF i </a:t>
            </a:r>
            <a:r>
              <a:rPr lang="pl-PL" dirty="0" err="1" smtClean="0"/>
              <a:t>HDCz</a:t>
            </a:r>
            <a:endParaRPr lang="pl-PL" dirty="0" smtClean="0"/>
          </a:p>
          <a:p>
            <a:r>
              <a:rPr lang="pl-PL" dirty="0" smtClean="0"/>
              <a:t>Łączy się z antytrombiną i w tak powstałym kompleksem hamuje cz. </a:t>
            </a:r>
            <a:r>
              <a:rPr lang="pl-PL" dirty="0" err="1" smtClean="0"/>
              <a:t>Xa</a:t>
            </a:r>
            <a:endParaRPr lang="pl-PL" dirty="0" smtClean="0"/>
          </a:p>
          <a:p>
            <a:r>
              <a:rPr lang="pl-PL" dirty="0" smtClean="0"/>
              <a:t>Usuwany z krążenia przez nerki -&gt; w przypadku niewydolności nerek należy zmodyfikować dawkowanie</a:t>
            </a:r>
          </a:p>
          <a:p>
            <a:r>
              <a:rPr lang="pl-PL" dirty="0" smtClean="0"/>
              <a:t>T ½ (okres biologicznego półtrwania) wynosi 17-21h</a:t>
            </a:r>
          </a:p>
          <a:p>
            <a:r>
              <a:rPr lang="pl-PL" dirty="0" smtClean="0"/>
              <a:t>Monitorowanie efektu przeciwkrzepliwego – pomiar aktywności </a:t>
            </a:r>
            <a:r>
              <a:rPr lang="pl-PL" dirty="0" err="1" smtClean="0"/>
              <a:t>anty-Xa</a:t>
            </a:r>
            <a:endParaRPr lang="pl-PL" dirty="0" smtClean="0"/>
          </a:p>
          <a:p>
            <a:r>
              <a:rPr lang="pl-PL" dirty="0" smtClean="0"/>
              <a:t>Odwracalność efektu przeciwkrzepliwego – częściowo rekombinowany cz. </a:t>
            </a:r>
            <a:r>
              <a:rPr lang="pl-PL" dirty="0" err="1" smtClean="0"/>
              <a:t>VIIa</a:t>
            </a:r>
            <a:r>
              <a:rPr lang="pl-PL" dirty="0" smtClean="0"/>
              <a:t> (</a:t>
            </a:r>
            <a:r>
              <a:rPr lang="pl-PL" dirty="0" err="1" smtClean="0"/>
              <a:t>rhVIIa</a:t>
            </a:r>
            <a:r>
              <a:rPr lang="pl-PL" dirty="0" smtClean="0"/>
              <a:t>)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9bde641b-4778-43d3-96b7-f3ad275c6f8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Danaparoid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r>
              <a:rPr lang="pl-PL" dirty="0" smtClean="0"/>
              <a:t>Łączy się z antytrombiną i w tak powstałym kompleksem hamuje cz. </a:t>
            </a:r>
            <a:r>
              <a:rPr lang="pl-PL" dirty="0" err="1" smtClean="0"/>
              <a:t>Xa</a:t>
            </a:r>
            <a:endParaRPr lang="pl-PL" dirty="0" smtClean="0"/>
          </a:p>
          <a:p>
            <a:r>
              <a:rPr lang="pl-PL" dirty="0" smtClean="0"/>
              <a:t>Usuwany z krążenia przez nerki -&gt; w przypadku niewydolności nerek należy zmodyfikować dawkowanie</a:t>
            </a:r>
          </a:p>
          <a:p>
            <a:r>
              <a:rPr lang="pl-PL" dirty="0" smtClean="0"/>
              <a:t>T ½ (okres biologicznego półtrwania) wynosi 24h</a:t>
            </a:r>
          </a:p>
          <a:p>
            <a:r>
              <a:rPr lang="pl-PL" dirty="0" smtClean="0"/>
              <a:t>Monitorowanie efektu przeciwkrzepliwego – pomiar aktywności </a:t>
            </a:r>
            <a:r>
              <a:rPr lang="pl-PL" dirty="0" err="1" smtClean="0"/>
              <a:t>anty-Xa</a:t>
            </a:r>
            <a:endParaRPr lang="pl-PL" dirty="0" smtClean="0"/>
          </a:p>
          <a:p>
            <a:r>
              <a:rPr lang="pl-PL" dirty="0" smtClean="0"/>
              <a:t>Odwracalność efektu przeciwkrzepliwego – częściowo rekombinowany cz. </a:t>
            </a:r>
            <a:r>
              <a:rPr lang="pl-PL" dirty="0" err="1" smtClean="0"/>
              <a:t>VIIa</a:t>
            </a:r>
            <a:r>
              <a:rPr lang="pl-PL" dirty="0" smtClean="0"/>
              <a:t> (</a:t>
            </a:r>
            <a:r>
              <a:rPr lang="pl-PL" dirty="0" err="1" smtClean="0"/>
              <a:t>rhVIIa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l-PL" dirty="0" err="1" smtClean="0"/>
              <a:t>Rywaroksaban</a:t>
            </a:r>
            <a:r>
              <a:rPr lang="pl-PL" dirty="0" smtClean="0"/>
              <a:t> (</a:t>
            </a:r>
            <a:r>
              <a:rPr lang="pl-PL" dirty="0" err="1" smtClean="0"/>
              <a:t>Xarelto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Wybiórczy, bezpośredni i odwracalny inhibitor cz. </a:t>
            </a:r>
            <a:r>
              <a:rPr lang="pl-PL" dirty="0" err="1" smtClean="0"/>
              <a:t>Xa</a:t>
            </a:r>
            <a:endParaRPr lang="pl-PL" dirty="0" smtClean="0"/>
          </a:p>
          <a:p>
            <a:r>
              <a:rPr lang="pl-PL" dirty="0" smtClean="0"/>
              <a:t>Działa bezpośrednio, czyli bez udziału antytrombiny</a:t>
            </a:r>
          </a:p>
          <a:p>
            <a:r>
              <a:rPr lang="pl-PL" dirty="0" smtClean="0"/>
              <a:t>Dostępność biologiczna nie zmienia się po przyjęciu leku z posiłkiem</a:t>
            </a:r>
          </a:p>
          <a:p>
            <a:r>
              <a:rPr lang="pl-PL" dirty="0" smtClean="0"/>
              <a:t>T ½ (okres biologicznego półtrwania) wynosi 8-11h, a szczyt działania osiąga po 3h</a:t>
            </a:r>
          </a:p>
          <a:p>
            <a:r>
              <a:rPr lang="pl-PL" dirty="0" smtClean="0"/>
              <a:t>Efekt przeciwkrzepliwy mija po 9-12h</a:t>
            </a:r>
          </a:p>
          <a:p>
            <a:r>
              <a:rPr lang="pl-PL" dirty="0" smtClean="0"/>
              <a:t>Metabolizowany w wątrobie za pośrednictwem CYP3A4</a:t>
            </a:r>
          </a:p>
          <a:p>
            <a:r>
              <a:rPr lang="pl-PL" dirty="0" smtClean="0"/>
              <a:t>Interakcje z inhibitorami glikoproteiny P – cytochromu (</a:t>
            </a:r>
            <a:r>
              <a:rPr lang="pl-PL" dirty="0" err="1" smtClean="0"/>
              <a:t>amiodaron</a:t>
            </a:r>
            <a:r>
              <a:rPr lang="pl-PL" dirty="0" smtClean="0"/>
              <a:t>, </a:t>
            </a:r>
            <a:r>
              <a:rPr lang="pl-PL" dirty="0" err="1" smtClean="0"/>
              <a:t>werapamil</a:t>
            </a:r>
            <a:r>
              <a:rPr lang="pl-PL" dirty="0" smtClean="0"/>
              <a:t>, </a:t>
            </a:r>
            <a:r>
              <a:rPr lang="pl-PL" dirty="0" err="1" smtClean="0"/>
              <a:t>ketokonazol</a:t>
            </a:r>
            <a:r>
              <a:rPr lang="pl-PL" dirty="0" smtClean="0"/>
              <a:t>, chinidyna, </a:t>
            </a:r>
            <a:r>
              <a:rPr lang="pl-PL" dirty="0" err="1" smtClean="0"/>
              <a:t>klarytromycyna</a:t>
            </a:r>
            <a:r>
              <a:rPr lang="pl-PL" dirty="0" smtClean="0"/>
              <a:t>, sok grejpfrutowy) </a:t>
            </a:r>
            <a:r>
              <a:rPr lang="pl-PL" dirty="0" smtClean="0">
                <a:sym typeface="Wingdings" pitchFamily="2" charset="2"/>
              </a:rPr>
              <a:t> wydłużenie czasu działania </a:t>
            </a:r>
            <a:r>
              <a:rPr lang="pl-PL" dirty="0" err="1" smtClean="0">
                <a:sym typeface="Wingdings" pitchFamily="2" charset="2"/>
              </a:rPr>
              <a:t>leku</a:t>
            </a:r>
            <a:r>
              <a:rPr lang="pl-PL" dirty="0" smtClean="0">
                <a:sym typeface="Wingdings" pitchFamily="2" charset="2"/>
              </a:rPr>
              <a:t> zwiększenie ryzyka powikłań krwotocznych, </a:t>
            </a:r>
            <a:r>
              <a:rPr lang="pl-PL" dirty="0" smtClean="0"/>
              <a:t>oraz induktorami (karbamazepina, fenytoina, </a:t>
            </a:r>
            <a:r>
              <a:rPr lang="pl-PL" dirty="0" err="1" smtClean="0"/>
              <a:t>ryfampicyna</a:t>
            </a:r>
            <a:r>
              <a:rPr lang="pl-PL" dirty="0" smtClean="0"/>
              <a:t>, dziurawiec zwyczajny)</a:t>
            </a:r>
            <a:r>
              <a:rPr lang="pl-PL" dirty="0" smtClean="0">
                <a:sym typeface="Wingdings" pitchFamily="2" charset="2"/>
              </a:rPr>
              <a:t> skrócenie czasu działania leku- zmniejszenie jego skuteczności</a:t>
            </a:r>
            <a:endParaRPr lang="pl-PL" dirty="0" smtClean="0"/>
          </a:p>
          <a:p>
            <a:r>
              <a:rPr lang="pl-PL" dirty="0" smtClean="0"/>
              <a:t>Wydalany częściowo przez nerki, częściowo z kałem -&gt; należy zmodyfikować dawkowanie w przypadku niewydolności nerek</a:t>
            </a:r>
          </a:p>
          <a:p>
            <a:r>
              <a:rPr lang="pl-PL" dirty="0" smtClean="0"/>
              <a:t>Monitorowanie efektu przeciwkrzepliwego – pomiar aktywności </a:t>
            </a:r>
            <a:r>
              <a:rPr lang="pl-PL" dirty="0" err="1" smtClean="0"/>
              <a:t>anty-Xa</a:t>
            </a:r>
            <a:endParaRPr lang="pl-PL" dirty="0" smtClean="0"/>
          </a:p>
          <a:p>
            <a:r>
              <a:rPr lang="pl-PL" dirty="0" smtClean="0"/>
              <a:t>Odwracalność efektu przeciwkrzepliwego – częściowo PCC (koncentrat czynników protrombiny) i </a:t>
            </a:r>
            <a:r>
              <a:rPr lang="pl-PL" dirty="0" err="1" smtClean="0"/>
              <a:t>aPCC</a:t>
            </a:r>
            <a:r>
              <a:rPr lang="pl-PL" dirty="0" smtClean="0"/>
              <a:t> (aktywowany PCC)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Rywaroksaban</a:t>
            </a:r>
            <a:r>
              <a:rPr lang="pl-PL" dirty="0" smtClean="0"/>
              <a:t>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62500" lnSpcReduction="20000"/>
          </a:bodyPr>
          <a:lstStyle/>
          <a:p>
            <a:r>
              <a:rPr lang="pl-PL" dirty="0" smtClean="0"/>
              <a:t>Profilaktyka udaru i zatorowości obwodowej u dorosłych pacjentów z niezastawkowym migotaniem przedsionków</a:t>
            </a:r>
          </a:p>
          <a:p>
            <a:pPr lvl="1"/>
            <a:r>
              <a:rPr lang="pl-PL" dirty="0" smtClean="0"/>
              <a:t>20mg 1x/d</a:t>
            </a:r>
          </a:p>
          <a:p>
            <a:pPr lvl="1"/>
            <a:r>
              <a:rPr lang="pl-PL" dirty="0" smtClean="0"/>
              <a:t>15mg 1x/d u pacjentów z </a:t>
            </a:r>
            <a:r>
              <a:rPr lang="pl-PL" dirty="0" err="1" smtClean="0"/>
              <a:t>PChN</a:t>
            </a:r>
            <a:r>
              <a:rPr lang="pl-PL" dirty="0" smtClean="0"/>
              <a:t> G3b i G4</a:t>
            </a:r>
          </a:p>
          <a:p>
            <a:r>
              <a:rPr lang="pl-PL" dirty="0" smtClean="0"/>
              <a:t>Leczenie zakrzepicy żył głębokich (ZŻG) i zatorowości płucnej (ZP) oraz profilaktyka nawrotowej ZŻG i ZP u dorosłych</a:t>
            </a:r>
          </a:p>
          <a:p>
            <a:pPr lvl="1"/>
            <a:r>
              <a:rPr lang="pl-PL" dirty="0" smtClean="0"/>
              <a:t>15mg 2x/d przez 3 tyg., następnie 20mg 1x/d</a:t>
            </a:r>
          </a:p>
          <a:p>
            <a:r>
              <a:rPr lang="pl-PL" dirty="0" smtClean="0"/>
              <a:t>Profilaktyka żylnej choroby zakrzepowo-zatorowej (</a:t>
            </a:r>
            <a:r>
              <a:rPr lang="pl-PL" dirty="0" err="1" smtClean="0"/>
              <a:t>ŻChZZ</a:t>
            </a:r>
            <a:r>
              <a:rPr lang="pl-PL" dirty="0" smtClean="0"/>
              <a:t>) u dorosłych pacjentów po przebytym planowym zabiegu aloplastyki stawu biodrowego lub kolanowego</a:t>
            </a:r>
          </a:p>
          <a:p>
            <a:pPr lvl="1"/>
            <a:r>
              <a:rPr lang="pl-PL" dirty="0" smtClean="0"/>
              <a:t>10mg 1x/d</a:t>
            </a:r>
          </a:p>
          <a:p>
            <a:r>
              <a:rPr lang="pl-PL" dirty="0" smtClean="0"/>
              <a:t>Profilaktyka zdarzeń zakrzepowych o podłożu miażdżycowym u dorosłych pacjentów z chorobą wieńcową lub objawową chorobą tętnic obwodowych, obciążonych dużym ryzykiem zdarzeń niedokrwiennych (w skojarzeniu z kwasem acetylosalicylowym 75-100mg/d)</a:t>
            </a:r>
          </a:p>
          <a:p>
            <a:pPr lvl="1"/>
            <a:r>
              <a:rPr lang="pl-PL" dirty="0" smtClean="0"/>
              <a:t>2,5mg 2x/d</a:t>
            </a:r>
          </a:p>
          <a:p>
            <a:r>
              <a:rPr lang="pl-PL" dirty="0" smtClean="0"/>
              <a:t>Profilaktyka zdarzeń zakrzepowych o podłożu miażdżycowym u dorosłych pacjentów po ostrym zespole wieńcowym ze zwiększoną wartością </a:t>
            </a:r>
            <a:r>
              <a:rPr lang="pl-PL" dirty="0" err="1" smtClean="0"/>
              <a:t>biomarkerów</a:t>
            </a:r>
            <a:r>
              <a:rPr lang="pl-PL" dirty="0" smtClean="0"/>
              <a:t> sercowych. Lek stosuje się w skojarzeniu z kwasem acetylosalicylowym lub kwasem acetylosalicylowym i </a:t>
            </a:r>
            <a:r>
              <a:rPr lang="pl-PL" dirty="0" err="1" smtClean="0"/>
              <a:t>klopidogrelem</a:t>
            </a:r>
            <a:r>
              <a:rPr lang="pl-PL" dirty="0" smtClean="0"/>
              <a:t> albo </a:t>
            </a:r>
            <a:r>
              <a:rPr lang="pl-PL" dirty="0" err="1" smtClean="0"/>
              <a:t>tiklopidyną</a:t>
            </a:r>
            <a:endParaRPr lang="pl-PL" dirty="0" smtClean="0"/>
          </a:p>
          <a:p>
            <a:pPr lvl="1"/>
            <a:r>
              <a:rPr lang="pl-PL" dirty="0" smtClean="0"/>
              <a:t>2,5mg 2x/d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Apiksaban</a:t>
            </a:r>
            <a:r>
              <a:rPr lang="pl-PL" dirty="0" smtClean="0"/>
              <a:t> (</a:t>
            </a:r>
            <a:r>
              <a:rPr lang="pl-PL" dirty="0" err="1" smtClean="0"/>
              <a:t>Eliquis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241376"/>
            <a:ext cx="9144000" cy="5616624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Wybiórczy, bezpośredni i odwracalny inhibitor cz. </a:t>
            </a:r>
            <a:r>
              <a:rPr lang="pl-PL" dirty="0" err="1" smtClean="0"/>
              <a:t>Xa</a:t>
            </a:r>
            <a:endParaRPr lang="pl-PL" dirty="0" smtClean="0"/>
          </a:p>
          <a:p>
            <a:r>
              <a:rPr lang="pl-PL" dirty="0" smtClean="0"/>
              <a:t>Działa bezpośrednio, czyli bez udziału antytrombiny</a:t>
            </a:r>
          </a:p>
          <a:p>
            <a:r>
              <a:rPr lang="pl-PL" dirty="0" smtClean="0"/>
              <a:t>Dostępność biologiczna nie zmienia się po przyjęciu leku z posiłkiem</a:t>
            </a:r>
          </a:p>
          <a:p>
            <a:r>
              <a:rPr lang="pl-PL" dirty="0" smtClean="0"/>
              <a:t>T ½ (okres biologicznego półtrwania) wynosi 8-15h, a szczyt działania osiąga po 1-3h</a:t>
            </a:r>
          </a:p>
          <a:p>
            <a:r>
              <a:rPr lang="pl-PL" dirty="0" smtClean="0"/>
              <a:t>Metabolizowany w wątrobie za pośrednictwem CYP3A4</a:t>
            </a:r>
          </a:p>
          <a:p>
            <a:r>
              <a:rPr lang="pl-PL" dirty="0" smtClean="0"/>
              <a:t>Interakcje z inhibitorami glikoproteiny P – cytochromu (</a:t>
            </a:r>
            <a:r>
              <a:rPr lang="pl-PL" dirty="0" err="1" smtClean="0"/>
              <a:t>amiodaron</a:t>
            </a:r>
            <a:r>
              <a:rPr lang="pl-PL" dirty="0" smtClean="0"/>
              <a:t>, </a:t>
            </a:r>
            <a:r>
              <a:rPr lang="pl-PL" dirty="0" err="1" smtClean="0"/>
              <a:t>werapamil</a:t>
            </a:r>
            <a:r>
              <a:rPr lang="pl-PL" dirty="0" smtClean="0"/>
              <a:t>, </a:t>
            </a:r>
            <a:r>
              <a:rPr lang="pl-PL" dirty="0" err="1" smtClean="0"/>
              <a:t>ketokonazol</a:t>
            </a:r>
            <a:r>
              <a:rPr lang="pl-PL" dirty="0" smtClean="0"/>
              <a:t>, chinidyna, </a:t>
            </a:r>
            <a:r>
              <a:rPr lang="pl-PL" dirty="0" err="1" smtClean="0"/>
              <a:t>klarytromycyna</a:t>
            </a:r>
            <a:r>
              <a:rPr lang="pl-PL" dirty="0" smtClean="0"/>
              <a:t>, sok grejpfrutowy)</a:t>
            </a:r>
            <a:r>
              <a:rPr lang="pl-PL" dirty="0" smtClean="0">
                <a:sym typeface="Wingdings" pitchFamily="2" charset="2"/>
              </a:rPr>
              <a:t> wydłużenie czasu działania </a:t>
            </a:r>
            <a:r>
              <a:rPr lang="pl-PL" dirty="0" err="1" smtClean="0">
                <a:sym typeface="Wingdings" pitchFamily="2" charset="2"/>
              </a:rPr>
              <a:t>leku</a:t>
            </a:r>
            <a:r>
              <a:rPr lang="pl-PL" dirty="0" smtClean="0">
                <a:sym typeface="Wingdings" pitchFamily="2" charset="2"/>
              </a:rPr>
              <a:t> zwiększenie ryzyka powikłań krwotocznych</a:t>
            </a:r>
            <a:r>
              <a:rPr lang="pl-PL" dirty="0" smtClean="0"/>
              <a:t> oraz induktorami (karbamazepina, fenytoina, </a:t>
            </a:r>
            <a:r>
              <a:rPr lang="pl-PL" dirty="0" err="1" smtClean="0"/>
              <a:t>ryfampicyna</a:t>
            </a:r>
            <a:r>
              <a:rPr lang="pl-PL" dirty="0" smtClean="0"/>
              <a:t>, dziurawiec zwyczajny)</a:t>
            </a:r>
            <a:r>
              <a:rPr lang="pl-PL" dirty="0" smtClean="0">
                <a:sym typeface="Wingdings" pitchFamily="2" charset="2"/>
              </a:rPr>
              <a:t> skrócenie czasu działania </a:t>
            </a:r>
            <a:r>
              <a:rPr lang="pl-PL" dirty="0" err="1" smtClean="0">
                <a:sym typeface="Wingdings" pitchFamily="2" charset="2"/>
              </a:rPr>
              <a:t>leku</a:t>
            </a:r>
            <a:r>
              <a:rPr lang="pl-PL" dirty="0" smtClean="0">
                <a:sym typeface="Wingdings" pitchFamily="2" charset="2"/>
              </a:rPr>
              <a:t> obniżenie jego skuteczności</a:t>
            </a:r>
            <a:endParaRPr lang="pl-PL" dirty="0" smtClean="0"/>
          </a:p>
          <a:p>
            <a:r>
              <a:rPr lang="pl-PL" dirty="0" smtClean="0"/>
              <a:t>Wydalany częściowo przez nerki, częściowo z kałem -&gt; należy zmodyfikować dawkowanie w przypadku niewydolności nerek</a:t>
            </a:r>
          </a:p>
          <a:p>
            <a:r>
              <a:rPr lang="pl-PL" dirty="0" smtClean="0"/>
              <a:t>Monitorowanie efektu przeciwkrzepliwego – pomiar aktywności </a:t>
            </a:r>
            <a:r>
              <a:rPr lang="pl-PL" dirty="0" err="1" smtClean="0"/>
              <a:t>anty-Xa</a:t>
            </a:r>
            <a:endParaRPr lang="pl-PL" dirty="0" smtClean="0"/>
          </a:p>
          <a:p>
            <a:r>
              <a:rPr lang="pl-PL" dirty="0" smtClean="0"/>
              <a:t>Odwracalność efektu przeciwkrzepliwego – częściowo PCC (koncentrat czynników protrombiny) i </a:t>
            </a:r>
            <a:r>
              <a:rPr lang="pl-PL" dirty="0" err="1" smtClean="0"/>
              <a:t>aPCC</a:t>
            </a:r>
            <a:r>
              <a:rPr lang="pl-PL" dirty="0" smtClean="0"/>
              <a:t> (aktywowany PCC)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l-PL" dirty="0" err="1" smtClean="0"/>
              <a:t>Apiksaban</a:t>
            </a:r>
            <a:r>
              <a:rPr lang="pl-PL" dirty="0" smtClean="0"/>
              <a:t>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Profilaktyka żylnej choroby zakrzepowo – zatorowej u dorosłych pacjentów po przebytym planowym zabiegu protezoplastyki stawu biodrowego lub kolanowego.</a:t>
            </a:r>
          </a:p>
          <a:p>
            <a:pPr lvl="1"/>
            <a:r>
              <a:rPr lang="pl-PL" dirty="0" smtClean="0"/>
              <a:t>2,5mg 2x/d</a:t>
            </a:r>
          </a:p>
          <a:p>
            <a:r>
              <a:rPr lang="pl-PL" dirty="0" smtClean="0"/>
              <a:t>Profilaktyka udaru mózgu i zatorowości ogólnoustrojowej u dorosłych pacjentów z niezastawkowym migotaniem przedsionków</a:t>
            </a:r>
          </a:p>
          <a:p>
            <a:pPr lvl="1"/>
            <a:r>
              <a:rPr lang="pl-PL" dirty="0" smtClean="0"/>
              <a:t>5mg 2x/d</a:t>
            </a:r>
          </a:p>
          <a:p>
            <a:r>
              <a:rPr lang="pl-PL" dirty="0" smtClean="0"/>
              <a:t>Leczenie zakrzepicy żył głębokich i zatorowości płucnej </a:t>
            </a:r>
          </a:p>
          <a:p>
            <a:pPr lvl="1"/>
            <a:r>
              <a:rPr lang="pl-PL" dirty="0" smtClean="0"/>
              <a:t>10mg 2x/d przez 7 dni, następnie 5mg 2x/d</a:t>
            </a:r>
          </a:p>
          <a:p>
            <a:r>
              <a:rPr lang="pl-PL" dirty="0" smtClean="0"/>
              <a:t>Zapobieganie nawrotowej zakrzepicy żył głębokich i zatorowości płucnej</a:t>
            </a:r>
          </a:p>
          <a:p>
            <a:pPr lvl="1"/>
            <a:r>
              <a:rPr lang="pl-PL" dirty="0" smtClean="0"/>
              <a:t>2,5mg 2x/d</a:t>
            </a:r>
          </a:p>
          <a:p>
            <a:pPr lvl="1"/>
            <a:endParaRPr lang="pl-PL" dirty="0" smtClean="0"/>
          </a:p>
          <a:p>
            <a:pPr lvl="1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pl-PL" dirty="0" err="1" smtClean="0"/>
              <a:t>Edoksaban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Wybiórczy, bezpośredni i odwracalny inhibitor cz. </a:t>
            </a:r>
            <a:r>
              <a:rPr lang="pl-PL" dirty="0" err="1" smtClean="0"/>
              <a:t>Xa</a:t>
            </a:r>
            <a:endParaRPr lang="pl-PL" dirty="0" smtClean="0"/>
          </a:p>
          <a:p>
            <a:r>
              <a:rPr lang="pl-PL" dirty="0" smtClean="0"/>
              <a:t>Działa bezpośrednio, czyli bez udziału antytrombiny</a:t>
            </a:r>
          </a:p>
          <a:p>
            <a:r>
              <a:rPr lang="pl-PL" dirty="0" smtClean="0"/>
              <a:t>Dostępność biologiczna nie zmienia się po przyjęciu leku z posiłkiem</a:t>
            </a:r>
          </a:p>
          <a:p>
            <a:r>
              <a:rPr lang="pl-PL" dirty="0" smtClean="0"/>
              <a:t>T ½ (okres biologicznego półtrwania) wynosi 10-14h, a szczyt działania osiąga po 1-2h</a:t>
            </a:r>
          </a:p>
          <a:p>
            <a:r>
              <a:rPr lang="pl-PL" dirty="0" smtClean="0"/>
              <a:t>Metabolizowany w wątrobie za pośrednictwem CYP3A4</a:t>
            </a:r>
          </a:p>
          <a:p>
            <a:r>
              <a:rPr lang="pl-PL" dirty="0" smtClean="0"/>
              <a:t>Interakcje z inhibitorami glikoproteiny P – cytochromu (</a:t>
            </a:r>
            <a:r>
              <a:rPr lang="pl-PL" dirty="0" err="1" smtClean="0"/>
              <a:t>amiodaron</a:t>
            </a:r>
            <a:r>
              <a:rPr lang="pl-PL" dirty="0" smtClean="0"/>
              <a:t>, </a:t>
            </a:r>
            <a:r>
              <a:rPr lang="pl-PL" dirty="0" err="1" smtClean="0"/>
              <a:t>werapamil</a:t>
            </a:r>
            <a:r>
              <a:rPr lang="pl-PL" dirty="0" smtClean="0"/>
              <a:t>, </a:t>
            </a:r>
            <a:r>
              <a:rPr lang="pl-PL" dirty="0" err="1" smtClean="0"/>
              <a:t>ketokonazol</a:t>
            </a:r>
            <a:r>
              <a:rPr lang="pl-PL" dirty="0" smtClean="0"/>
              <a:t>, chinidyna, </a:t>
            </a:r>
            <a:r>
              <a:rPr lang="pl-PL" dirty="0" err="1" smtClean="0"/>
              <a:t>klarytromycyna</a:t>
            </a:r>
            <a:r>
              <a:rPr lang="pl-PL" dirty="0" smtClean="0"/>
              <a:t>, sok grejpfrutowy) – wydłużenie czasu działania </a:t>
            </a:r>
            <a:r>
              <a:rPr lang="pl-PL" dirty="0" err="1" smtClean="0"/>
              <a:t>leku</a:t>
            </a:r>
            <a:r>
              <a:rPr lang="pl-PL" dirty="0" err="1" smtClean="0">
                <a:sym typeface="Wingdings" pitchFamily="2" charset="2"/>
              </a:rPr>
              <a:t></a:t>
            </a:r>
            <a:r>
              <a:rPr lang="pl-PL" dirty="0" smtClean="0">
                <a:sym typeface="Wingdings" pitchFamily="2" charset="2"/>
              </a:rPr>
              <a:t> zwiększenie ryzyka powikłań krwotocznych, </a:t>
            </a:r>
            <a:r>
              <a:rPr lang="pl-PL" dirty="0" smtClean="0"/>
              <a:t>oraz induktorami (karbamazepina, fenytoina, </a:t>
            </a:r>
            <a:r>
              <a:rPr lang="pl-PL" dirty="0" err="1" smtClean="0"/>
              <a:t>ryfampicyna</a:t>
            </a:r>
            <a:r>
              <a:rPr lang="pl-PL" dirty="0" smtClean="0"/>
              <a:t>, dziurawiec zwyczajny)- skrócenie czasu działania </a:t>
            </a:r>
            <a:r>
              <a:rPr lang="pl-PL" dirty="0" err="1" smtClean="0"/>
              <a:t>leku</a:t>
            </a:r>
            <a:r>
              <a:rPr lang="pl-PL" dirty="0" err="1" smtClean="0">
                <a:sym typeface="Wingdings" pitchFamily="2" charset="2"/>
              </a:rPr>
              <a:t></a:t>
            </a:r>
            <a:r>
              <a:rPr lang="pl-PL" dirty="0" smtClean="0">
                <a:sym typeface="Wingdings" pitchFamily="2" charset="2"/>
              </a:rPr>
              <a:t> obniżenie jego skuteczności</a:t>
            </a:r>
            <a:endParaRPr lang="pl-PL" dirty="0" smtClean="0"/>
          </a:p>
          <a:p>
            <a:r>
              <a:rPr lang="pl-PL" dirty="0" smtClean="0"/>
              <a:t>Wydalany częściowo przez nerki, częściowo z kałem -&gt; należy zmodyfikować dawkowanie w przypadku niewydolności nerek</a:t>
            </a:r>
          </a:p>
          <a:p>
            <a:r>
              <a:rPr lang="pl-PL" dirty="0" smtClean="0"/>
              <a:t>Monitorowanie efektu przeciwkrzepliwego – pomiar aktywności </a:t>
            </a:r>
            <a:r>
              <a:rPr lang="pl-PL" dirty="0" err="1" smtClean="0"/>
              <a:t>anty-Xa</a:t>
            </a:r>
            <a:endParaRPr lang="pl-PL" dirty="0" smtClean="0"/>
          </a:p>
          <a:p>
            <a:r>
              <a:rPr lang="pl-PL" dirty="0" smtClean="0"/>
              <a:t>Odwracalność efektu przeciwkrzepliwego – częściowo PCC (koncentrat czynników protrombiny) i </a:t>
            </a:r>
            <a:r>
              <a:rPr lang="pl-PL" dirty="0" err="1" smtClean="0"/>
              <a:t>aPCC</a:t>
            </a:r>
            <a:r>
              <a:rPr lang="pl-PL" dirty="0" smtClean="0"/>
              <a:t> (aktywowany PCC)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Inhibitory cz. </a:t>
            </a:r>
            <a:r>
              <a:rPr lang="pl-PL" dirty="0" err="1" smtClean="0"/>
              <a:t>Xa</a:t>
            </a:r>
            <a:r>
              <a:rPr lang="pl-PL" dirty="0" smtClean="0"/>
              <a:t> - przeciwwskazania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>
            <a:normAutofit/>
          </a:bodyPr>
          <a:lstStyle/>
          <a:p>
            <a:r>
              <a:rPr lang="pl-PL" dirty="0" smtClean="0"/>
              <a:t>Aktywne klinicznie istotne krwawienie</a:t>
            </a:r>
          </a:p>
          <a:p>
            <a:r>
              <a:rPr lang="pl-PL" dirty="0" smtClean="0"/>
              <a:t>Świeże krwawienie wewnątrzczaszkowe, samoistne lub pourazowe krwawienie podpajęczynówkowe</a:t>
            </a:r>
          </a:p>
          <a:p>
            <a:r>
              <a:rPr lang="pl-PL" dirty="0" smtClean="0"/>
              <a:t>Niewyrównana skaza krwotoczna</a:t>
            </a:r>
          </a:p>
          <a:p>
            <a:r>
              <a:rPr lang="pl-PL" dirty="0" smtClean="0"/>
              <a:t>Nadwrażliwość na lek</a:t>
            </a:r>
          </a:p>
          <a:p>
            <a:r>
              <a:rPr lang="pl-PL" dirty="0" smtClean="0"/>
              <a:t>Ciąża</a:t>
            </a:r>
          </a:p>
          <a:p>
            <a:r>
              <a:rPr lang="pl-PL" dirty="0" smtClean="0"/>
              <a:t>Karmienie piersią</a:t>
            </a:r>
          </a:p>
          <a:p>
            <a:r>
              <a:rPr lang="pl-PL" dirty="0" smtClean="0"/>
              <a:t>Niewydolność nerek (</a:t>
            </a:r>
            <a:r>
              <a:rPr lang="pl-PL" dirty="0" err="1" smtClean="0"/>
              <a:t>PChN</a:t>
            </a:r>
            <a:r>
              <a:rPr lang="pl-PL" dirty="0" smtClean="0"/>
              <a:t> G5, eGFR&lt;15ml/min)</a:t>
            </a:r>
          </a:p>
          <a:p>
            <a:r>
              <a:rPr lang="pl-PL" dirty="0" smtClean="0"/>
              <a:t>Ciężka niewydolność wątroby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Inhibitory cz. </a:t>
            </a:r>
            <a:r>
              <a:rPr lang="pl-PL" dirty="0" err="1" smtClean="0"/>
              <a:t>Xa</a:t>
            </a:r>
            <a:r>
              <a:rPr lang="pl-PL" dirty="0" smtClean="0"/>
              <a:t> - powikłania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r>
              <a:rPr lang="pl-PL" dirty="0" smtClean="0"/>
              <a:t>Krwawienia z przewodu pokarmowego</a:t>
            </a:r>
          </a:p>
          <a:p>
            <a:pPr lvl="1"/>
            <a:r>
              <a:rPr lang="pl-PL" dirty="0" smtClean="0"/>
              <a:t>Większe ryzyko w porównaniu do VKA dla </a:t>
            </a:r>
            <a:r>
              <a:rPr lang="pl-PL" dirty="0" err="1" smtClean="0"/>
              <a:t>rywaroksabanu</a:t>
            </a:r>
            <a:r>
              <a:rPr lang="pl-PL" dirty="0" smtClean="0"/>
              <a:t> i </a:t>
            </a:r>
            <a:r>
              <a:rPr lang="pl-PL" dirty="0" err="1" smtClean="0"/>
              <a:t>edoksabanu</a:t>
            </a:r>
            <a:endParaRPr lang="pl-PL" dirty="0" smtClean="0"/>
          </a:p>
          <a:p>
            <a:pPr lvl="1"/>
            <a:r>
              <a:rPr lang="pl-PL" dirty="0" err="1" smtClean="0"/>
              <a:t>Mniejszje</a:t>
            </a:r>
            <a:r>
              <a:rPr lang="pl-PL" dirty="0" smtClean="0"/>
              <a:t> ryzyko w porównaniu do VKA dla </a:t>
            </a:r>
            <a:r>
              <a:rPr lang="pl-PL" dirty="0" err="1" smtClean="0"/>
              <a:t>apiksabanu</a:t>
            </a:r>
            <a:endParaRPr lang="pl-PL" dirty="0" smtClean="0"/>
          </a:p>
          <a:p>
            <a:r>
              <a:rPr lang="pl-PL" dirty="0" smtClean="0"/>
              <a:t>Reakcje alergiczne (rzadko)</a:t>
            </a:r>
          </a:p>
          <a:p>
            <a:r>
              <a:rPr lang="pl-PL" dirty="0" smtClean="0"/>
              <a:t>Krwawienie wewnątrzczaszkowe</a:t>
            </a:r>
          </a:p>
          <a:p>
            <a:pPr lvl="1"/>
            <a:r>
              <a:rPr lang="pl-PL" dirty="0" smtClean="0"/>
              <a:t>Mniejsze ryzyko w porównaniu do VKA (antagonistów witaminy K) dla </a:t>
            </a:r>
            <a:r>
              <a:rPr lang="pl-PL" dirty="0" err="1" smtClean="0"/>
              <a:t>rywaroksabanu</a:t>
            </a:r>
            <a:r>
              <a:rPr lang="pl-PL" dirty="0" smtClean="0"/>
              <a:t>, </a:t>
            </a:r>
            <a:r>
              <a:rPr lang="pl-PL" dirty="0" err="1" smtClean="0"/>
              <a:t>apiksabanu</a:t>
            </a:r>
            <a:r>
              <a:rPr lang="pl-PL" dirty="0" smtClean="0"/>
              <a:t> i </a:t>
            </a:r>
            <a:r>
              <a:rPr lang="pl-PL" dirty="0" err="1" smtClean="0"/>
              <a:t>edoksabanu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Bezpośrednie inhibitory trombiny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Syntetyczne analogi hirudyny</a:t>
            </a:r>
          </a:p>
          <a:p>
            <a:pPr lvl="1"/>
            <a:r>
              <a:rPr lang="pl-PL" dirty="0" err="1" smtClean="0"/>
              <a:t>Biwalirudyna</a:t>
            </a:r>
            <a:r>
              <a:rPr lang="pl-PL" dirty="0" smtClean="0"/>
              <a:t> </a:t>
            </a:r>
            <a:r>
              <a:rPr lang="pl-PL" i="1" dirty="0" err="1" smtClean="0"/>
              <a:t>i.v</a:t>
            </a:r>
            <a:r>
              <a:rPr lang="pl-PL" i="1" dirty="0" smtClean="0"/>
              <a:t>.</a:t>
            </a:r>
          </a:p>
          <a:p>
            <a:pPr lvl="1"/>
            <a:r>
              <a:rPr lang="pl-PL" dirty="0" err="1" smtClean="0"/>
              <a:t>Argatroban</a:t>
            </a:r>
            <a:r>
              <a:rPr lang="pl-PL" dirty="0" smtClean="0"/>
              <a:t> </a:t>
            </a:r>
            <a:r>
              <a:rPr lang="pl-PL" i="1" dirty="0" err="1" smtClean="0"/>
              <a:t>i.v</a:t>
            </a:r>
            <a:r>
              <a:rPr lang="pl-PL" i="1" dirty="0" smtClean="0"/>
              <a:t>.</a:t>
            </a:r>
            <a:endParaRPr lang="pl-PL" dirty="0" smtClean="0"/>
          </a:p>
          <a:p>
            <a:pPr lvl="1"/>
            <a:r>
              <a:rPr lang="pl-PL" dirty="0" err="1" smtClean="0"/>
              <a:t>Dabigatran</a:t>
            </a:r>
            <a:r>
              <a:rPr lang="pl-PL" dirty="0" smtClean="0"/>
              <a:t> </a:t>
            </a:r>
            <a:r>
              <a:rPr lang="pl-PL" i="1" dirty="0" smtClean="0"/>
              <a:t>p.o.</a:t>
            </a:r>
            <a:endParaRPr lang="pl-PL" dirty="0" smtClean="0"/>
          </a:p>
          <a:p>
            <a:r>
              <a:rPr lang="pl-PL" dirty="0" smtClean="0"/>
              <a:t>Rekombinowane hirudyny</a:t>
            </a:r>
          </a:p>
          <a:p>
            <a:pPr lvl="1"/>
            <a:r>
              <a:rPr lang="pl-PL" dirty="0" err="1" smtClean="0"/>
              <a:t>Lepirudyna</a:t>
            </a:r>
            <a:r>
              <a:rPr lang="pl-PL" dirty="0" smtClean="0"/>
              <a:t> </a:t>
            </a:r>
            <a:r>
              <a:rPr lang="pl-PL" i="1" dirty="0" err="1" smtClean="0"/>
              <a:t>i.v</a:t>
            </a:r>
            <a:r>
              <a:rPr lang="pl-PL" i="1" dirty="0" smtClean="0"/>
              <a:t>.</a:t>
            </a:r>
          </a:p>
          <a:p>
            <a:pPr lvl="1"/>
            <a:r>
              <a:rPr lang="pl-PL" dirty="0" err="1" smtClean="0"/>
              <a:t>Desirudyna</a:t>
            </a:r>
            <a:r>
              <a:rPr lang="pl-PL" dirty="0" smtClean="0"/>
              <a:t> </a:t>
            </a:r>
            <a:r>
              <a:rPr lang="pl-PL" i="1" dirty="0" err="1" smtClean="0"/>
              <a:t>i.v</a:t>
            </a:r>
            <a:r>
              <a:rPr lang="pl-PL" i="1" dirty="0" smtClean="0"/>
              <a:t>.</a:t>
            </a:r>
            <a:endParaRPr lang="pl-PL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Bezpośrednie inhibitory trombiny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pl-PL" dirty="0" smtClean="0"/>
              <a:t>Blokują bezpośrednio (bez udziału antytrombiny) trombinę</a:t>
            </a:r>
          </a:p>
          <a:p>
            <a:r>
              <a:rPr lang="pl-PL" dirty="0" smtClean="0"/>
              <a:t>Nie wiążą się z białkami osocza</a:t>
            </a:r>
          </a:p>
          <a:p>
            <a:r>
              <a:rPr lang="pl-PL" dirty="0" smtClean="0"/>
              <a:t>Nie są neutralizowane przez PF 4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e653c2e4-16c2-407a-ba50-bfbdc25709d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Dabigatran</a:t>
            </a:r>
            <a:r>
              <a:rPr lang="pl-PL" dirty="0" smtClean="0"/>
              <a:t> (</a:t>
            </a:r>
            <a:r>
              <a:rPr lang="pl-PL" dirty="0" err="1" smtClean="0"/>
              <a:t>Pradaxa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Doustny, bezpośredni inhibitor trombiny (cz. II)</a:t>
            </a:r>
          </a:p>
          <a:p>
            <a:r>
              <a:rPr lang="pl-PL" dirty="0" smtClean="0"/>
              <a:t>Nie jest metabolizowany przez cytochrom P450 – mniejsze ryzyko interakcji lekowych</a:t>
            </a:r>
          </a:p>
          <a:p>
            <a:r>
              <a:rPr lang="pl-PL" dirty="0" smtClean="0"/>
              <a:t>T ½ (okres biologicznego półtrwania) wynosi 12-17h, a maksymalne działanie osiąga po 2h</a:t>
            </a:r>
          </a:p>
          <a:p>
            <a:r>
              <a:rPr lang="pl-PL" dirty="0" smtClean="0"/>
              <a:t>Możliwe jego usunięcie za pomocą hemodializy</a:t>
            </a:r>
          </a:p>
          <a:p>
            <a:r>
              <a:rPr lang="pl-PL" dirty="0" smtClean="0"/>
              <a:t>Wymagana modyfikacja dawkowania w przypadku niewydolności nerek</a:t>
            </a:r>
          </a:p>
          <a:p>
            <a:r>
              <a:rPr lang="pl-PL" dirty="0" smtClean="0"/>
              <a:t>Monitorowanie efektu przeciwkrzepliwego – czas </a:t>
            </a:r>
            <a:r>
              <a:rPr lang="pl-PL" dirty="0" err="1" smtClean="0"/>
              <a:t>trombinowy</a:t>
            </a:r>
            <a:r>
              <a:rPr lang="pl-PL" dirty="0" smtClean="0"/>
              <a:t> (TT), częściowo APTT</a:t>
            </a:r>
          </a:p>
          <a:p>
            <a:r>
              <a:rPr lang="pl-PL" dirty="0" smtClean="0"/>
              <a:t>Odwracalność efektu przeciwkrzepliwego</a:t>
            </a:r>
          </a:p>
          <a:p>
            <a:pPr lvl="1"/>
            <a:r>
              <a:rPr lang="pl-PL" dirty="0" err="1" smtClean="0"/>
              <a:t>Idarucizumab</a:t>
            </a:r>
            <a:r>
              <a:rPr lang="pl-PL" dirty="0" smtClean="0"/>
              <a:t> (5g </a:t>
            </a:r>
            <a:r>
              <a:rPr lang="pl-PL" i="1" dirty="0" err="1" smtClean="0"/>
              <a:t>i.v</a:t>
            </a:r>
            <a:r>
              <a:rPr lang="pl-PL" i="1" dirty="0" smtClean="0"/>
              <a:t>.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Częściowo PCC (koncentrat czynników protrombiny)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Dabigatran</a:t>
            </a:r>
            <a:r>
              <a:rPr lang="pl-PL" dirty="0" smtClean="0"/>
              <a:t>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Prewencja udarów i zatorowości systemowej u dorosłych pacjentów z niezastawkowym migotaniem przedsionków. Leczenie zakrzepicy żył głębokich i zatorowości płucnej oraz prewencja ich nawrotów</a:t>
            </a:r>
          </a:p>
          <a:p>
            <a:pPr lvl="1"/>
            <a:r>
              <a:rPr lang="pl-PL" dirty="0" smtClean="0"/>
              <a:t>150mg 2x/d</a:t>
            </a:r>
          </a:p>
          <a:p>
            <a:pPr lvl="1"/>
            <a:r>
              <a:rPr lang="pl-PL" dirty="0" smtClean="0"/>
              <a:t>110mg 2x/d – osoby stosujące </a:t>
            </a:r>
            <a:r>
              <a:rPr lang="pl-PL" dirty="0" err="1" smtClean="0"/>
              <a:t>werapamil</a:t>
            </a:r>
            <a:r>
              <a:rPr lang="pl-PL" dirty="0" smtClean="0"/>
              <a:t>, osoby powyżej 80 lat oraz chorzy z </a:t>
            </a:r>
            <a:r>
              <a:rPr lang="pl-PL" dirty="0" err="1" smtClean="0"/>
              <a:t>PChN</a:t>
            </a:r>
            <a:r>
              <a:rPr lang="pl-PL" dirty="0" smtClean="0"/>
              <a:t> G3b (eGFR=30-50)</a:t>
            </a:r>
          </a:p>
          <a:p>
            <a:r>
              <a:rPr lang="pl-PL" dirty="0" smtClean="0"/>
              <a:t>Prewencja pierwotna powikłań zakrzepowo – zatorowych u dorosłych po przebytej planowej aloplastyce całkowitej stawu biodrowego lub kolanowego</a:t>
            </a:r>
          </a:p>
          <a:p>
            <a:pPr lvl="1"/>
            <a:r>
              <a:rPr lang="pl-PL" dirty="0" smtClean="0"/>
              <a:t>220mg1x/d</a:t>
            </a:r>
            <a:endParaRPr lang="pl-PL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Bezpośrednie inhibitory trombiny - przeciwwskazania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Aktywne klinicznie istotne krwawienie</a:t>
            </a:r>
          </a:p>
          <a:p>
            <a:r>
              <a:rPr lang="pl-PL" dirty="0" smtClean="0"/>
              <a:t>Świeże krwawienie wewnątrzczaszkowe, samoistne lub pourazowe krwawienie podpajęczynówkowe</a:t>
            </a:r>
          </a:p>
          <a:p>
            <a:r>
              <a:rPr lang="pl-PL" dirty="0" smtClean="0"/>
              <a:t>Niewyrównana skaza krwotoczna</a:t>
            </a:r>
          </a:p>
          <a:p>
            <a:r>
              <a:rPr lang="pl-PL" dirty="0" smtClean="0"/>
              <a:t>Nadwrażliwość na lek</a:t>
            </a:r>
          </a:p>
          <a:p>
            <a:r>
              <a:rPr lang="pl-PL" dirty="0" smtClean="0"/>
              <a:t>Ciąża</a:t>
            </a:r>
          </a:p>
          <a:p>
            <a:r>
              <a:rPr lang="pl-PL" dirty="0" smtClean="0"/>
              <a:t>Karmienie piersią</a:t>
            </a:r>
          </a:p>
          <a:p>
            <a:r>
              <a:rPr lang="pl-PL" dirty="0" err="1" smtClean="0"/>
              <a:t>PChN</a:t>
            </a:r>
            <a:r>
              <a:rPr lang="pl-PL" dirty="0" smtClean="0"/>
              <a:t> G4, eGFR&lt;30ml/min)</a:t>
            </a:r>
          </a:p>
          <a:p>
            <a:r>
              <a:rPr lang="pl-PL" dirty="0" smtClean="0"/>
              <a:t>Ciężka niewydolność wątroby</a:t>
            </a:r>
          </a:p>
          <a:p>
            <a:r>
              <a:rPr lang="pl-PL" dirty="0" smtClean="0"/>
              <a:t>Leki: </a:t>
            </a:r>
            <a:r>
              <a:rPr lang="pl-PL" dirty="0" err="1" smtClean="0"/>
              <a:t>dronedaron</a:t>
            </a:r>
            <a:r>
              <a:rPr lang="pl-PL" dirty="0" smtClean="0"/>
              <a:t>, </a:t>
            </a:r>
            <a:r>
              <a:rPr lang="pl-PL" dirty="0" err="1" smtClean="0"/>
              <a:t>azole</a:t>
            </a:r>
            <a:r>
              <a:rPr lang="pl-PL" dirty="0" smtClean="0"/>
              <a:t> (np. </a:t>
            </a:r>
            <a:r>
              <a:rPr lang="pl-PL" dirty="0" err="1" smtClean="0"/>
              <a:t>ketokonazol</a:t>
            </a:r>
            <a:r>
              <a:rPr lang="pl-PL" dirty="0" smtClean="0"/>
              <a:t>), </a:t>
            </a:r>
            <a:r>
              <a:rPr lang="pl-PL" dirty="0" err="1" smtClean="0"/>
              <a:t>ryfampicyna</a:t>
            </a:r>
            <a:r>
              <a:rPr lang="pl-PL" dirty="0" smtClean="0"/>
              <a:t>, </a:t>
            </a:r>
            <a:r>
              <a:rPr lang="pl-PL" dirty="0" err="1" smtClean="0"/>
              <a:t>fenobarbital</a:t>
            </a:r>
            <a:r>
              <a:rPr lang="pl-PL" dirty="0" smtClean="0"/>
              <a:t>, karbamazepina, </a:t>
            </a:r>
            <a:r>
              <a:rPr lang="pl-PL" dirty="0" err="1" smtClean="0"/>
              <a:t>fenytoiina</a:t>
            </a:r>
            <a:r>
              <a:rPr lang="pl-PL" dirty="0" smtClean="0"/>
              <a:t>, dziurawiec zwyczajny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Bezpośrednie inhibitory trombiny - powikłania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Krwawienia z przewodu pokarmowego (częściej z górnego odcinka przewodu pokarmowego)</a:t>
            </a:r>
          </a:p>
          <a:p>
            <a:r>
              <a:rPr lang="pl-PL" dirty="0" smtClean="0"/>
              <a:t>Krwawienia wewnątrzczaszkowe</a:t>
            </a:r>
          </a:p>
          <a:p>
            <a:r>
              <a:rPr lang="pl-PL" dirty="0" smtClean="0"/>
              <a:t>Dyspepsja</a:t>
            </a:r>
            <a:endParaRPr lang="pl-PL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VKA – antagoniści witaminy 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Warfaryna</a:t>
            </a:r>
            <a:endParaRPr lang="pl-PL" dirty="0" smtClean="0"/>
          </a:p>
          <a:p>
            <a:r>
              <a:rPr lang="pl-PL" dirty="0" err="1" smtClean="0"/>
              <a:t>Acenokumarol</a:t>
            </a:r>
            <a:endParaRPr lang="pl-PL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VKA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Hamują aktywność reduktazy epoksydu witaminy K w wątrobie -&gt; zaburzenie procesu </a:t>
            </a:r>
            <a:r>
              <a:rPr lang="pl-PL" dirty="0" err="1" smtClean="0"/>
              <a:t>gamma-karboksylacji</a:t>
            </a:r>
            <a:r>
              <a:rPr lang="pl-PL" dirty="0" smtClean="0"/>
              <a:t> białek układu krzepnięcia zależnych od witaminy , tzw. Czynników protrombiny (VII, IX, X oraz białek C i S) -&gt; powstają ich formy mało aktywne (PIVKA)</a:t>
            </a:r>
          </a:p>
          <a:p>
            <a:r>
              <a:rPr lang="pl-PL" dirty="0" smtClean="0"/>
              <a:t>Efekt przeciwkrzepliwy jest zależny głównie od zmniejszenia produkcji protrombiny (białka o okresie półtrwania wynoszącym 96h), zatem efekt przeciwkrzepliwy pojawia się po 3-5dniach stosowania VKA.</a:t>
            </a:r>
          </a:p>
          <a:p>
            <a:r>
              <a:rPr lang="pl-PL" dirty="0" smtClean="0"/>
              <a:t>Białko C i S mające działanie przeciwkrzepliwe także ulegają zmniejszeniu pod wpływem VKA, a ich okres półtrwania jest krótszy niż protrombiny, zatem początkowy okres leczenia VKA może wiązać się z działaniem </a:t>
            </a:r>
            <a:r>
              <a:rPr lang="pl-PL" dirty="0" err="1" smtClean="0"/>
              <a:t>prozakrzepowym</a:t>
            </a:r>
            <a:r>
              <a:rPr lang="pl-PL" dirty="0" smtClean="0"/>
              <a:t>, tak więc dopóki nie uzyskamy terapeutycznej wartości INR = 2.0-3.0, przez 2 dni, VKA należy równolegle stosować z Heparyną.</a:t>
            </a:r>
            <a:endParaRPr lang="pl-PL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VKA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Metabolizowane przez układ cytochromu P450 CYP2C9 – liczne interakcje lekowe</a:t>
            </a:r>
          </a:p>
          <a:p>
            <a:r>
              <a:rPr lang="pl-PL" dirty="0" smtClean="0"/>
              <a:t>Nie wymagają modyfikacji dawkowania w przypadku niewydolności nerek</a:t>
            </a:r>
          </a:p>
          <a:p>
            <a:r>
              <a:rPr lang="pl-PL" dirty="0" smtClean="0"/>
              <a:t>Monitorowanie efektu przeciwkrzepliwego</a:t>
            </a:r>
          </a:p>
          <a:p>
            <a:pPr lvl="1"/>
            <a:r>
              <a:rPr lang="pl-PL" dirty="0" smtClean="0"/>
              <a:t>PT (czas </a:t>
            </a:r>
            <a:r>
              <a:rPr lang="pl-PL" dirty="0" err="1" smtClean="0"/>
              <a:t>protrombinowy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INR (międzynarodowy współczynnik znormalizowany czasu </a:t>
            </a:r>
            <a:r>
              <a:rPr lang="pl-PL" dirty="0" err="1" smtClean="0"/>
              <a:t>protrombinowego</a:t>
            </a:r>
            <a:r>
              <a:rPr lang="pl-PL" dirty="0" smtClean="0"/>
              <a:t>)</a:t>
            </a:r>
          </a:p>
          <a:p>
            <a:r>
              <a:rPr lang="pl-PL" dirty="0" smtClean="0"/>
              <a:t>Dawkowanie należy ustalić tak, żeby INR = 2.0 – 3.0, natomiast u chorych po protezowaniu zastawek serca </a:t>
            </a:r>
          </a:p>
          <a:p>
            <a:pPr>
              <a:buNone/>
            </a:pPr>
            <a:r>
              <a:rPr lang="pl-PL" dirty="0" smtClean="0"/>
              <a:t>	INR = 2,5 – 3,5</a:t>
            </a:r>
          </a:p>
          <a:p>
            <a:r>
              <a:rPr lang="pl-PL" dirty="0" smtClean="0"/>
              <a:t>Odwracalność efektu przeciwkrzepliwego</a:t>
            </a:r>
          </a:p>
          <a:p>
            <a:pPr lvl="1"/>
            <a:r>
              <a:rPr lang="pl-PL" dirty="0" smtClean="0"/>
              <a:t>PCC (koncentrat czynników kompleksu protrombiny)</a:t>
            </a:r>
          </a:p>
          <a:p>
            <a:pPr lvl="1"/>
            <a:r>
              <a:rPr lang="pl-PL" dirty="0" smtClean="0"/>
              <a:t>FFP (świeżo mrożone osocze)</a:t>
            </a:r>
          </a:p>
          <a:p>
            <a:pPr lvl="1"/>
            <a:r>
              <a:rPr lang="pl-PL" dirty="0" smtClean="0"/>
              <a:t>Witamina K</a:t>
            </a:r>
          </a:p>
          <a:p>
            <a:pPr lvl="1"/>
            <a:endParaRPr lang="pl-PL" dirty="0" smtClean="0"/>
          </a:p>
          <a:p>
            <a:pPr lvl="1"/>
            <a:endParaRPr lang="pl-PL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VKA - 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4752528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Zapobieganie powikłaniom zakrzepowo – zatorowym u pacjentów z migotaniem przedsionków, z patologią zastawek lub po protezowaniu zastawek serca</a:t>
            </a:r>
          </a:p>
          <a:p>
            <a:r>
              <a:rPr lang="pl-PL" dirty="0" smtClean="0"/>
              <a:t>Wtórne zapobieganie zawałowi mięśnia sercowego i zapobieganie powikłaniom zakrzepowo – zatorowym po zawale mięśnia sercowego</a:t>
            </a:r>
          </a:p>
          <a:p>
            <a:r>
              <a:rPr lang="pl-PL" dirty="0" smtClean="0"/>
              <a:t>Leczenie i zapobieganie zakrzepicy żył głębokich i zatorowości płucnej</a:t>
            </a:r>
            <a:endParaRPr lang="pl-PL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VKA - przeciwwskazania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001419"/>
          </a:xfrm>
        </p:spPr>
        <p:txBody>
          <a:bodyPr>
            <a:normAutofit/>
          </a:bodyPr>
          <a:lstStyle/>
          <a:p>
            <a:r>
              <a:rPr lang="pl-PL" dirty="0" smtClean="0"/>
              <a:t>Aktywne klinicznie istotne krwawienie</a:t>
            </a:r>
          </a:p>
          <a:p>
            <a:r>
              <a:rPr lang="pl-PL" dirty="0" smtClean="0"/>
              <a:t>Świeże krwawienie wewnątrzczaszkowe, samoistne lub pourazowe krwawienie podpajęczynówkowe</a:t>
            </a:r>
          </a:p>
          <a:p>
            <a:r>
              <a:rPr lang="pl-PL" dirty="0" smtClean="0"/>
              <a:t>Niewyrównana skaza krwotoczna</a:t>
            </a:r>
          </a:p>
          <a:p>
            <a:r>
              <a:rPr lang="pl-PL" dirty="0" smtClean="0"/>
              <a:t>Nadwrażliwość na lek</a:t>
            </a:r>
          </a:p>
          <a:p>
            <a:r>
              <a:rPr lang="pl-PL" dirty="0" smtClean="0"/>
              <a:t>Ciąża (szczególnie I trymestr)</a:t>
            </a:r>
          </a:p>
          <a:p>
            <a:r>
              <a:rPr lang="pl-PL" dirty="0" smtClean="0"/>
              <a:t>Ciężka niewydolność wątroby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VKA - powikłania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Krwawienia  z przewodu pokarmowego</a:t>
            </a:r>
          </a:p>
          <a:p>
            <a:r>
              <a:rPr lang="pl-PL" dirty="0" smtClean="0"/>
              <a:t>Krwawienie wewnątrzczaszkowe</a:t>
            </a:r>
          </a:p>
          <a:p>
            <a:r>
              <a:rPr lang="pl-PL" dirty="0" smtClean="0"/>
              <a:t>Martwica skóry</a:t>
            </a:r>
          </a:p>
          <a:p>
            <a:r>
              <a:rPr lang="pl-PL" dirty="0" smtClean="0"/>
              <a:t>Teratogenność – między 6, a 12 tygodniem ciąży</a:t>
            </a:r>
          </a:p>
          <a:p>
            <a:r>
              <a:rPr lang="pl-PL" dirty="0" smtClean="0"/>
              <a:t>Reakcje uczuleniowe</a:t>
            </a:r>
          </a:p>
          <a:p>
            <a:r>
              <a:rPr lang="pl-PL" dirty="0" smtClean="0"/>
              <a:t>Uszkodzenie wątroby</a:t>
            </a:r>
          </a:p>
          <a:p>
            <a:r>
              <a:rPr lang="pl-PL" dirty="0" smtClean="0"/>
              <a:t>Wypadanie włosów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Leki przeciwkrzepliwe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Podawane dożylnie lub podskórnie</a:t>
            </a:r>
          </a:p>
          <a:p>
            <a:pPr lvl="1"/>
            <a:r>
              <a:rPr lang="pl-PL" dirty="0" smtClean="0"/>
              <a:t>Heparyna niefrakcjonowana (HNF)</a:t>
            </a:r>
          </a:p>
          <a:p>
            <a:pPr lvl="1"/>
            <a:r>
              <a:rPr lang="pl-PL" dirty="0" smtClean="0"/>
              <a:t>Heparyna drobnocząsteczkowa (</a:t>
            </a:r>
            <a:r>
              <a:rPr lang="pl-PL" dirty="0" err="1" smtClean="0"/>
              <a:t>HDCz</a:t>
            </a:r>
            <a:r>
              <a:rPr lang="pl-PL" dirty="0" smtClean="0"/>
              <a:t>)</a:t>
            </a:r>
          </a:p>
          <a:p>
            <a:pPr lvl="1"/>
            <a:r>
              <a:rPr lang="pl-PL" dirty="0" err="1" smtClean="0"/>
              <a:t>Fondaparynuks</a:t>
            </a:r>
            <a:endParaRPr lang="pl-PL" dirty="0" smtClean="0"/>
          </a:p>
          <a:p>
            <a:pPr lvl="1"/>
            <a:r>
              <a:rPr lang="pl-PL" dirty="0" err="1" smtClean="0"/>
              <a:t>Danaparoid</a:t>
            </a:r>
            <a:endParaRPr lang="pl-PL" dirty="0" smtClean="0"/>
          </a:p>
          <a:p>
            <a:r>
              <a:rPr lang="pl-PL" dirty="0" smtClean="0"/>
              <a:t>Doustne</a:t>
            </a:r>
          </a:p>
          <a:p>
            <a:pPr lvl="1"/>
            <a:r>
              <a:rPr lang="pl-PL" dirty="0" smtClean="0"/>
              <a:t>Antagoniści witaminy K</a:t>
            </a:r>
          </a:p>
          <a:p>
            <a:pPr lvl="1"/>
            <a:r>
              <a:rPr lang="pl-PL" dirty="0" err="1" smtClean="0"/>
              <a:t>Dabigatran</a:t>
            </a:r>
            <a:endParaRPr lang="pl-PL" dirty="0" smtClean="0"/>
          </a:p>
          <a:p>
            <a:pPr lvl="1"/>
            <a:r>
              <a:rPr lang="pl-PL" dirty="0" err="1" smtClean="0"/>
              <a:t>Rywaroksaban</a:t>
            </a:r>
            <a:endParaRPr lang="pl-PL" dirty="0" smtClean="0"/>
          </a:p>
          <a:p>
            <a:pPr lvl="1"/>
            <a:r>
              <a:rPr lang="pl-PL" dirty="0" err="1" smtClean="0"/>
              <a:t>Apiksaban</a:t>
            </a:r>
            <a:endParaRPr lang="pl-PL" dirty="0" smtClean="0"/>
          </a:p>
          <a:p>
            <a:pPr lvl="1"/>
            <a:r>
              <a:rPr lang="pl-PL" dirty="0" err="1" smtClean="0"/>
              <a:t>Epiksaban</a:t>
            </a: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/>
          <a:p>
            <a:r>
              <a:rPr lang="pl-PL" b="1" dirty="0" smtClean="0"/>
              <a:t>Krwiodawstwo i krwiolecznictwo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Badania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 smtClean="0"/>
              <a:t>	Niezbędne u każdego pacjenta przed przetoczeniem krwi.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1</a:t>
            </a:r>
            <a:r>
              <a:rPr lang="pl-PL" dirty="0" smtClean="0"/>
              <a:t>. Określenie grupy w układzie AB0.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2. </a:t>
            </a:r>
            <a:r>
              <a:rPr lang="pl-PL" dirty="0" smtClean="0"/>
              <a:t>Określenie grupy w układzie </a:t>
            </a:r>
            <a:r>
              <a:rPr lang="pl-PL" dirty="0" err="1" smtClean="0"/>
              <a:t>RhD</a:t>
            </a:r>
            <a:r>
              <a:rPr lang="pl-PL" dirty="0" smtClean="0"/>
              <a:t>.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3. </a:t>
            </a:r>
            <a:r>
              <a:rPr lang="pl-PL" dirty="0" smtClean="0"/>
              <a:t>Badanie na obecność przeciwciał odpornościowych.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Podstawowe zasady transfuzjologii klinicznej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 smtClean="0"/>
              <a:t>	1. </a:t>
            </a:r>
            <a:r>
              <a:rPr lang="pl-PL" dirty="0" smtClean="0"/>
              <a:t>Nie przetacza się składników krwi zawierających krwinki czerwone posiadające antygeny, do których u biorcy występują przeciwciała odpornościowe.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2.</a:t>
            </a:r>
            <a:r>
              <a:rPr lang="pl-PL" dirty="0" smtClean="0"/>
              <a:t> Nie przetacza się składników krwi zawierających osocze, w którym występują </a:t>
            </a:r>
            <a:r>
              <a:rPr lang="pl-PL" b="1" dirty="0" smtClean="0"/>
              <a:t>przeciwciała</a:t>
            </a:r>
            <a:r>
              <a:rPr lang="pl-PL" dirty="0" smtClean="0"/>
              <a:t> skierowane do antygenów na krwinkach biorcy.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Podstawowe zasady transfuzjologii klinicznej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 smtClean="0"/>
              <a:t>	3. </a:t>
            </a:r>
            <a:r>
              <a:rPr lang="pl-PL" dirty="0" smtClean="0"/>
              <a:t>Profilaktycznie nie przetacza się krwinek czerwonych </a:t>
            </a:r>
            <a:r>
              <a:rPr lang="pl-PL" b="1" dirty="0" err="1" smtClean="0"/>
              <a:t>RhD</a:t>
            </a:r>
            <a:r>
              <a:rPr lang="pl-PL" b="1" dirty="0" smtClean="0"/>
              <a:t>+</a:t>
            </a:r>
            <a:r>
              <a:rPr lang="pl-PL" dirty="0" smtClean="0"/>
              <a:t> biorcy </a:t>
            </a:r>
            <a:r>
              <a:rPr lang="pl-PL" b="1" dirty="0" err="1" smtClean="0"/>
              <a:t>RhD</a:t>
            </a:r>
            <a:r>
              <a:rPr lang="pl-PL" b="1" dirty="0" smtClean="0"/>
              <a:t> -</a:t>
            </a:r>
            <a:r>
              <a:rPr lang="pl-PL" dirty="0" smtClean="0"/>
              <a:t>.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4.</a:t>
            </a:r>
            <a:r>
              <a:rPr lang="pl-PL" dirty="0" smtClean="0"/>
              <a:t> Profilaktycznie dziewczętom i kobietom do okresu menopauzy nie przetacza się krwinek czerwonych zawierających antygen K, aby w przyszłości zapobiec konfliktowi serologicznemu.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Próba zgodności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	Ważna</a:t>
            </a:r>
            <a:r>
              <a:rPr lang="pl-PL" b="1" dirty="0" smtClean="0"/>
              <a:t> 48h.</a:t>
            </a:r>
            <a:r>
              <a:rPr lang="pl-PL" dirty="0" smtClean="0"/>
              <a:t>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Obowiązkowo wykonywana przed przetoczeniem </a:t>
            </a:r>
            <a:r>
              <a:rPr lang="pl-PL" b="1" dirty="0" err="1" smtClean="0"/>
              <a:t>KKCz</a:t>
            </a:r>
            <a:r>
              <a:rPr lang="pl-PL" dirty="0" smtClean="0"/>
              <a:t> (koncentratu krwinek czerwonych) oraz </a:t>
            </a:r>
            <a:r>
              <a:rPr lang="pl-PL" b="1" dirty="0" smtClean="0"/>
              <a:t>KG </a:t>
            </a:r>
            <a:r>
              <a:rPr lang="pl-PL" dirty="0" smtClean="0"/>
              <a:t>(koncentratu </a:t>
            </a:r>
            <a:r>
              <a:rPr lang="pl-PL" dirty="0" err="1" smtClean="0"/>
              <a:t>granulocytarnego</a:t>
            </a:r>
            <a:r>
              <a:rPr lang="pl-PL" dirty="0" smtClean="0"/>
              <a:t>).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l-PL" dirty="0" smtClean="0"/>
              <a:t>Próba zgodności - oznaczenia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6916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pl-PL" b="1" dirty="0" smtClean="0"/>
              <a:t>	1. </a:t>
            </a:r>
            <a:r>
              <a:rPr lang="pl-PL" dirty="0" smtClean="0"/>
              <a:t>Oznaczenie antygenów A, B i D biorcy (badanie grupy krwi).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2. </a:t>
            </a:r>
            <a:r>
              <a:rPr lang="pl-PL" dirty="0" smtClean="0"/>
              <a:t>Oznaczenie antygenów A i B oraz D u dawców </a:t>
            </a:r>
          </a:p>
          <a:p>
            <a:pPr>
              <a:buNone/>
            </a:pPr>
            <a:r>
              <a:rPr lang="pl-PL" dirty="0" smtClean="0"/>
              <a:t>	(antygen D tylko przy biorcy </a:t>
            </a:r>
            <a:r>
              <a:rPr lang="pl-PL" dirty="0" err="1" smtClean="0"/>
              <a:t>RhD</a:t>
            </a:r>
            <a:r>
              <a:rPr lang="pl-PL" dirty="0" smtClean="0"/>
              <a:t> ujemnego).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3.</a:t>
            </a:r>
            <a:r>
              <a:rPr lang="pl-PL" dirty="0" smtClean="0"/>
              <a:t> Badanie przeglądowe surowicy/osocza biorcy na obecność przeciwciał odpornościowych w pośrednim teście </a:t>
            </a:r>
            <a:r>
              <a:rPr lang="pl-PL" dirty="0" err="1" smtClean="0"/>
              <a:t>antyglobulinowym</a:t>
            </a:r>
            <a:r>
              <a:rPr lang="pl-PL" dirty="0" smtClean="0"/>
              <a:t> (PTA) z krwinkami wzorcowymi.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4. </a:t>
            </a:r>
            <a:r>
              <a:rPr lang="pl-PL" dirty="0" smtClean="0"/>
              <a:t>Próba krzyżowa= badanie surowicy biorcy z krwinkami dawcy.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Próbki krwi każdej osoby zakwalifikowanej jako dawca wymagają oznaczenia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b="1" dirty="0" smtClean="0"/>
              <a:t>	1.</a:t>
            </a:r>
            <a:r>
              <a:rPr lang="pl-PL" dirty="0" smtClean="0"/>
              <a:t> Antygenu </a:t>
            </a:r>
            <a:r>
              <a:rPr lang="pl-PL" dirty="0" err="1" smtClean="0"/>
              <a:t>Hbs</a:t>
            </a:r>
            <a:r>
              <a:rPr lang="pl-PL" dirty="0" smtClean="0"/>
              <a:t> </a:t>
            </a:r>
          </a:p>
          <a:p>
            <a:pPr>
              <a:buNone/>
            </a:pPr>
            <a:r>
              <a:rPr lang="pl-PL" b="1" dirty="0" smtClean="0"/>
              <a:t>	2.</a:t>
            </a:r>
            <a:r>
              <a:rPr lang="pl-PL" dirty="0" smtClean="0"/>
              <a:t> DNA HBV </a:t>
            </a:r>
            <a:br>
              <a:rPr lang="pl-PL" dirty="0" smtClean="0"/>
            </a:br>
            <a:r>
              <a:rPr lang="pl-PL" b="1" dirty="0" smtClean="0"/>
              <a:t>3.</a:t>
            </a:r>
            <a:r>
              <a:rPr lang="pl-PL" dirty="0" smtClean="0"/>
              <a:t> Przeciwciał anty-HIV-1 i  anty- HIV-2 </a:t>
            </a:r>
          </a:p>
          <a:p>
            <a:pPr>
              <a:buNone/>
            </a:pPr>
            <a:r>
              <a:rPr lang="pl-PL" b="1" dirty="0" smtClean="0"/>
              <a:t>	4. </a:t>
            </a:r>
            <a:r>
              <a:rPr lang="pl-PL" dirty="0" smtClean="0"/>
              <a:t>RNA HIV </a:t>
            </a:r>
            <a:br>
              <a:rPr lang="pl-PL" dirty="0" smtClean="0"/>
            </a:br>
            <a:r>
              <a:rPr lang="pl-PL" b="1" dirty="0" smtClean="0"/>
              <a:t>5</a:t>
            </a:r>
            <a:r>
              <a:rPr lang="pl-PL" dirty="0" smtClean="0"/>
              <a:t>. </a:t>
            </a:r>
            <a:r>
              <a:rPr lang="pl-PL" dirty="0" err="1" smtClean="0"/>
              <a:t>P-ciał</a:t>
            </a:r>
            <a:r>
              <a:rPr lang="pl-PL" dirty="0" smtClean="0"/>
              <a:t> anty HCV </a:t>
            </a:r>
            <a:br>
              <a:rPr lang="pl-PL" dirty="0" smtClean="0"/>
            </a:br>
            <a:r>
              <a:rPr lang="pl-PL" b="1" dirty="0" smtClean="0"/>
              <a:t>6.</a:t>
            </a:r>
            <a:r>
              <a:rPr lang="pl-PL" dirty="0" smtClean="0"/>
              <a:t> </a:t>
            </a:r>
            <a:r>
              <a:rPr lang="pl-PL" dirty="0" err="1" smtClean="0"/>
              <a:t>RNA-HCV</a:t>
            </a:r>
            <a:r>
              <a:rPr lang="pl-PL" dirty="0" smtClean="0"/>
              <a:t> </a:t>
            </a:r>
            <a:br>
              <a:rPr lang="pl-PL" dirty="0" smtClean="0"/>
            </a:br>
            <a:r>
              <a:rPr lang="pl-PL" b="1" dirty="0" smtClean="0"/>
              <a:t>7. </a:t>
            </a:r>
            <a:r>
              <a:rPr lang="pl-PL" dirty="0" smtClean="0"/>
              <a:t>Testów w kierunku zakażenia </a:t>
            </a:r>
            <a:r>
              <a:rPr lang="pl-PL" b="1" dirty="0" smtClean="0"/>
              <a:t>krętkami kiły</a:t>
            </a:r>
            <a:r>
              <a:rPr lang="pl-PL" dirty="0" smtClean="0"/>
              <a:t> 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Zasady postępowania w związku z przetoczeniem krwi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4493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Po uzyskaniu próby zgodności ( </a:t>
            </a:r>
            <a:r>
              <a:rPr lang="pl-PL" b="1" dirty="0" smtClean="0"/>
              <a:t>ważna 48h! </a:t>
            </a:r>
            <a:r>
              <a:rPr lang="pl-PL" dirty="0" smtClean="0"/>
              <a:t>), ale przed rozpoczęciem przetoczenia:</a:t>
            </a:r>
            <a:br>
              <a:rPr lang="pl-PL" dirty="0" smtClean="0"/>
            </a:br>
            <a:r>
              <a:rPr lang="pl-PL" dirty="0" smtClean="0"/>
              <a:t>-sprawdzić </a:t>
            </a:r>
            <a:r>
              <a:rPr lang="pl-PL" b="1" dirty="0" smtClean="0"/>
              <a:t>zgodność biorcy </a:t>
            </a:r>
            <a:r>
              <a:rPr lang="pl-PL" dirty="0" smtClean="0"/>
              <a:t>z danymi na etykiecie przeznaczonego do przetoczenia składnika krwi. </a:t>
            </a:r>
            <a:br>
              <a:rPr lang="pl-PL" dirty="0" smtClean="0"/>
            </a:br>
            <a:r>
              <a:rPr lang="pl-PL" dirty="0" smtClean="0"/>
              <a:t>-sprawdzić </a:t>
            </a:r>
            <a:r>
              <a:rPr lang="pl-PL" b="1" dirty="0" smtClean="0"/>
              <a:t>datę ważności </a:t>
            </a:r>
            <a:r>
              <a:rPr lang="pl-PL" dirty="0" smtClean="0"/>
              <a:t>składnika krwi, dokonać jego makroskopowej oceny (hemoliza, skrzepy, zmiany zabarwienia, szczelność pojemnika).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Zasady postępowania w związku z przetoczeniem krwi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	Lekarz odpowiedzialny za przetoczenie oraz wyznaczona przez niego pielęgniarka lub położna są zobowiązani do obserwacji pacjenta podczas przetoczenia krwi i przez </a:t>
            </a:r>
            <a:r>
              <a:rPr lang="pl-PL" b="1" dirty="0" smtClean="0"/>
              <a:t>12h</a:t>
            </a:r>
            <a:r>
              <a:rPr lang="pl-PL" dirty="0" smtClean="0"/>
              <a:t> po jego zakończeniu.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Monitorowanie przetoczenia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	0’/15’/po zakończeniu - pomiar temp. ciała, tętna i ciśnienia tętniczego.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Szybkość przetaczania zależy od stanu klinicznego biorcy, w przewidzianym dla danego składnika krwi czasie.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Heparyny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Heparyna niefrakcjonowana (HNF) </a:t>
            </a:r>
            <a:r>
              <a:rPr lang="pl-PL" i="1" dirty="0" err="1" smtClean="0"/>
              <a:t>i.v</a:t>
            </a:r>
            <a:r>
              <a:rPr lang="pl-PL" i="1" dirty="0" smtClean="0"/>
              <a:t>. </a:t>
            </a:r>
            <a:r>
              <a:rPr lang="pl-PL" dirty="0" err="1" smtClean="0"/>
              <a:t>luv</a:t>
            </a:r>
            <a:r>
              <a:rPr lang="pl-PL" dirty="0" smtClean="0"/>
              <a:t>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endParaRPr lang="pl-PL" dirty="0" smtClean="0"/>
          </a:p>
          <a:p>
            <a:r>
              <a:rPr lang="pl-PL" dirty="0" smtClean="0"/>
              <a:t>Heparyna drobnocząsteczkowa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endParaRPr lang="pl-PL" dirty="0" smtClean="0"/>
          </a:p>
          <a:p>
            <a:pPr lvl="1"/>
            <a:r>
              <a:rPr lang="pl-PL" dirty="0" err="1" smtClean="0"/>
              <a:t>Enoksaparyna</a:t>
            </a:r>
            <a:endParaRPr lang="pl-PL" dirty="0" smtClean="0"/>
          </a:p>
          <a:p>
            <a:pPr lvl="1"/>
            <a:r>
              <a:rPr lang="pl-PL" dirty="0" err="1" smtClean="0"/>
              <a:t>Dalteparyna</a:t>
            </a:r>
            <a:endParaRPr lang="pl-PL" dirty="0" smtClean="0"/>
          </a:p>
          <a:p>
            <a:pPr lvl="1"/>
            <a:r>
              <a:rPr lang="pl-PL" dirty="0" err="1" smtClean="0"/>
              <a:t>Nadroparyna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2c2802e3-c1a2-4916-9c1b-2c23989bd42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Koncentrat krwinek czerwonych (</a:t>
            </a:r>
            <a:r>
              <a:rPr lang="pl-PL" dirty="0" err="1" smtClean="0"/>
              <a:t>KKCz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Zawiera wszystkie erytrocyty z krwi pełnej (</a:t>
            </a:r>
            <a:r>
              <a:rPr lang="pl-PL" dirty="0" err="1" smtClean="0"/>
              <a:t>Ht</a:t>
            </a:r>
            <a:r>
              <a:rPr lang="pl-PL" dirty="0" smtClean="0"/>
              <a:t> 65–75%) oraz różną liczbę płytek krwi i leukocytów. 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Przetoczenie </a:t>
            </a:r>
            <a:r>
              <a:rPr lang="pl-PL" b="1" dirty="0" smtClean="0"/>
              <a:t>1 j. </a:t>
            </a:r>
            <a:r>
              <a:rPr lang="pl-PL" b="1" dirty="0" err="1" smtClean="0"/>
              <a:t>KKCz</a:t>
            </a:r>
            <a:r>
              <a:rPr lang="pl-PL" b="1" dirty="0" smtClean="0"/>
              <a:t> </a:t>
            </a:r>
            <a:r>
              <a:rPr lang="pl-PL" dirty="0" smtClean="0"/>
              <a:t>zwiększa stężenie </a:t>
            </a:r>
            <a:r>
              <a:rPr lang="pl-PL" dirty="0" err="1" smtClean="0"/>
              <a:t>Hb</a:t>
            </a:r>
            <a:r>
              <a:rPr lang="pl-PL" dirty="0" smtClean="0"/>
              <a:t> zwykle </a:t>
            </a:r>
          </a:p>
          <a:p>
            <a:pPr>
              <a:buNone/>
            </a:pPr>
            <a:r>
              <a:rPr lang="pl-PL" b="1" dirty="0" smtClean="0"/>
              <a:t>	o ~1 g/dl</a:t>
            </a:r>
            <a:r>
              <a:rPr lang="pl-PL" dirty="0" smtClean="0"/>
              <a:t> 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Zawsze konieczne jest wykonanie próby zgodności.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Koncentrat krwinek czerwonych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r>
              <a:rPr lang="pl-PL" dirty="0" smtClean="0"/>
              <a:t>W wyjątkowo nagłym przypadku, </a:t>
            </a:r>
            <a:r>
              <a:rPr lang="pl-PL" b="1" dirty="0" smtClean="0"/>
              <a:t>gdy jest to bezwzględnie konieczne</a:t>
            </a:r>
            <a:r>
              <a:rPr lang="pl-PL" dirty="0" smtClean="0"/>
              <a:t>, możesz przetoczyć </a:t>
            </a:r>
            <a:r>
              <a:rPr lang="pl-PL" dirty="0" err="1" smtClean="0"/>
              <a:t>KKCz</a:t>
            </a:r>
            <a:r>
              <a:rPr lang="pl-PL" dirty="0" smtClean="0"/>
              <a:t> grupy O, a dziewczynkom i kobietom w wieku prokreacyjnym - grupy O </a:t>
            </a:r>
            <a:r>
              <a:rPr lang="pl-PL" dirty="0" err="1" smtClean="0"/>
              <a:t>RhD-ujemny</a:t>
            </a:r>
            <a:r>
              <a:rPr lang="pl-PL" dirty="0" smtClean="0"/>
              <a:t>, </a:t>
            </a:r>
            <a:r>
              <a:rPr lang="pl-PL" dirty="0" err="1" smtClean="0"/>
              <a:t>K-ujemny</a:t>
            </a:r>
            <a:r>
              <a:rPr lang="pl-PL" dirty="0" smtClean="0"/>
              <a:t> przed wykonaniem badania grupy krwi u biorcy i próby zgodności.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Natychmiast przystąpić do określenia u biorcy grupy AB0 i Rh. </a:t>
            </a:r>
            <a:br>
              <a:rPr lang="pl-PL" dirty="0" smtClean="0"/>
            </a:br>
            <a:r>
              <a:rPr lang="pl-PL" dirty="0" smtClean="0"/>
              <a:t>Do dalszych przetoczeń stosować wyłącznie krew jednoimienną z grupą biorcy.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Koncentrat krwinek czerwonych - Wskazania do przetoczenia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 smtClean="0"/>
              <a:t>	Niedokrwistość wymagająca przetoczenia erytrocytów:</a:t>
            </a:r>
            <a:br>
              <a:rPr lang="pl-PL" dirty="0" smtClean="0"/>
            </a:br>
            <a:r>
              <a:rPr lang="pl-PL" dirty="0" smtClean="0"/>
              <a:t>1) u hemodynamicznie stabilnych pacjentów hospitalizowanych </a:t>
            </a:r>
            <a:br>
              <a:rPr lang="pl-PL" dirty="0" smtClean="0"/>
            </a:br>
            <a:r>
              <a:rPr lang="pl-PL" dirty="0" smtClean="0"/>
              <a:t> - rozważ przetoczenie przy </a:t>
            </a:r>
            <a:r>
              <a:rPr lang="pl-PL" b="1" dirty="0" err="1" smtClean="0"/>
              <a:t>Hb</a:t>
            </a:r>
            <a:r>
              <a:rPr lang="pl-PL" b="1" dirty="0" smtClean="0"/>
              <a:t> ≤7 g/dl</a:t>
            </a:r>
            <a:r>
              <a:rPr lang="pl-PL" dirty="0" smtClean="0"/>
              <a:t> </a:t>
            </a:r>
            <a:br>
              <a:rPr lang="pl-PL" dirty="0" smtClean="0"/>
            </a:br>
            <a:r>
              <a:rPr lang="pl-PL" dirty="0" smtClean="0"/>
              <a:t> (w okresie pooperacyjnym lub w przypadku istniejącej choroby układu sercowo-naczyniowego - przy </a:t>
            </a:r>
            <a:r>
              <a:rPr lang="pl-PL" b="1" dirty="0" err="1" smtClean="0"/>
              <a:t>Hb</a:t>
            </a:r>
            <a:r>
              <a:rPr lang="pl-PL" b="1" dirty="0" smtClean="0"/>
              <a:t> ≤8 g/dl</a:t>
            </a:r>
            <a:r>
              <a:rPr lang="pl-PL" dirty="0" smtClean="0"/>
              <a:t>)  lub w razie wystąpienia klinicznych objawów niedokrwistości (ból w klatce piersiowej, hipotensja ortostatyczna, tachykardia niereagująca na przetaczanie płynów, zastoinowa niewydolność serca)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Koncentrat krwinek czerwonych - Wskazania do przetoczenia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Niedokrwistość wymagająca przetoczenia erytrocytów:</a:t>
            </a:r>
            <a:br>
              <a:rPr lang="pl-PL" dirty="0" smtClean="0"/>
            </a:br>
            <a:r>
              <a:rPr lang="pl-PL" b="1" dirty="0" smtClean="0"/>
              <a:t>2)  </a:t>
            </a:r>
            <a:r>
              <a:rPr lang="pl-PL" dirty="0" smtClean="0"/>
              <a:t>w stanie </a:t>
            </a:r>
            <a:r>
              <a:rPr lang="pl-PL" b="1" dirty="0" smtClean="0"/>
              <a:t>zagrożenia życia</a:t>
            </a:r>
            <a:r>
              <a:rPr lang="pl-PL" dirty="0" smtClean="0"/>
              <a:t>: </a:t>
            </a:r>
          </a:p>
          <a:p>
            <a:pPr>
              <a:buNone/>
            </a:pPr>
            <a:r>
              <a:rPr lang="pl-PL" b="1" dirty="0" smtClean="0"/>
              <a:t>	a) </a:t>
            </a:r>
            <a:r>
              <a:rPr lang="pl-PL" dirty="0" smtClean="0"/>
              <a:t>u chorych z ostrym zespołem wieńcowym - utrzymuj </a:t>
            </a:r>
            <a:r>
              <a:rPr lang="pl-PL" b="1" dirty="0" err="1" smtClean="0"/>
              <a:t>Hb</a:t>
            </a:r>
            <a:r>
              <a:rPr lang="pl-PL" b="1" dirty="0" smtClean="0"/>
              <a:t> 8–10 g/dl</a:t>
            </a:r>
            <a:r>
              <a:rPr lang="pl-PL" dirty="0" smtClean="0"/>
              <a:t> </a:t>
            </a:r>
          </a:p>
          <a:p>
            <a:pPr>
              <a:buNone/>
            </a:pPr>
            <a:r>
              <a:rPr lang="pl-PL" b="1" dirty="0" smtClean="0"/>
              <a:t>	b)</a:t>
            </a:r>
            <a:r>
              <a:rPr lang="pl-PL" dirty="0" smtClean="0"/>
              <a:t> we wczesnym (pierwsze 6 h) okresie </a:t>
            </a:r>
            <a:r>
              <a:rPr lang="pl-PL" dirty="0" err="1" smtClean="0"/>
              <a:t>sepsy</a:t>
            </a:r>
            <a:r>
              <a:rPr lang="pl-PL" dirty="0" smtClean="0"/>
              <a:t>, w razie stwierdzenia niedostatecznego dostarczania tlenu - rozważ przetoczenie w celu utrzymania </a:t>
            </a:r>
            <a:r>
              <a:rPr lang="pl-PL" dirty="0" err="1" smtClean="0"/>
              <a:t>Hb</a:t>
            </a:r>
            <a:r>
              <a:rPr lang="pl-PL" dirty="0" smtClean="0"/>
              <a:t> </a:t>
            </a:r>
            <a:r>
              <a:rPr lang="pl-PL" b="1" dirty="0" smtClean="0"/>
              <a:t>9–10 g/dl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Koncentrat krwinek czerwonych - Wskazania do przetoczenia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Niedokrwistość wymagająca przetoczenia erytrocytów:</a:t>
            </a:r>
          </a:p>
          <a:p>
            <a:pPr>
              <a:buNone/>
            </a:pPr>
            <a:r>
              <a:rPr lang="pl-PL" dirty="0" smtClean="0"/>
              <a:t>	</a:t>
            </a:r>
            <a:r>
              <a:rPr lang="pl-PL" b="1" dirty="0" smtClean="0"/>
              <a:t>3)</a:t>
            </a:r>
            <a:r>
              <a:rPr lang="pl-PL" dirty="0" smtClean="0"/>
              <a:t> u chorych z niedokrwiennym udarem mózgu, </a:t>
            </a:r>
          </a:p>
          <a:p>
            <a:pPr>
              <a:buNone/>
            </a:pPr>
            <a:r>
              <a:rPr lang="pl-PL" dirty="0" smtClean="0"/>
              <a:t>	a także w przypadkach urazowego uszkodzenia mózgu z objawami jego niedokrwienia - utrzymaj </a:t>
            </a:r>
            <a:r>
              <a:rPr lang="pl-PL" b="1" dirty="0" err="1" smtClean="0"/>
              <a:t>Hb</a:t>
            </a:r>
            <a:r>
              <a:rPr lang="pl-PL" b="1" dirty="0" smtClean="0"/>
              <a:t> &gt;9 g/dl</a:t>
            </a:r>
            <a:r>
              <a:rPr lang="pl-PL" dirty="0" smtClean="0"/>
              <a:t>, a u chorych z krwawieniem podpajęczynówkowym - </a:t>
            </a:r>
            <a:r>
              <a:rPr lang="pl-PL" b="1" dirty="0" err="1" smtClean="0"/>
              <a:t>Hb</a:t>
            </a:r>
            <a:r>
              <a:rPr lang="pl-PL" b="1" dirty="0" smtClean="0"/>
              <a:t> &gt;8 g/dl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Preparaty krwiopochodne - </a:t>
            </a:r>
            <a:r>
              <a:rPr lang="pl-PL" dirty="0" err="1" smtClean="0"/>
              <a:t>erytrocytarne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b="1" dirty="0" smtClean="0"/>
              <a:t>	1.</a:t>
            </a:r>
            <a:r>
              <a:rPr lang="pl-PL" dirty="0" smtClean="0"/>
              <a:t> Krew pełna konserwowana </a:t>
            </a:r>
            <a:r>
              <a:rPr lang="pl-PL" b="1" dirty="0" smtClean="0"/>
              <a:t>(KPK).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2.</a:t>
            </a:r>
            <a:r>
              <a:rPr lang="pl-PL" dirty="0" smtClean="0"/>
              <a:t> Koncentrat krwinek czerwonych z roztworem wzbogacającym </a:t>
            </a:r>
            <a:r>
              <a:rPr lang="pl-PL" b="1" dirty="0" smtClean="0"/>
              <a:t>(</a:t>
            </a:r>
            <a:r>
              <a:rPr lang="pl-PL" b="1" dirty="0" err="1" smtClean="0"/>
              <a:t>KKCz</a:t>
            </a:r>
            <a:r>
              <a:rPr lang="pl-PL" b="1" dirty="0" smtClean="0"/>
              <a:t>/RW).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3.</a:t>
            </a:r>
            <a:r>
              <a:rPr lang="pl-PL" dirty="0" smtClean="0"/>
              <a:t> Koncentrat krwinek czerwonych z roztworem wzbogacającym, pozbawiony kożuszka </a:t>
            </a:r>
            <a:r>
              <a:rPr lang="pl-PL" dirty="0" err="1" smtClean="0"/>
              <a:t>leukocytarno-płytkowego</a:t>
            </a:r>
            <a:r>
              <a:rPr lang="pl-PL" dirty="0" smtClean="0"/>
              <a:t> </a:t>
            </a:r>
            <a:r>
              <a:rPr lang="pl-PL" b="1" dirty="0" smtClean="0"/>
              <a:t>(</a:t>
            </a:r>
            <a:r>
              <a:rPr lang="pl-PL" b="1" dirty="0" err="1" smtClean="0"/>
              <a:t>KKCz</a:t>
            </a:r>
            <a:r>
              <a:rPr lang="pl-PL" b="1" dirty="0" smtClean="0"/>
              <a:t>/</a:t>
            </a:r>
            <a:r>
              <a:rPr lang="pl-PL" b="1" dirty="0" err="1" smtClean="0"/>
              <a:t>RW-bez</a:t>
            </a:r>
            <a:r>
              <a:rPr lang="pl-PL" b="1" dirty="0" smtClean="0"/>
              <a:t>. </a:t>
            </a:r>
            <a:r>
              <a:rPr lang="pl-PL" b="1" dirty="0" err="1" smtClean="0"/>
              <a:t>Koż</a:t>
            </a:r>
            <a:r>
              <a:rPr lang="pl-PL" b="1" dirty="0" smtClean="0"/>
              <a:t>. L. </a:t>
            </a:r>
            <a:r>
              <a:rPr lang="pl-PL" b="1" dirty="0" err="1" smtClean="0"/>
              <a:t>pł</a:t>
            </a:r>
            <a:r>
              <a:rPr lang="pl-PL" b="1" dirty="0" smtClean="0"/>
              <a:t>.).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4.</a:t>
            </a:r>
            <a:r>
              <a:rPr lang="pl-PL" dirty="0" smtClean="0"/>
              <a:t> Koncentrat krwinek czerwonych - otrzymany metodą aferezy (automatyczną) </a:t>
            </a:r>
            <a:r>
              <a:rPr lang="pl-PL" b="1" dirty="0" smtClean="0"/>
              <a:t>(</a:t>
            </a:r>
            <a:r>
              <a:rPr lang="pl-PL" b="1" dirty="0" err="1" smtClean="0"/>
              <a:t>KKCz-Af</a:t>
            </a:r>
            <a:r>
              <a:rPr lang="pl-PL" b="1" dirty="0" smtClean="0"/>
              <a:t>.)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Preparaty krwiopochodne - </a:t>
            </a:r>
            <a:r>
              <a:rPr lang="pl-PL" dirty="0" err="1" smtClean="0"/>
              <a:t>erytrocytarne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b="1" dirty="0" smtClean="0"/>
              <a:t>	5.</a:t>
            </a:r>
            <a:r>
              <a:rPr lang="pl-PL" dirty="0" smtClean="0"/>
              <a:t> Przemywany koncentrat krwinek czerwonych </a:t>
            </a:r>
            <a:r>
              <a:rPr lang="pl-PL" b="1" dirty="0" smtClean="0"/>
              <a:t>(</a:t>
            </a:r>
            <a:r>
              <a:rPr lang="pl-PL" b="1" dirty="0" err="1" smtClean="0"/>
              <a:t>PKKCz</a:t>
            </a:r>
            <a:r>
              <a:rPr lang="pl-PL" b="1" dirty="0" smtClean="0"/>
              <a:t>)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6.</a:t>
            </a:r>
            <a:r>
              <a:rPr lang="pl-PL" dirty="0" smtClean="0"/>
              <a:t> </a:t>
            </a:r>
            <a:r>
              <a:rPr lang="pl-PL" dirty="0" err="1" smtClean="0"/>
              <a:t>Ubogoleukocytarny</a:t>
            </a:r>
            <a:r>
              <a:rPr lang="pl-PL" dirty="0" smtClean="0"/>
              <a:t> koncentrat krwinek czerwonych </a:t>
            </a:r>
            <a:r>
              <a:rPr lang="pl-PL" b="1" dirty="0" smtClean="0"/>
              <a:t>(</a:t>
            </a:r>
            <a:r>
              <a:rPr lang="pl-PL" b="1" dirty="0" err="1" smtClean="0"/>
              <a:t>UKKCz</a:t>
            </a:r>
            <a:r>
              <a:rPr lang="pl-PL" b="1" dirty="0" smtClean="0"/>
              <a:t>)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7.</a:t>
            </a:r>
            <a:r>
              <a:rPr lang="pl-PL" dirty="0" smtClean="0"/>
              <a:t> Mrożony koncentrat krwinek czerwonych </a:t>
            </a:r>
            <a:r>
              <a:rPr lang="pl-PL" b="1" dirty="0" smtClean="0"/>
              <a:t>(</a:t>
            </a:r>
            <a:r>
              <a:rPr lang="pl-PL" b="1" dirty="0" err="1" smtClean="0"/>
              <a:t>MKKCz</a:t>
            </a:r>
            <a:r>
              <a:rPr lang="pl-PL" b="1" dirty="0" smtClean="0"/>
              <a:t>)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8. </a:t>
            </a:r>
            <a:r>
              <a:rPr lang="pl-PL" dirty="0" smtClean="0"/>
              <a:t>Napromieniony koncentrat krwinek czerwonych </a:t>
            </a:r>
            <a:r>
              <a:rPr lang="pl-PL" b="1" dirty="0" smtClean="0"/>
              <a:t>(</a:t>
            </a:r>
            <a:r>
              <a:rPr lang="pl-PL" b="1" dirty="0" err="1" smtClean="0"/>
              <a:t>NKKCz</a:t>
            </a:r>
            <a:r>
              <a:rPr lang="pl-PL" b="1" dirty="0" smtClean="0"/>
              <a:t>)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9.</a:t>
            </a:r>
            <a:r>
              <a:rPr lang="pl-PL" dirty="0" smtClean="0"/>
              <a:t> Preparaty na zamówienie np. krew uniwersalna </a:t>
            </a:r>
            <a:r>
              <a:rPr lang="pl-PL" b="1" dirty="0" smtClean="0"/>
              <a:t>(krwinki O Rh( -) w osoczu AB).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Koncentrat krwinek płytkowych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b="1" dirty="0" smtClean="0"/>
              <a:t>	1 j.</a:t>
            </a:r>
            <a:r>
              <a:rPr lang="pl-PL" dirty="0" smtClean="0"/>
              <a:t> stanowią płytki krwi uzyskane po odwirowaniu </a:t>
            </a:r>
          </a:p>
          <a:p>
            <a:pPr>
              <a:buNone/>
            </a:pPr>
            <a:r>
              <a:rPr lang="pl-PL" b="1" dirty="0" smtClean="0"/>
              <a:t>	1 j. KPK.</a:t>
            </a:r>
            <a:r>
              <a:rPr lang="pl-PL" dirty="0" smtClean="0"/>
              <a:t>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Tzw. zlewany KKP powstaje z połączenia kilku jednostek KKP. </a:t>
            </a:r>
          </a:p>
          <a:p>
            <a:pPr>
              <a:buNone/>
            </a:pPr>
            <a:r>
              <a:rPr lang="pl-PL" dirty="0" smtClean="0"/>
              <a:t>	1 j. KKP zawiera 45–95 × 10^9 (~70 × 10^9) płytek krwi w ~50 ml osocza oraz 5–20 × 10^7 leukocytów.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KKP</a:t>
            </a:r>
            <a:r>
              <a:rPr lang="pl-PL" dirty="0" smtClean="0"/>
              <a:t> należy przechowywać w temperaturze </a:t>
            </a:r>
            <a:r>
              <a:rPr lang="pl-PL" b="1" dirty="0" smtClean="0"/>
              <a:t>20–24°C</a:t>
            </a:r>
            <a:r>
              <a:rPr lang="pl-PL" dirty="0" smtClean="0"/>
              <a:t>, ze stałym mieszaniem, </a:t>
            </a:r>
            <a:r>
              <a:rPr lang="pl-PL" b="1" dirty="0" smtClean="0"/>
              <a:t>do 5 dni </a:t>
            </a:r>
            <a:r>
              <a:rPr lang="pl-PL" dirty="0" smtClean="0"/>
              <a:t>w pojemnikach „oddychających” (dzień „0” to dzień pobrania krwi pełnej).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Koncentrat krwinek płytkowych - Wskazania do przetoczenia (wybrane) 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dirty="0" smtClean="0"/>
              <a:t>	Profilaktycznie w celu zapobiegania krwawieniom: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- przy liczbie płytek </a:t>
            </a:r>
            <a:r>
              <a:rPr lang="pl-PL" b="1" dirty="0" smtClean="0"/>
              <a:t> ≤10 000/µl</a:t>
            </a:r>
            <a:r>
              <a:rPr lang="pl-PL" dirty="0" smtClean="0"/>
              <a:t> (zwykle 5j. KKP) </a:t>
            </a:r>
          </a:p>
          <a:p>
            <a:pPr>
              <a:buNone/>
            </a:pPr>
            <a:r>
              <a:rPr lang="pl-PL" dirty="0" smtClean="0"/>
              <a:t>	(wyjątki – ≤10 000–20 000/µl, gdy czynniki ryzyka np. </a:t>
            </a:r>
            <a:r>
              <a:rPr lang="pl-PL" dirty="0" err="1" smtClean="0"/>
              <a:t>sepsa</a:t>
            </a:r>
            <a:r>
              <a:rPr lang="pl-PL" dirty="0" smtClean="0"/>
              <a:t>, osoczowe zaburzenia krzepnięcia)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- &lt;20 000/µl</a:t>
            </a:r>
            <a:r>
              <a:rPr lang="pl-PL" dirty="0" smtClean="0"/>
              <a:t> w przypadku planowego zakładania centralnego cewnika żylnego (niekonieczne wg NICE)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Heparyny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r>
              <a:rPr lang="pl-PL" dirty="0" smtClean="0"/>
              <a:t>HNF </a:t>
            </a:r>
          </a:p>
          <a:p>
            <a:pPr lvl="1"/>
            <a:r>
              <a:rPr lang="pl-PL" dirty="0" smtClean="0"/>
              <a:t>Leczenie zakrzepowego zapalenia żył głębokich, zatoru tętnicy płucnej, niestabilnej dławicy piersiowej, ostrych obwodowych zatorów tętniczych</a:t>
            </a:r>
          </a:p>
          <a:p>
            <a:pPr lvl="2"/>
            <a:r>
              <a:rPr lang="pl-PL" dirty="0" smtClean="0"/>
              <a:t>Dawka wstępna 5000 j.m. </a:t>
            </a:r>
            <a:r>
              <a:rPr lang="pl-PL" i="1" dirty="0" err="1" smtClean="0"/>
              <a:t>i.v</a:t>
            </a:r>
            <a:r>
              <a:rPr lang="pl-PL" i="1" dirty="0" smtClean="0"/>
              <a:t>. </a:t>
            </a:r>
            <a:r>
              <a:rPr lang="pl-PL" dirty="0" smtClean="0"/>
              <a:t>(10 000 </a:t>
            </a:r>
            <a:r>
              <a:rPr lang="pl-PL" dirty="0" err="1" smtClean="0"/>
              <a:t>j.m</a:t>
            </a:r>
            <a:r>
              <a:rPr lang="pl-PL" dirty="0" smtClean="0"/>
              <a:t> w ciężkich zatorach tętnicy płucnej), następnie 1000 – 2000 </a:t>
            </a:r>
            <a:r>
              <a:rPr lang="pl-PL" dirty="0" err="1" smtClean="0"/>
              <a:t>j.m</a:t>
            </a:r>
            <a:r>
              <a:rPr lang="pl-PL" dirty="0" smtClean="0"/>
              <a:t>/h we wlewie </a:t>
            </a:r>
            <a:r>
              <a:rPr lang="pl-PL" i="1" dirty="0" err="1" smtClean="0"/>
              <a:t>i.v</a:t>
            </a:r>
            <a:r>
              <a:rPr lang="pl-PL" i="1" dirty="0" smtClean="0"/>
              <a:t>.</a:t>
            </a:r>
            <a:r>
              <a:rPr lang="pl-PL" dirty="0" smtClean="0"/>
              <a:t> lub 5000 – 10 000 j.m. co 4h we wstrzyknięciu </a:t>
            </a:r>
            <a:r>
              <a:rPr lang="pl-PL" i="1" dirty="0" err="1" smtClean="0"/>
              <a:t>i.v</a:t>
            </a:r>
            <a:r>
              <a:rPr lang="pl-PL" i="1" dirty="0" smtClean="0"/>
              <a:t>.</a:t>
            </a:r>
          </a:p>
          <a:p>
            <a:pPr lvl="1"/>
            <a:r>
              <a:rPr lang="pl-PL" dirty="0" smtClean="0"/>
              <a:t>Zabiegi w krążeniu pozaustrojowym</a:t>
            </a:r>
          </a:p>
          <a:p>
            <a:pPr lvl="2"/>
            <a:r>
              <a:rPr lang="pl-PL" dirty="0" smtClean="0"/>
              <a:t>Dawka wstępna 300 j.m./kg  </a:t>
            </a:r>
            <a:r>
              <a:rPr lang="pl-PL" dirty="0" err="1" smtClean="0"/>
              <a:t>m.c</a:t>
            </a:r>
            <a:r>
              <a:rPr lang="pl-PL" dirty="0" smtClean="0"/>
              <a:t>., następnie tak by czas krzepnięcia po aktywacji wynosił 400-500s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Koncentrat krwinek płytkowych - ​ Wskazania do przetoczenia (wybrane)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pl-PL" dirty="0" smtClean="0"/>
              <a:t>	Profilaktycznie w celu zapobiegania krwawieniom: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- &lt;50 000/µl </a:t>
            </a:r>
            <a:r>
              <a:rPr lang="pl-PL" dirty="0" smtClean="0"/>
              <a:t>w przypadku planowego diagnostycznego nakłucia lędźwiowego albo wykonywania inwazyjnego zabiegu diagnostycznego lub chirurgicznego poza OUN (przy dużym ryzyku krwawienia docelowa liczba płytek może być większa, np. 50 000–75 000/ µl), </a:t>
            </a:r>
            <a:br>
              <a:rPr lang="pl-PL" dirty="0" smtClean="0"/>
            </a:br>
            <a:r>
              <a:rPr lang="pl-PL" dirty="0" smtClean="0"/>
              <a:t> 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- </a:t>
            </a:r>
            <a:r>
              <a:rPr lang="pl-PL" b="1" dirty="0" smtClean="0"/>
              <a:t>&lt;100 000/µl</a:t>
            </a:r>
            <a:r>
              <a:rPr lang="pl-PL" dirty="0" smtClean="0"/>
              <a:t> w przypadku zabiegów na OUN lub siatkówce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Koncentrat krwinek płytkowych - ​ Wskazania do leczenia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dirty="0" smtClean="0"/>
              <a:t>	W razie wystąpienia krwawień: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1)</a:t>
            </a:r>
            <a:r>
              <a:rPr lang="pl-PL" dirty="0" smtClean="0"/>
              <a:t> małopłytkowość</a:t>
            </a:r>
            <a:r>
              <a:rPr lang="pl-PL" b="1" dirty="0" smtClean="0"/>
              <a:t> &lt;30 000/µl</a:t>
            </a:r>
            <a:r>
              <a:rPr lang="pl-PL" dirty="0" smtClean="0"/>
              <a:t> u chorych z klinicznie istotnym krwawieniem </a:t>
            </a:r>
            <a:r>
              <a:rPr lang="pl-PL" b="1" dirty="0" smtClean="0"/>
              <a:t>(2. stopnia wg WHO</a:t>
            </a:r>
            <a:r>
              <a:rPr lang="pl-PL" dirty="0" smtClean="0"/>
              <a:t>, np. przedłużające się krwawienie z nosa, obfite krwawienie ze skóry, krwiste wymioty, smoliste stolce)</a:t>
            </a:r>
          </a:p>
          <a:p>
            <a:pPr>
              <a:buNone/>
            </a:pPr>
            <a:r>
              <a:rPr lang="pl-PL" b="1" dirty="0" smtClean="0"/>
              <a:t>	2)</a:t>
            </a:r>
            <a:r>
              <a:rPr lang="pl-PL" dirty="0" smtClean="0"/>
              <a:t> małopłytkowość </a:t>
            </a:r>
            <a:r>
              <a:rPr lang="pl-PL" b="1" dirty="0" smtClean="0"/>
              <a:t>&lt;50 000/µl </a:t>
            </a:r>
            <a:r>
              <a:rPr lang="pl-PL" dirty="0" smtClean="0"/>
              <a:t>w przypadku ciężkiego krwawienia ( </a:t>
            </a:r>
            <a:r>
              <a:rPr lang="pl-PL" b="1" dirty="0" smtClean="0"/>
              <a:t>3. i 4. stopnia wg WHO</a:t>
            </a:r>
            <a:r>
              <a:rPr lang="pl-PL" dirty="0" smtClean="0"/>
              <a:t>, czyli każdego wymagającego przetoczenia </a:t>
            </a:r>
            <a:r>
              <a:rPr lang="pl-PL" dirty="0" err="1" smtClean="0"/>
              <a:t>KKCz</a:t>
            </a:r>
            <a:r>
              <a:rPr lang="pl-PL" dirty="0" smtClean="0"/>
              <a:t>, powodującego niestabilność hemodynamiczną lub ciężkiego krwawienia do jam ciała powodującego  objawową dysfunkcję narządu lub konieczność interwencji)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Koncentrat krwinek płytkowych - ​ Wskazania do leczenia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	W razie wystąpienia krwawień: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3) </a:t>
            </a:r>
            <a:r>
              <a:rPr lang="pl-PL" dirty="0" smtClean="0"/>
              <a:t>małopłytkowość</a:t>
            </a:r>
            <a:r>
              <a:rPr lang="pl-PL" b="1" dirty="0" smtClean="0"/>
              <a:t>&lt;100 000/µl</a:t>
            </a:r>
            <a:r>
              <a:rPr lang="pl-PL" dirty="0" smtClean="0"/>
              <a:t> w przypadkach krwawienia w narządach, w których może być ono </a:t>
            </a:r>
            <a:r>
              <a:rPr lang="pl-PL" b="1" dirty="0" smtClean="0"/>
              <a:t>szczególnie groźne</a:t>
            </a:r>
            <a:r>
              <a:rPr lang="pl-PL" dirty="0" smtClean="0"/>
              <a:t> (OUN, gałka oczna)</a:t>
            </a:r>
          </a:p>
          <a:p>
            <a:pPr>
              <a:buNone/>
            </a:pPr>
            <a:r>
              <a:rPr lang="pl-PL" dirty="0" smtClean="0"/>
              <a:t>	oraz </a:t>
            </a:r>
            <a:r>
              <a:rPr lang="pl-PL" b="1" dirty="0" smtClean="0"/>
              <a:t>utrzymujących się krwawieniach</a:t>
            </a:r>
            <a:r>
              <a:rPr lang="pl-PL" dirty="0" smtClean="0"/>
              <a:t> wymagających przetaczania </a:t>
            </a:r>
            <a:r>
              <a:rPr lang="pl-PL" dirty="0" err="1" smtClean="0"/>
              <a:t>KKCz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KKP - zasady przetaczania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b="1" dirty="0" smtClean="0"/>
              <a:t>	1. </a:t>
            </a:r>
            <a:r>
              <a:rPr lang="pl-PL" dirty="0" smtClean="0"/>
              <a:t>Przetaczaj KKP zgodny w układzie ABO z krwią biorcy. </a:t>
            </a:r>
            <a:br>
              <a:rPr lang="pl-PL" dirty="0" smtClean="0"/>
            </a:br>
            <a:r>
              <a:rPr lang="pl-PL" dirty="0" smtClean="0"/>
              <a:t>KKP </a:t>
            </a:r>
            <a:r>
              <a:rPr lang="pl-PL" dirty="0" err="1" smtClean="0"/>
              <a:t>RhD</a:t>
            </a:r>
            <a:r>
              <a:rPr lang="pl-PL" dirty="0" smtClean="0"/>
              <a:t>(+) możesz przetoczyć osobie </a:t>
            </a:r>
            <a:r>
              <a:rPr lang="pl-PL" dirty="0" err="1" smtClean="0"/>
              <a:t>RhD</a:t>
            </a:r>
            <a:r>
              <a:rPr lang="pl-PL" dirty="0" smtClean="0"/>
              <a:t>(–) tylko w wyjątkowych wypadkach (wtedy dziewczynce lub kobiecie w wieku prokreacyjnym podaj immunoglobulinę anty-D [zwykle jednorazowo 50−100 µg]).</a:t>
            </a:r>
            <a:br>
              <a:rPr lang="pl-PL" dirty="0" smtClean="0"/>
            </a:br>
            <a:r>
              <a:rPr lang="pl-PL" b="1" dirty="0" smtClean="0"/>
              <a:t>2.</a:t>
            </a:r>
            <a:r>
              <a:rPr lang="pl-PL" dirty="0" smtClean="0"/>
              <a:t> Przetoczenie przeprowadź jak najszybciej po dostarczeniu KKP na oddział szpitalny. Możesz stosować standardowe zestawy do przetaczania krwi lub specjalne filtry zatrzymujące leukocyty w celu uniknięcia </a:t>
            </a:r>
            <a:r>
              <a:rPr lang="pl-PL" dirty="0" err="1" smtClean="0"/>
              <a:t>alloimmunizacji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Koncentraty krwinek płytkowych - rodzaje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b="1" dirty="0" smtClean="0"/>
              <a:t>	1.</a:t>
            </a:r>
            <a:r>
              <a:rPr lang="pl-PL" dirty="0" smtClean="0"/>
              <a:t> Koncentrat krwinek płytkowych </a:t>
            </a:r>
            <a:r>
              <a:rPr lang="pl-PL" b="1" dirty="0" smtClean="0"/>
              <a:t>(KKP)</a:t>
            </a:r>
            <a:r>
              <a:rPr lang="pl-PL" dirty="0" smtClean="0"/>
              <a:t> - otrzymany metodą manualną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2. </a:t>
            </a:r>
            <a:r>
              <a:rPr lang="pl-PL" dirty="0" smtClean="0"/>
              <a:t>Zlewany koncentrat krwinek płytkowych </a:t>
            </a:r>
            <a:r>
              <a:rPr lang="pl-PL" b="1" dirty="0" smtClean="0"/>
              <a:t>(</a:t>
            </a:r>
            <a:r>
              <a:rPr lang="pl-PL" b="1" dirty="0" err="1" smtClean="0"/>
              <a:t>Zl.KKP</a:t>
            </a:r>
            <a:r>
              <a:rPr lang="pl-PL" b="1" dirty="0" smtClean="0"/>
              <a:t>)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3.</a:t>
            </a:r>
            <a:r>
              <a:rPr lang="pl-PL" dirty="0" smtClean="0"/>
              <a:t> Koncentrat krwinek płytkowych - otrzymywany metodą aferezy (automatyczną) </a:t>
            </a:r>
            <a:r>
              <a:rPr lang="pl-PL" b="1" dirty="0" smtClean="0"/>
              <a:t>(</a:t>
            </a:r>
            <a:r>
              <a:rPr lang="pl-PL" b="1" dirty="0" err="1" smtClean="0"/>
              <a:t>KKP-Af</a:t>
            </a:r>
            <a:r>
              <a:rPr lang="pl-PL" b="1" dirty="0" smtClean="0"/>
              <a:t>.)</a:t>
            </a:r>
            <a:r>
              <a:rPr lang="pl-PL" dirty="0" smtClean="0"/>
              <a:t>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4. </a:t>
            </a:r>
            <a:r>
              <a:rPr lang="pl-PL" dirty="0" err="1" smtClean="0"/>
              <a:t>Ubogoleukocytarny</a:t>
            </a:r>
            <a:r>
              <a:rPr lang="pl-PL" dirty="0" smtClean="0"/>
              <a:t> koncentrat krwinek płytkowych </a:t>
            </a:r>
            <a:r>
              <a:rPr lang="pl-PL" b="1" dirty="0" smtClean="0"/>
              <a:t>(UKKP)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Koncentraty krwinek płytkowych - rodzaje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b="1" dirty="0" smtClean="0"/>
              <a:t>	5.</a:t>
            </a:r>
            <a:r>
              <a:rPr lang="pl-PL" dirty="0" smtClean="0"/>
              <a:t> Mrożony koncentrat krwinek płytkowych </a:t>
            </a:r>
            <a:r>
              <a:rPr lang="pl-PL" b="1" dirty="0" smtClean="0"/>
              <a:t>(MKKP)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6.</a:t>
            </a:r>
            <a:r>
              <a:rPr lang="pl-PL" dirty="0" smtClean="0"/>
              <a:t> Uniwersalny koncentrat krwinek płytkowych </a:t>
            </a:r>
            <a:r>
              <a:rPr lang="pl-PL" b="1" dirty="0" smtClean="0"/>
              <a:t>(</a:t>
            </a:r>
            <a:r>
              <a:rPr lang="pl-PL" b="1" dirty="0" err="1" smtClean="0"/>
              <a:t>Uniw.KKP</a:t>
            </a:r>
            <a:r>
              <a:rPr lang="pl-PL" b="1" dirty="0" smtClean="0"/>
              <a:t>)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7.</a:t>
            </a:r>
            <a:r>
              <a:rPr lang="pl-PL" dirty="0" smtClean="0"/>
              <a:t> Przemywany koncentrat krwinek płytkowych </a:t>
            </a:r>
            <a:r>
              <a:rPr lang="pl-PL" b="1" dirty="0" smtClean="0"/>
              <a:t>(PKKP) 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8.</a:t>
            </a:r>
            <a:r>
              <a:rPr lang="pl-PL" dirty="0" smtClean="0"/>
              <a:t> Napromieniany koncentrat krwinek płytkowych </a:t>
            </a:r>
            <a:r>
              <a:rPr lang="pl-PL" b="1" dirty="0" smtClean="0"/>
              <a:t>(NKKP)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Koncentrat </a:t>
            </a:r>
            <a:r>
              <a:rPr lang="pl-PL" dirty="0" err="1" smtClean="0"/>
              <a:t>granulocytarny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	Zawieszone w osoczu granulocyty ( </a:t>
            </a:r>
            <a:r>
              <a:rPr lang="pl-PL" b="1" dirty="0" smtClean="0"/>
              <a:t>≥1,2 × 10^10</a:t>
            </a:r>
            <a:r>
              <a:rPr lang="pl-PL" dirty="0" smtClean="0"/>
              <a:t>) , otrzymane od jednego dawcy metodą aferezy.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Zawiera sporo zanieczyszczeń komórkowych: </a:t>
            </a:r>
          </a:p>
          <a:p>
            <a:pPr>
              <a:buNone/>
            </a:pPr>
            <a:r>
              <a:rPr lang="pl-PL" dirty="0" smtClean="0"/>
              <a:t>	- inne krwinki białe, </a:t>
            </a:r>
          </a:p>
          <a:p>
            <a:pPr>
              <a:buNone/>
            </a:pPr>
            <a:r>
              <a:rPr lang="pl-PL" dirty="0" smtClean="0"/>
              <a:t>	- krwinki czerwone,</a:t>
            </a:r>
          </a:p>
          <a:p>
            <a:pPr>
              <a:buNone/>
            </a:pPr>
            <a:r>
              <a:rPr lang="pl-PL" dirty="0" smtClean="0"/>
              <a:t>	- 3–7 × 10^11 płytek krwi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Koncentrat </a:t>
            </a:r>
            <a:r>
              <a:rPr lang="pl-PL" dirty="0" err="1" smtClean="0"/>
              <a:t>granulocytarny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Jeśli jest to niezbędne, dopuszcza się przechowywanie KG w temperaturze </a:t>
            </a:r>
            <a:r>
              <a:rPr lang="pl-PL" b="1" dirty="0" smtClean="0"/>
              <a:t>20–24°C</a:t>
            </a:r>
            <a:r>
              <a:rPr lang="pl-PL" dirty="0" smtClean="0"/>
              <a:t> do </a:t>
            </a:r>
            <a:r>
              <a:rPr lang="pl-PL" b="1" dirty="0" smtClean="0"/>
              <a:t>24 h </a:t>
            </a:r>
            <a:r>
              <a:rPr lang="pl-PL" dirty="0" smtClean="0"/>
              <a:t>od chwili zakończenia zabiegu </a:t>
            </a:r>
            <a:r>
              <a:rPr lang="pl-PL" dirty="0" err="1" smtClean="0"/>
              <a:t>leukaferezy</a:t>
            </a:r>
            <a:r>
              <a:rPr lang="pl-PL" dirty="0" smtClean="0"/>
              <a:t>.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KG można przetaczać </a:t>
            </a:r>
            <a:r>
              <a:rPr lang="pl-PL" b="1" dirty="0" smtClean="0"/>
              <a:t>wyłącznie </a:t>
            </a:r>
            <a:r>
              <a:rPr lang="pl-PL" dirty="0" smtClean="0"/>
              <a:t>po wykonaniu próby zgodności. </a:t>
            </a:r>
            <a:br>
              <a:rPr lang="pl-PL" dirty="0" smtClean="0"/>
            </a:br>
            <a:r>
              <a:rPr lang="pl-PL" dirty="0" smtClean="0"/>
              <a:t>Chorym z przeciwciałami anty HLA należy przetaczać koncentrat zgody w układzie HLA.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Osocze świeżo mrożone FFP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dirty="0" smtClean="0"/>
              <a:t>	Uzyskane przez zamrożenie pobranego osocza w czasie zapewniającym utrzymanie funkcjonalnego stanu labilnych czynników krzepnięcia. </a:t>
            </a:r>
            <a:r>
              <a:rPr lang="pl-PL" b="1" dirty="0" smtClean="0"/>
              <a:t>1 j. ≈ 200 ml.</a:t>
            </a:r>
            <a:r>
              <a:rPr lang="pl-PL" dirty="0" smtClean="0"/>
              <a:t>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Zawiera wszystkie stabilne czynniki układu krzepnięcia: </a:t>
            </a:r>
          </a:p>
          <a:p>
            <a:pPr>
              <a:buNone/>
            </a:pPr>
            <a:r>
              <a:rPr lang="pl-PL" dirty="0" smtClean="0"/>
              <a:t>	 albuminę i globuliny, </a:t>
            </a:r>
            <a:r>
              <a:rPr lang="pl-PL" dirty="0" err="1" smtClean="0"/>
              <a:t>śr</a:t>
            </a:r>
            <a:r>
              <a:rPr lang="pl-PL" dirty="0" smtClean="0"/>
              <a:t>. ≥70 IU cz. VIII w 100 ml</a:t>
            </a:r>
          </a:p>
          <a:p>
            <a:pPr>
              <a:buNone/>
            </a:pPr>
            <a:r>
              <a:rPr lang="pl-PL" dirty="0" smtClean="0"/>
              <a:t>	i podobną ilość pozostałych, labilnych czynników krzepnięcia.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Temperatura przechowywania:</a:t>
            </a:r>
          </a:p>
          <a:p>
            <a:pPr>
              <a:buNone/>
            </a:pPr>
            <a:r>
              <a:rPr lang="pl-PL" dirty="0" smtClean="0"/>
              <a:t>	od </a:t>
            </a:r>
            <a:r>
              <a:rPr lang="pl-PL" b="1" dirty="0" smtClean="0"/>
              <a:t>−18 do −25°C</a:t>
            </a:r>
            <a:r>
              <a:rPr lang="pl-PL" dirty="0" smtClean="0"/>
              <a:t> (do 3 mies.) lub poniżej </a:t>
            </a:r>
            <a:r>
              <a:rPr lang="pl-PL" b="1" dirty="0" smtClean="0"/>
              <a:t>−25°C</a:t>
            </a:r>
            <a:r>
              <a:rPr lang="pl-PL" dirty="0" smtClean="0"/>
              <a:t> (do 36 mies.)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Osocze świeżo mrożone FFP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	Przed przetoczeniem obowiązuje </a:t>
            </a:r>
            <a:r>
              <a:rPr lang="pl-PL" b="1" dirty="0" smtClean="0"/>
              <a:t>≥16-tygodniowa karencja:</a:t>
            </a:r>
            <a:r>
              <a:rPr lang="pl-PL" dirty="0" smtClean="0"/>
              <a:t> </a:t>
            </a:r>
          </a:p>
          <a:p>
            <a:pPr>
              <a:buNone/>
            </a:pPr>
            <a:r>
              <a:rPr lang="pl-PL" dirty="0" smtClean="0"/>
              <a:t>	- przechowywanie preparatu i sprawdzenie po tym czasie wyników oznaczeń markerów wirusowych u dawcy, z którego krwi uzyskano dany składnik albo poddanie inaktywacji czynników chorobotwórczych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Heparyny dawkowanie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 fontScale="70000" lnSpcReduction="20000"/>
          </a:bodyPr>
          <a:lstStyle/>
          <a:p>
            <a:r>
              <a:rPr lang="pl-PL" dirty="0" err="1" smtClean="0"/>
              <a:t>Enoksaparyna</a:t>
            </a:r>
            <a:r>
              <a:rPr lang="pl-PL" dirty="0" smtClean="0"/>
              <a:t> (np. </a:t>
            </a:r>
            <a:r>
              <a:rPr lang="pl-PL" dirty="0" err="1" smtClean="0"/>
              <a:t>Clexane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Zapobieganie </a:t>
            </a:r>
            <a:r>
              <a:rPr lang="pl-PL" dirty="0" err="1" smtClean="0"/>
              <a:t>ŻChZZ</a:t>
            </a:r>
            <a:r>
              <a:rPr lang="pl-PL" dirty="0" smtClean="0"/>
              <a:t> (żylnej choroby zakrzepowo – zatorowej) u chorych unieruchomionych </a:t>
            </a:r>
          </a:p>
          <a:p>
            <a:pPr lvl="2"/>
            <a:r>
              <a:rPr lang="pl-PL" dirty="0" smtClean="0"/>
              <a:t>40 mg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r>
              <a:rPr lang="pl-PL" dirty="0" smtClean="0"/>
              <a:t> 1x/d</a:t>
            </a:r>
          </a:p>
          <a:p>
            <a:pPr lvl="2"/>
            <a:r>
              <a:rPr lang="pl-PL" dirty="0" smtClean="0"/>
              <a:t>U chorych z przewlekłą chorobą nerek (</a:t>
            </a:r>
            <a:r>
              <a:rPr lang="pl-PL" dirty="0" err="1" smtClean="0"/>
              <a:t>PChN</a:t>
            </a:r>
            <a:r>
              <a:rPr lang="pl-PL" dirty="0" smtClean="0"/>
              <a:t>) w stadium G4 (GFR&lt; 30) 20 mg </a:t>
            </a:r>
            <a:r>
              <a:rPr lang="pl-PL" i="1" dirty="0" err="1" smtClean="0"/>
              <a:t>s.c</a:t>
            </a:r>
            <a:r>
              <a:rPr lang="pl-PL" i="1" dirty="0" smtClean="0"/>
              <a:t>. </a:t>
            </a:r>
            <a:r>
              <a:rPr lang="pl-PL" dirty="0" smtClean="0"/>
              <a:t>1x/d</a:t>
            </a:r>
          </a:p>
          <a:p>
            <a:pPr lvl="1"/>
            <a:r>
              <a:rPr lang="pl-PL" dirty="0" smtClean="0"/>
              <a:t>Zapobieganie </a:t>
            </a:r>
            <a:r>
              <a:rPr lang="pl-PL" dirty="0" err="1" smtClean="0"/>
              <a:t>ŻChZZ</a:t>
            </a:r>
            <a:r>
              <a:rPr lang="pl-PL" dirty="0" smtClean="0"/>
              <a:t> u pacjentów poddawanych zabiegom chirurgicznym</a:t>
            </a:r>
          </a:p>
          <a:p>
            <a:pPr lvl="2"/>
            <a:r>
              <a:rPr lang="pl-PL" dirty="0" smtClean="0"/>
              <a:t>20 mg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r>
              <a:rPr lang="pl-PL" dirty="0" smtClean="0"/>
              <a:t> 1x/d – pierwsza dawka 2h przed zabiegiem</a:t>
            </a:r>
          </a:p>
          <a:p>
            <a:pPr lvl="2"/>
            <a:r>
              <a:rPr lang="pl-PL" dirty="0" smtClean="0"/>
              <a:t>40 mg </a:t>
            </a:r>
            <a:r>
              <a:rPr lang="pl-PL" dirty="0" err="1" smtClean="0"/>
              <a:t>s.c</a:t>
            </a:r>
            <a:r>
              <a:rPr lang="pl-PL" dirty="0" smtClean="0"/>
              <a:t>. 1x/d – w przypadku grupy chorych dużego ryzyka </a:t>
            </a:r>
            <a:r>
              <a:rPr lang="pl-PL" dirty="0" err="1" smtClean="0"/>
              <a:t>ZChZZ</a:t>
            </a:r>
            <a:r>
              <a:rPr lang="pl-PL" dirty="0" smtClean="0"/>
              <a:t>, pierwsza dawka 12h przed zabiegiem</a:t>
            </a:r>
          </a:p>
          <a:p>
            <a:pPr lvl="1"/>
            <a:r>
              <a:rPr lang="pl-PL" dirty="0" smtClean="0"/>
              <a:t>Leczenie zakrzepicy żył głębokich i zatorowości płucnej</a:t>
            </a:r>
          </a:p>
          <a:p>
            <a:pPr lvl="2"/>
            <a:r>
              <a:rPr lang="pl-PL" dirty="0" smtClean="0"/>
              <a:t>1mg/kg mc. 2x/d</a:t>
            </a:r>
          </a:p>
          <a:p>
            <a:pPr lvl="2"/>
            <a:r>
              <a:rPr lang="pl-PL" dirty="0" smtClean="0"/>
              <a:t>1mg/kg mc. 1x/d u pacjentów z </a:t>
            </a:r>
            <a:r>
              <a:rPr lang="pl-PL" dirty="0" err="1" smtClean="0"/>
              <a:t>PChN</a:t>
            </a:r>
            <a:r>
              <a:rPr lang="pl-PL" dirty="0" smtClean="0"/>
              <a:t> w stadium G4</a:t>
            </a:r>
          </a:p>
          <a:p>
            <a:pPr lvl="1"/>
            <a:r>
              <a:rPr lang="pl-PL" dirty="0" smtClean="0"/>
              <a:t>Leczenie niestabilnej dławicy piersiowej oraz zawału serca bez uniesienia odcinka ST, w skojarzeniu z kwasem acetylosalicylowym</a:t>
            </a:r>
          </a:p>
          <a:p>
            <a:pPr lvl="2"/>
            <a:r>
              <a:rPr lang="pl-PL" dirty="0" smtClean="0"/>
              <a:t>1mg/kg mc. 2x/d w skojarzeniu z leczeniem przeciwpłytkowym</a:t>
            </a:r>
          </a:p>
          <a:p>
            <a:pPr lvl="2"/>
            <a:r>
              <a:rPr lang="pl-PL" dirty="0" smtClean="0"/>
              <a:t>1mg/kg mc. 1x/d u pacjentów z </a:t>
            </a:r>
            <a:r>
              <a:rPr lang="pl-PL" dirty="0" err="1" smtClean="0"/>
              <a:t>PChN</a:t>
            </a:r>
            <a:r>
              <a:rPr lang="pl-PL" dirty="0" smtClean="0"/>
              <a:t> w stadium G4</a:t>
            </a:r>
          </a:p>
          <a:p>
            <a:pPr lvl="1"/>
            <a:r>
              <a:rPr lang="pl-PL" dirty="0" smtClean="0"/>
              <a:t>Leczenie świeżego zawału serca z uniesieniem odcinka ST (u pacjentów leczonych zachowawczo lub poddawanych PCI), w skojarzeniu z leczeniem przeciwpłytkowym</a:t>
            </a:r>
          </a:p>
          <a:p>
            <a:pPr lvl="2"/>
            <a:r>
              <a:rPr lang="pl-PL" dirty="0" smtClean="0"/>
              <a:t>30mg </a:t>
            </a:r>
            <a:r>
              <a:rPr lang="pl-PL" i="1" dirty="0" err="1" smtClean="0"/>
              <a:t>i.v</a:t>
            </a:r>
            <a:r>
              <a:rPr lang="pl-PL" i="1" dirty="0" smtClean="0"/>
              <a:t>. </a:t>
            </a:r>
            <a:r>
              <a:rPr lang="pl-PL" dirty="0" smtClean="0"/>
              <a:t>w pojedynczym wstrzyknięciu i bezpośrednio po nim 1mg/kg mc. </a:t>
            </a:r>
            <a:r>
              <a:rPr lang="pl-PL" i="1" dirty="0" err="1" smtClean="0"/>
              <a:t>s.c</a:t>
            </a:r>
            <a:r>
              <a:rPr lang="pl-PL" i="1" dirty="0" smtClean="0"/>
              <a:t>., </a:t>
            </a:r>
            <a:r>
              <a:rPr lang="pl-PL" dirty="0" smtClean="0"/>
              <a:t>a następnie 1mg/kg mc.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r>
              <a:rPr lang="pl-PL" dirty="0" smtClean="0"/>
              <a:t> 2x/d (chorzy &lt;75 lat)</a:t>
            </a:r>
          </a:p>
          <a:p>
            <a:pPr lvl="2"/>
            <a:r>
              <a:rPr lang="pl-PL" dirty="0" smtClean="0"/>
              <a:t>0,75mg kg mc. </a:t>
            </a:r>
            <a:r>
              <a:rPr lang="pl-PL" i="1" dirty="0" err="1" smtClean="0"/>
              <a:t>s.c</a:t>
            </a:r>
            <a:r>
              <a:rPr lang="pl-PL" i="1" dirty="0" smtClean="0"/>
              <a:t>. </a:t>
            </a:r>
            <a:r>
              <a:rPr lang="pl-PL" dirty="0" smtClean="0"/>
              <a:t>2x/d bez wstępnej dawki </a:t>
            </a:r>
            <a:r>
              <a:rPr lang="pl-PL" i="1" dirty="0" err="1" smtClean="0"/>
              <a:t>i.v</a:t>
            </a:r>
            <a:r>
              <a:rPr lang="pl-PL" i="1" dirty="0" smtClean="0"/>
              <a:t>. </a:t>
            </a:r>
            <a:r>
              <a:rPr lang="pl-PL" dirty="0" smtClean="0"/>
              <a:t>(chorzy &gt;75lat)</a:t>
            </a:r>
          </a:p>
          <a:p>
            <a:pPr lvl="2"/>
            <a:endParaRPr lang="pl-PL" dirty="0" smtClean="0"/>
          </a:p>
          <a:p>
            <a:pPr lvl="3"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FFP- zasady przetaczania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b="1" dirty="0" smtClean="0"/>
              <a:t>	1. </a:t>
            </a:r>
            <a:r>
              <a:rPr lang="pl-PL" dirty="0" smtClean="0"/>
              <a:t>FFP zgodne w zakresie grup układu ABO z krwią biorcy.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2. </a:t>
            </a:r>
            <a:r>
              <a:rPr lang="pl-PL" dirty="0" smtClean="0"/>
              <a:t>Składniki krwi wymagające rozmrożenia przed przetoczeniem (FFP, krioprecypitat) powinny być dostarczane na oddział szpitalny w stanie płynnym. </a:t>
            </a:r>
          </a:p>
          <a:p>
            <a:pPr>
              <a:buNone/>
            </a:pPr>
            <a:r>
              <a:rPr lang="pl-PL" dirty="0" smtClean="0"/>
              <a:t>	Jeżeli nie ma takiej możliwości, rozmrażaj w temperaturze 37°C.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/>
              <a:t>3.</a:t>
            </a:r>
            <a:r>
              <a:rPr lang="pl-PL" dirty="0" smtClean="0"/>
              <a:t> Przetocz jak najszybciej po otrzymaniu, </a:t>
            </a:r>
          </a:p>
          <a:p>
            <a:pPr>
              <a:buNone/>
            </a:pPr>
            <a:r>
              <a:rPr lang="pl-PL" dirty="0" smtClean="0"/>
              <a:t>	używając zestawu do przetoczeń z filtrem.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Krioprecypitat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Frakcja </a:t>
            </a:r>
            <a:r>
              <a:rPr lang="pl-PL" dirty="0" err="1" smtClean="0"/>
              <a:t>krioglobulin</a:t>
            </a:r>
            <a:r>
              <a:rPr lang="pl-PL" dirty="0" smtClean="0"/>
              <a:t> uzyskanych z 1 j. FFP,  zagęszczona do objętości </a:t>
            </a:r>
            <a:r>
              <a:rPr lang="pl-PL" b="1" dirty="0" smtClean="0"/>
              <a:t>~20–30 ml.</a:t>
            </a:r>
            <a:r>
              <a:rPr lang="pl-PL" dirty="0" smtClean="0"/>
              <a:t>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Zawiera: </a:t>
            </a:r>
            <a:br>
              <a:rPr lang="pl-PL" dirty="0" smtClean="0"/>
            </a:br>
            <a:r>
              <a:rPr lang="pl-PL" dirty="0" smtClean="0"/>
              <a:t>-cz. VIII (&gt;70 IU/j.), </a:t>
            </a:r>
            <a:br>
              <a:rPr lang="pl-PL" dirty="0" smtClean="0"/>
            </a:br>
            <a:r>
              <a:rPr lang="pl-PL" dirty="0" smtClean="0"/>
              <a:t>-cz. von </a:t>
            </a:r>
            <a:r>
              <a:rPr lang="pl-PL" dirty="0" err="1" smtClean="0"/>
              <a:t>Willebranda</a:t>
            </a:r>
            <a:r>
              <a:rPr lang="pl-PL" dirty="0" smtClean="0"/>
              <a:t> (&gt;100 IU/j.), </a:t>
            </a:r>
            <a:br>
              <a:rPr lang="pl-PL" dirty="0" smtClean="0"/>
            </a:br>
            <a:r>
              <a:rPr lang="pl-PL" dirty="0" smtClean="0"/>
              <a:t>-fibrynogen (≥140 mg/j.), </a:t>
            </a:r>
            <a:br>
              <a:rPr lang="pl-PL" dirty="0" smtClean="0"/>
            </a:br>
            <a:r>
              <a:rPr lang="pl-PL" dirty="0" smtClean="0"/>
              <a:t>-cz. XIII </a:t>
            </a:r>
            <a:br>
              <a:rPr lang="pl-PL" dirty="0" smtClean="0"/>
            </a:br>
            <a:r>
              <a:rPr lang="pl-PL" dirty="0" smtClean="0"/>
              <a:t>- fibronektynę.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Dawkowanie: </a:t>
            </a:r>
            <a:r>
              <a:rPr lang="pl-PL" b="1" dirty="0" smtClean="0"/>
              <a:t>1 j./10 kg mc</a:t>
            </a: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Powikłania poprzetoczeniowe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	Wczesne </a:t>
            </a:r>
            <a:r>
              <a:rPr lang="pl-PL" b="1" dirty="0" smtClean="0"/>
              <a:t>&lt;24h</a:t>
            </a:r>
            <a:r>
              <a:rPr lang="pl-PL" dirty="0" smtClean="0"/>
              <a:t>, immunologiczne: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-odczyn hemolityczny, </a:t>
            </a:r>
            <a:br>
              <a:rPr lang="pl-PL" dirty="0" smtClean="0"/>
            </a:br>
            <a:r>
              <a:rPr lang="pl-PL" dirty="0" smtClean="0"/>
              <a:t>-</a:t>
            </a:r>
            <a:r>
              <a:rPr lang="pl-PL" dirty="0" err="1" smtClean="0"/>
              <a:t>niehemolityczny</a:t>
            </a:r>
            <a:r>
              <a:rPr lang="pl-PL" dirty="0" smtClean="0"/>
              <a:t> odczyn gorączkowy, </a:t>
            </a:r>
            <a:br>
              <a:rPr lang="pl-PL" dirty="0" smtClean="0"/>
            </a:br>
            <a:r>
              <a:rPr lang="pl-PL" dirty="0" smtClean="0"/>
              <a:t>-odczyn alergiczny, </a:t>
            </a:r>
            <a:br>
              <a:rPr lang="pl-PL" dirty="0" smtClean="0"/>
            </a:br>
            <a:r>
              <a:rPr lang="pl-PL" dirty="0" smtClean="0"/>
              <a:t>-ostre poprzetoczeniowe uszkodzenie płuc (TRALI)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Powikłania poprzetoczeniowe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Wczesne </a:t>
            </a:r>
            <a:r>
              <a:rPr lang="pl-PL" b="1" dirty="0" smtClean="0"/>
              <a:t>&lt;24</a:t>
            </a:r>
            <a:r>
              <a:rPr lang="pl-PL" dirty="0" smtClean="0"/>
              <a:t>, </a:t>
            </a:r>
            <a:r>
              <a:rPr lang="pl-PL" b="1" dirty="0" err="1" smtClean="0"/>
              <a:t>nie</a:t>
            </a:r>
            <a:r>
              <a:rPr lang="pl-PL" dirty="0" err="1" smtClean="0"/>
              <a:t>immunologiczne</a:t>
            </a:r>
            <a:r>
              <a:rPr lang="pl-PL" dirty="0" smtClean="0"/>
              <a:t> :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-</a:t>
            </a:r>
            <a:r>
              <a:rPr lang="pl-PL" dirty="0" err="1" smtClean="0"/>
              <a:t>sepsa</a:t>
            </a:r>
            <a:r>
              <a:rPr lang="pl-PL" dirty="0" smtClean="0"/>
              <a:t> poprzetoczeniowa, </a:t>
            </a:r>
            <a:br>
              <a:rPr lang="pl-PL" dirty="0" smtClean="0"/>
            </a:br>
            <a:r>
              <a:rPr lang="pl-PL" dirty="0" smtClean="0"/>
              <a:t>-przeciążenie układu krążenia (TACO), </a:t>
            </a:r>
            <a:br>
              <a:rPr lang="pl-PL" dirty="0" smtClean="0"/>
            </a:br>
            <a:r>
              <a:rPr lang="pl-PL" dirty="0" smtClean="0"/>
              <a:t>-hemoliza </a:t>
            </a:r>
            <a:r>
              <a:rPr lang="pl-PL" dirty="0" err="1" smtClean="0"/>
              <a:t>nieimmunologiczna</a:t>
            </a:r>
            <a:r>
              <a:rPr lang="pl-PL" dirty="0" smtClean="0"/>
              <a:t>,</a:t>
            </a:r>
            <a:br>
              <a:rPr lang="pl-PL" dirty="0" smtClean="0"/>
            </a:br>
            <a:r>
              <a:rPr lang="pl-PL" dirty="0" smtClean="0"/>
              <a:t>- zator powietrzny, </a:t>
            </a:r>
            <a:br>
              <a:rPr lang="pl-PL" dirty="0" smtClean="0"/>
            </a:br>
            <a:r>
              <a:rPr lang="pl-PL" dirty="0" smtClean="0"/>
              <a:t>-hipokalcemia, </a:t>
            </a:r>
            <a:br>
              <a:rPr lang="pl-PL" dirty="0" smtClean="0"/>
            </a:br>
            <a:r>
              <a:rPr lang="pl-PL" dirty="0" smtClean="0"/>
              <a:t>-ostry ból w czasie przetoczenia, </a:t>
            </a:r>
            <a:br>
              <a:rPr lang="pl-PL" dirty="0" smtClean="0"/>
            </a:br>
            <a:r>
              <a:rPr lang="pl-PL" dirty="0" smtClean="0"/>
              <a:t>-powikłania związane z masywną transfuzją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Powikłania poprzetoczeniowe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97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 smtClean="0"/>
              <a:t>	Opóźnione </a:t>
            </a:r>
            <a:r>
              <a:rPr lang="pl-PL" b="1" dirty="0" smtClean="0"/>
              <a:t>&gt;24h</a:t>
            </a:r>
            <a:r>
              <a:rPr lang="pl-PL" dirty="0" smtClean="0"/>
              <a:t>, immunologiczne: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- </a:t>
            </a:r>
            <a:r>
              <a:rPr lang="pl-PL" dirty="0" err="1" smtClean="0"/>
              <a:t>alloimmunizacja</a:t>
            </a:r>
            <a:r>
              <a:rPr lang="pl-PL" dirty="0" smtClean="0"/>
              <a:t> na antygeny krwinek lub białek osocza, </a:t>
            </a:r>
            <a:br>
              <a:rPr lang="pl-PL" dirty="0" smtClean="0"/>
            </a:br>
            <a:r>
              <a:rPr lang="pl-PL" dirty="0" smtClean="0"/>
              <a:t>- opóźniony odczyn hemolityczny, </a:t>
            </a:r>
            <a:br>
              <a:rPr lang="pl-PL" dirty="0" smtClean="0"/>
            </a:br>
            <a:r>
              <a:rPr lang="pl-PL" dirty="0" smtClean="0"/>
              <a:t>- poprzetoczeniowa choroba przeszczep przeciw gospodarzowi (TA- </a:t>
            </a:r>
            <a:r>
              <a:rPr lang="pl-PL" dirty="0" err="1" smtClean="0"/>
              <a:t>GvHD</a:t>
            </a:r>
            <a:r>
              <a:rPr lang="pl-PL" dirty="0" smtClean="0"/>
              <a:t>) ,</a:t>
            </a:r>
            <a:br>
              <a:rPr lang="pl-PL" dirty="0" smtClean="0"/>
            </a:br>
            <a:r>
              <a:rPr lang="pl-PL" dirty="0" smtClean="0"/>
              <a:t>- małopłytkowość poprzetoczeniowa, </a:t>
            </a:r>
            <a:br>
              <a:rPr lang="pl-PL" dirty="0" smtClean="0"/>
            </a:br>
            <a:r>
              <a:rPr lang="pl-PL" dirty="0" smtClean="0"/>
              <a:t>-</a:t>
            </a:r>
            <a:r>
              <a:rPr lang="pl-PL" dirty="0" err="1" smtClean="0"/>
              <a:t>immunomodulacja</a:t>
            </a:r>
            <a:r>
              <a:rPr lang="pl-PL" dirty="0" smtClean="0"/>
              <a:t>- osłabienie układu odpornościowego biorcy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Powikłania poprzetoczeniowe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Opóźnione </a:t>
            </a:r>
            <a:r>
              <a:rPr lang="pl-PL" b="1" dirty="0" smtClean="0"/>
              <a:t>&gt;24h</a:t>
            </a:r>
            <a:r>
              <a:rPr lang="pl-PL" dirty="0" smtClean="0"/>
              <a:t>, </a:t>
            </a:r>
            <a:r>
              <a:rPr lang="pl-PL" b="1" dirty="0" err="1" smtClean="0"/>
              <a:t>nie</a:t>
            </a:r>
            <a:r>
              <a:rPr lang="pl-PL" dirty="0" err="1" smtClean="0"/>
              <a:t>immunologiczne</a:t>
            </a:r>
            <a:r>
              <a:rPr lang="pl-PL" dirty="0" smtClean="0"/>
              <a:t>: 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-przeładowanie żelazem,</a:t>
            </a:r>
          </a:p>
          <a:p>
            <a:pPr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- przeniesienie zakażeń wirusowych</a:t>
            </a:r>
          </a:p>
          <a:p>
            <a:endParaRPr lang="pl-PL" dirty="0" smtClean="0"/>
          </a:p>
          <a:p>
            <a:pPr algn="ctr">
              <a:buNone/>
            </a:pPr>
            <a:r>
              <a:rPr lang="pl-PL" b="1" dirty="0" smtClean="0"/>
              <a:t>DZIĘKUJĘ ZA UWAGĘ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Heparyny dawkowanie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92500" lnSpcReduction="20000"/>
          </a:bodyPr>
          <a:lstStyle/>
          <a:p>
            <a:r>
              <a:rPr lang="pl-PL" dirty="0" err="1" smtClean="0"/>
              <a:t>Dalteparyna</a:t>
            </a:r>
            <a:r>
              <a:rPr lang="pl-PL" dirty="0" smtClean="0"/>
              <a:t> (np. </a:t>
            </a:r>
            <a:r>
              <a:rPr lang="pl-PL" dirty="0" err="1" smtClean="0"/>
              <a:t>Fragmin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Leczenie ostrej zakrzepicy żył głębokich</a:t>
            </a:r>
          </a:p>
          <a:p>
            <a:pPr lvl="2"/>
            <a:r>
              <a:rPr lang="pl-PL" dirty="0" smtClean="0"/>
              <a:t>200 j.m.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r>
              <a:rPr lang="pl-PL" dirty="0" smtClean="0"/>
              <a:t> 1x/d, alternatywnie 100 j.m./kg mc.  </a:t>
            </a:r>
            <a:r>
              <a:rPr lang="pl-PL" dirty="0" err="1" smtClean="0"/>
              <a:t>s.c</a:t>
            </a:r>
            <a:r>
              <a:rPr lang="pl-PL" dirty="0" smtClean="0"/>
              <a:t>. 2x/d</a:t>
            </a:r>
          </a:p>
          <a:p>
            <a:pPr lvl="1"/>
            <a:r>
              <a:rPr lang="pl-PL" dirty="0" smtClean="0"/>
              <a:t>Zapobieganie </a:t>
            </a:r>
            <a:r>
              <a:rPr lang="pl-PL" dirty="0" err="1" smtClean="0"/>
              <a:t>ŻChZZ</a:t>
            </a:r>
            <a:r>
              <a:rPr lang="pl-PL" dirty="0" smtClean="0"/>
              <a:t> (żylnej choroby zakrzepowo – zatorowej) u chorych unieruchomionych </a:t>
            </a:r>
          </a:p>
          <a:p>
            <a:pPr lvl="2"/>
            <a:r>
              <a:rPr lang="pl-PL" dirty="0" smtClean="0"/>
              <a:t>5000 j.m. 1x/d</a:t>
            </a:r>
          </a:p>
          <a:p>
            <a:pPr lvl="1"/>
            <a:r>
              <a:rPr lang="pl-PL" dirty="0" smtClean="0"/>
              <a:t>Zapobieganie </a:t>
            </a:r>
            <a:r>
              <a:rPr lang="pl-PL" dirty="0" err="1" smtClean="0"/>
              <a:t>ŻChZZ</a:t>
            </a:r>
            <a:r>
              <a:rPr lang="pl-PL" dirty="0" smtClean="0"/>
              <a:t> u pacjentów poddawanych zabiegom operacyjnym</a:t>
            </a:r>
          </a:p>
          <a:p>
            <a:pPr lvl="2"/>
            <a:r>
              <a:rPr lang="pl-PL" dirty="0" smtClean="0"/>
              <a:t>2500 j.m. </a:t>
            </a:r>
            <a:r>
              <a:rPr lang="pl-PL" i="1" dirty="0" err="1" smtClean="0"/>
              <a:t>s.c</a:t>
            </a:r>
            <a:r>
              <a:rPr lang="pl-PL" i="1" dirty="0" smtClean="0"/>
              <a:t>. </a:t>
            </a:r>
            <a:r>
              <a:rPr lang="pl-PL" dirty="0" smtClean="0"/>
              <a:t>2h przed zabiegiem oraz 2500 j.m.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r>
              <a:rPr lang="pl-PL" dirty="0" smtClean="0"/>
              <a:t> 1x/d po zabiegu</a:t>
            </a:r>
          </a:p>
          <a:p>
            <a:pPr lvl="1"/>
            <a:r>
              <a:rPr lang="pl-PL" dirty="0" smtClean="0"/>
              <a:t>Przewlekłe leczenie objawowej żylnej choroby zakrzepowo – zatorowej</a:t>
            </a:r>
          </a:p>
          <a:p>
            <a:pPr lvl="2"/>
            <a:r>
              <a:rPr lang="pl-PL" dirty="0" smtClean="0"/>
              <a:t>200 j.m.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r>
              <a:rPr lang="pl-PL" dirty="0" smtClean="0"/>
              <a:t> 1x/d</a:t>
            </a:r>
          </a:p>
          <a:p>
            <a:pPr lvl="1"/>
            <a:r>
              <a:rPr lang="pl-PL" dirty="0" smtClean="0"/>
              <a:t>Leczenie niestabilnej dławicy piersiowej oraz zawału serca bez uniesienia odcinka ST, w skojarzeniu z kwasem acetylosalicylowym</a:t>
            </a:r>
          </a:p>
          <a:p>
            <a:pPr lvl="2"/>
            <a:r>
              <a:rPr lang="pl-PL" dirty="0" smtClean="0"/>
              <a:t>120 j.m./kg mc.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r>
              <a:rPr lang="pl-PL" dirty="0" smtClean="0"/>
              <a:t> 2x/d</a:t>
            </a:r>
          </a:p>
          <a:p>
            <a:pPr lvl="2"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Heparyny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53344"/>
            <a:ext cx="9144000" cy="5904656"/>
          </a:xfrm>
        </p:spPr>
        <p:txBody>
          <a:bodyPr>
            <a:normAutofit fontScale="85000" lnSpcReduction="20000"/>
          </a:bodyPr>
          <a:lstStyle/>
          <a:p>
            <a:r>
              <a:rPr lang="pl-PL" dirty="0" err="1" smtClean="0"/>
              <a:t>Nadroparyna</a:t>
            </a:r>
            <a:r>
              <a:rPr lang="pl-PL" dirty="0" smtClean="0"/>
              <a:t> (np. </a:t>
            </a:r>
            <a:r>
              <a:rPr lang="pl-PL" dirty="0" err="1" smtClean="0"/>
              <a:t>Fraxiparine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Zapobieganie </a:t>
            </a:r>
            <a:r>
              <a:rPr lang="pl-PL" dirty="0" err="1" smtClean="0"/>
              <a:t>ŻChZZ</a:t>
            </a:r>
            <a:r>
              <a:rPr lang="pl-PL" dirty="0" smtClean="0"/>
              <a:t> (żylnej choroby zakrzepowo – zatorowej) u chorych unieruchomionych </a:t>
            </a:r>
          </a:p>
          <a:p>
            <a:pPr lvl="2"/>
            <a:r>
              <a:rPr lang="pl-PL" dirty="0" smtClean="0"/>
              <a:t>0,4ml (3800j.m.) </a:t>
            </a:r>
            <a:r>
              <a:rPr lang="pl-PL" i="1" dirty="0" err="1" smtClean="0"/>
              <a:t>s.c</a:t>
            </a:r>
            <a:r>
              <a:rPr lang="pl-PL" i="1" dirty="0" smtClean="0"/>
              <a:t>. </a:t>
            </a:r>
            <a:r>
              <a:rPr lang="pl-PL" dirty="0" smtClean="0"/>
              <a:t>1x/d – u pacjentów &lt;70kg</a:t>
            </a:r>
          </a:p>
          <a:p>
            <a:pPr lvl="2"/>
            <a:r>
              <a:rPr lang="pl-PL" dirty="0" smtClean="0"/>
              <a:t>0,6ml (5700j.m.) </a:t>
            </a:r>
            <a:r>
              <a:rPr lang="pl-PL" i="1" dirty="0" err="1" smtClean="0"/>
              <a:t>s.c</a:t>
            </a:r>
            <a:r>
              <a:rPr lang="pl-PL" i="1" dirty="0" smtClean="0"/>
              <a:t>.</a:t>
            </a:r>
            <a:r>
              <a:rPr lang="pl-PL" dirty="0" smtClean="0"/>
              <a:t> 1x/d – u pacjentów &gt;70kg</a:t>
            </a:r>
          </a:p>
          <a:p>
            <a:pPr lvl="1"/>
            <a:r>
              <a:rPr lang="pl-PL" dirty="0" smtClean="0"/>
              <a:t>Zapobieganie </a:t>
            </a:r>
            <a:r>
              <a:rPr lang="pl-PL" dirty="0" err="1" smtClean="0"/>
              <a:t>ŻChZZ</a:t>
            </a:r>
            <a:r>
              <a:rPr lang="pl-PL" dirty="0" smtClean="0"/>
              <a:t> u pacjentów poddawanych zabiegom chirurgicznym</a:t>
            </a:r>
          </a:p>
          <a:p>
            <a:pPr lvl="2"/>
            <a:r>
              <a:rPr lang="pl-PL" dirty="0" smtClean="0"/>
              <a:t>0,3ml (2850j.m.) </a:t>
            </a:r>
            <a:r>
              <a:rPr lang="pl-PL" i="1" dirty="0" err="1" smtClean="0"/>
              <a:t>s.c</a:t>
            </a:r>
            <a:r>
              <a:rPr lang="pl-PL" i="1" dirty="0" smtClean="0"/>
              <a:t>. </a:t>
            </a:r>
            <a:r>
              <a:rPr lang="pl-PL" dirty="0" smtClean="0"/>
              <a:t>1x/d </a:t>
            </a:r>
          </a:p>
          <a:p>
            <a:pPr lvl="1"/>
            <a:r>
              <a:rPr lang="pl-PL" dirty="0" smtClean="0"/>
              <a:t>Leczenie zakrzepicy żył głębokich i zatorowości płucnej oraz leczenie niestabilnej dławicy piersiowej oraz zawału serca bez uniesienia odcinka ST w skojarzeniu z kwasem acetylosalicylowym</a:t>
            </a:r>
          </a:p>
          <a:p>
            <a:pPr lvl="2"/>
            <a:r>
              <a:rPr lang="pl-PL" i="1" dirty="0" err="1" smtClean="0"/>
              <a:t>s.c</a:t>
            </a:r>
            <a:r>
              <a:rPr lang="pl-PL" i="1" dirty="0" smtClean="0"/>
              <a:t>. </a:t>
            </a:r>
            <a:r>
              <a:rPr lang="pl-PL" dirty="0" smtClean="0"/>
              <a:t>2x/d w zależności od masy ciała</a:t>
            </a:r>
          </a:p>
          <a:p>
            <a:pPr lvl="3"/>
            <a:r>
              <a:rPr lang="pl-PL" dirty="0" smtClean="0"/>
              <a:t>&lt;50kg mc. – 0,4ml (3800j.m.)</a:t>
            </a:r>
          </a:p>
          <a:p>
            <a:pPr lvl="3"/>
            <a:r>
              <a:rPr lang="pl-PL" dirty="0" smtClean="0"/>
              <a:t>50-59kg mc. – 0,5ml (4750j.m.)</a:t>
            </a:r>
          </a:p>
          <a:p>
            <a:pPr lvl="3"/>
            <a:r>
              <a:rPr lang="pl-PL" dirty="0" smtClean="0"/>
              <a:t>60-69kg mc. – 0,6ml (5700j.m.)</a:t>
            </a:r>
          </a:p>
          <a:p>
            <a:pPr lvl="3"/>
            <a:r>
              <a:rPr lang="pl-PL" dirty="0" smtClean="0"/>
              <a:t>70-79kg mc. – 0,7ml (6650j.m.)</a:t>
            </a:r>
          </a:p>
          <a:p>
            <a:pPr lvl="3"/>
            <a:r>
              <a:rPr lang="pl-PL" dirty="0" smtClean="0"/>
              <a:t>80-89kg mc. – 0,8ml (7600j.m.)</a:t>
            </a:r>
          </a:p>
          <a:p>
            <a:pPr lvl="3"/>
            <a:r>
              <a:rPr lang="pl-PL" dirty="0" smtClean="0"/>
              <a:t>90-99kg mc. – 0,9ml (8550j.m.)</a:t>
            </a:r>
          </a:p>
          <a:p>
            <a:pPr lvl="3"/>
            <a:r>
              <a:rPr lang="pl-PL" dirty="0" smtClean="0"/>
              <a:t>&gt;100kg mc. – 1ml (9500j.m.)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3994</TotalTime>
  <Words>2771</Words>
  <Application>Microsoft Office PowerPoint</Application>
  <PresentationFormat>Pokaz na ekranie (4:3)</PresentationFormat>
  <Paragraphs>454</Paragraphs>
  <Slides>75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75</vt:i4>
      </vt:variant>
    </vt:vector>
  </HeadingPairs>
  <TitlesOfParts>
    <vt:vector size="76" baseType="lpstr">
      <vt:lpstr>Motyw pakietu Office</vt:lpstr>
      <vt:lpstr>Leki przeciwkrzepliwe</vt:lpstr>
      <vt:lpstr>Slajd 2</vt:lpstr>
      <vt:lpstr>Slajd 3</vt:lpstr>
      <vt:lpstr>Leki przeciwkrzepliwe</vt:lpstr>
      <vt:lpstr>Heparyny</vt:lpstr>
      <vt:lpstr>Heparyny - dawkowanie</vt:lpstr>
      <vt:lpstr>Heparyny dawkowanie</vt:lpstr>
      <vt:lpstr>Heparyny dawkowanie </vt:lpstr>
      <vt:lpstr>Heparyny - dawkowanie</vt:lpstr>
      <vt:lpstr>Heparyna – mechanizm działania</vt:lpstr>
      <vt:lpstr>Heparyny – przeciwwskazania bezwzględne</vt:lpstr>
      <vt:lpstr>Heparyny – przeciwwskazania względne</vt:lpstr>
      <vt:lpstr>Heparyny - powikłania</vt:lpstr>
      <vt:lpstr>Heparyny - powikłania</vt:lpstr>
      <vt:lpstr>HIT - leczenie</vt:lpstr>
      <vt:lpstr>Heparyny - powikłania</vt:lpstr>
      <vt:lpstr>Inhibitory czynnika Xa</vt:lpstr>
      <vt:lpstr>Inhibitory czynnika Xa – mechanizm działania</vt:lpstr>
      <vt:lpstr>Fondaparynuks</vt:lpstr>
      <vt:lpstr>Danaparoid</vt:lpstr>
      <vt:lpstr>Rywaroksaban (Xarelto)</vt:lpstr>
      <vt:lpstr>Rywaroksaban - dawkowanie</vt:lpstr>
      <vt:lpstr>Apiksaban (Eliquis)</vt:lpstr>
      <vt:lpstr>Apiksaban - dawkowanie</vt:lpstr>
      <vt:lpstr>Edoksaban</vt:lpstr>
      <vt:lpstr>Inhibitory cz. Xa - przeciwwskazania</vt:lpstr>
      <vt:lpstr>Inhibitory cz. Xa - powikłania</vt:lpstr>
      <vt:lpstr>Bezpośrednie inhibitory trombiny</vt:lpstr>
      <vt:lpstr>Bezpośrednie inhibitory trombiny – mechanizm działania</vt:lpstr>
      <vt:lpstr>Dabigatran (Pradaxa)</vt:lpstr>
      <vt:lpstr>Dabigatran - dawkowanie</vt:lpstr>
      <vt:lpstr>Bezpośrednie inhibitory trombiny - przeciwwskazania</vt:lpstr>
      <vt:lpstr>Bezpośrednie inhibitory trombiny - powikłania</vt:lpstr>
      <vt:lpstr>VKA – antagoniści witaminy K</vt:lpstr>
      <vt:lpstr>VKA – mechanizm działania</vt:lpstr>
      <vt:lpstr>VKA – mechanizm działania</vt:lpstr>
      <vt:lpstr>VKA - wskazania</vt:lpstr>
      <vt:lpstr>VKA - przeciwwskazania</vt:lpstr>
      <vt:lpstr>VKA - powikłania</vt:lpstr>
      <vt:lpstr>Krwiodawstwo i krwiolecznictwo</vt:lpstr>
      <vt:lpstr>Badania</vt:lpstr>
      <vt:lpstr>Podstawowe zasady transfuzjologii klinicznej</vt:lpstr>
      <vt:lpstr>Podstawowe zasady transfuzjologii klinicznej</vt:lpstr>
      <vt:lpstr>Próba zgodności</vt:lpstr>
      <vt:lpstr>Próba zgodności - oznaczenia</vt:lpstr>
      <vt:lpstr>Próbki krwi każdej osoby zakwalifikowanej jako dawca wymagają oznaczenia </vt:lpstr>
      <vt:lpstr>Zasady postępowania w związku z przetoczeniem krwi</vt:lpstr>
      <vt:lpstr>  Zasady postępowania w związku z przetoczeniem krwi  </vt:lpstr>
      <vt:lpstr>Monitorowanie przetoczenia</vt:lpstr>
      <vt:lpstr>Slajd 50</vt:lpstr>
      <vt:lpstr>Koncentrat krwinek czerwonych (KKCz)</vt:lpstr>
      <vt:lpstr> Koncentrat krwinek czerwonych </vt:lpstr>
      <vt:lpstr> Koncentrat krwinek czerwonych - Wskazania do przetoczenia </vt:lpstr>
      <vt:lpstr> Koncentrat krwinek czerwonych - Wskazania do przetoczenia </vt:lpstr>
      <vt:lpstr> Koncentrat krwinek czerwonych - Wskazania do przetoczenia </vt:lpstr>
      <vt:lpstr>Preparaty krwiopochodne - erytrocytarne</vt:lpstr>
      <vt:lpstr>Preparaty krwiopochodne - erytrocytarne</vt:lpstr>
      <vt:lpstr>Koncentrat krwinek płytkowych</vt:lpstr>
      <vt:lpstr> Koncentrat krwinek płytkowych - Wskazania do przetoczenia (wybrane)  </vt:lpstr>
      <vt:lpstr>Koncentrat krwinek płytkowych - ​ Wskazania do przetoczenia (wybrane)</vt:lpstr>
      <vt:lpstr>  Koncentrat krwinek płytkowych - ​ Wskazania do leczenia  </vt:lpstr>
      <vt:lpstr> Koncentrat krwinek płytkowych - ​ Wskazania do leczenia </vt:lpstr>
      <vt:lpstr>KKP - zasady przetaczania</vt:lpstr>
      <vt:lpstr>Koncentraty krwinek płytkowych - rodzaje</vt:lpstr>
      <vt:lpstr>Koncentraty krwinek płytkowych - rodzaje</vt:lpstr>
      <vt:lpstr>Koncentrat granulocytarny</vt:lpstr>
      <vt:lpstr>Koncentrat granulocytarny</vt:lpstr>
      <vt:lpstr>Osocze świeżo mrożone FFP</vt:lpstr>
      <vt:lpstr>Osocze świeżo mrożone FFP</vt:lpstr>
      <vt:lpstr>FFP- zasady przetaczania</vt:lpstr>
      <vt:lpstr>Krioprecypitat</vt:lpstr>
      <vt:lpstr>Powikłania poprzetoczeniowe</vt:lpstr>
      <vt:lpstr>Powikłania poprzetoczeniowe</vt:lpstr>
      <vt:lpstr>Powikłania poprzetoczeniowe</vt:lpstr>
      <vt:lpstr>Powikłania poprzetoczeniowe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Użytkownik systemu Windows</dc:creator>
  <cp:lastModifiedBy>Użytkownik systemu Windows</cp:lastModifiedBy>
  <cp:revision>67</cp:revision>
  <dcterms:created xsi:type="dcterms:W3CDTF">2020-05-30T19:26:55Z</dcterms:created>
  <dcterms:modified xsi:type="dcterms:W3CDTF">2020-06-05T03:16:06Z</dcterms:modified>
</cp:coreProperties>
</file>