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7" r:id="rId7"/>
    <p:sldId id="268" r:id="rId8"/>
    <p:sldId id="259" r:id="rId9"/>
    <p:sldId id="260" r:id="rId10"/>
    <p:sldId id="261" r:id="rId11"/>
    <p:sldId id="262" r:id="rId12"/>
    <p:sldId id="263" r:id="rId13"/>
    <p:sldId id="269" r:id="rId14"/>
    <p:sldId id="270" r:id="rId15"/>
    <p:sldId id="271" r:id="rId16"/>
    <p:sldId id="274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8" r:id="rId28"/>
    <p:sldId id="283" r:id="rId29"/>
    <p:sldId id="284" r:id="rId30"/>
    <p:sldId id="292" r:id="rId31"/>
    <p:sldId id="285" r:id="rId32"/>
    <p:sldId id="286" r:id="rId33"/>
    <p:sldId id="297" r:id="rId34"/>
    <p:sldId id="289" r:id="rId35"/>
    <p:sldId id="290" r:id="rId36"/>
    <p:sldId id="291" r:id="rId37"/>
    <p:sldId id="293" r:id="rId38"/>
    <p:sldId id="294" r:id="rId39"/>
    <p:sldId id="295" r:id="rId40"/>
    <p:sldId id="296" r:id="rId41"/>
    <p:sldId id="298" r:id="rId42"/>
    <p:sldId id="299" r:id="rId43"/>
    <p:sldId id="300" r:id="rId44"/>
    <p:sldId id="301" r:id="rId45"/>
    <p:sldId id="302" r:id="rId46"/>
    <p:sldId id="303" r:id="rId47"/>
    <p:sldId id="287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25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2D2D4-5BF4-4728-A5F2-288CBA41454F}" type="datetimeFigureOut">
              <a:rPr lang="pl-PL" smtClean="0"/>
              <a:pPr/>
              <a:t>08.05.2020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835D9-DD62-4ADF-AF48-3D04BF7EF93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Farmakologia </a:t>
            </a:r>
            <a:br>
              <a:rPr lang="pl-PL" dirty="0" smtClean="0"/>
            </a:br>
            <a:r>
              <a:rPr lang="pl-PL" dirty="0" smtClean="0"/>
              <a:t>układ oddechowy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Ćwiczenia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506_195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506_1959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506_20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pl-PL" dirty="0" smtClean="0"/>
              <a:t>Astma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Astma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Przewlekłe zapalenie dróg oddechowych</a:t>
            </a:r>
          </a:p>
          <a:p>
            <a:r>
              <a:rPr lang="pl-PL" dirty="0" smtClean="0"/>
              <a:t>Świszczący oddech, duszność, uczucie ściskania klatki piersiowej, kaszel</a:t>
            </a:r>
          </a:p>
          <a:p>
            <a:r>
              <a:rPr lang="pl-PL" dirty="0" smtClean="0"/>
              <a:t>Zmienna częstość i nasilenie objawów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Astma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r>
              <a:rPr lang="pl-PL" dirty="0" smtClean="0"/>
              <a:t>Alergiczna</a:t>
            </a:r>
          </a:p>
          <a:p>
            <a:pPr lvl="1"/>
            <a:r>
              <a:rPr lang="pl-PL" dirty="0" smtClean="0"/>
              <a:t>Rozpoczyna się w dzieciństwie</a:t>
            </a:r>
          </a:p>
          <a:p>
            <a:pPr lvl="1"/>
            <a:r>
              <a:rPr lang="pl-PL" dirty="0" smtClean="0"/>
              <a:t>Współistnieją inne choroby atopowe – </a:t>
            </a:r>
            <a:r>
              <a:rPr lang="pl-PL" dirty="0" err="1" smtClean="0"/>
              <a:t>atopowe</a:t>
            </a:r>
            <a:r>
              <a:rPr lang="pl-PL" dirty="0" smtClean="0"/>
              <a:t> zapalenie skóry, alergiczny nieżyt nosa</a:t>
            </a:r>
          </a:p>
          <a:p>
            <a:pPr lvl="1"/>
            <a:r>
              <a:rPr lang="pl-PL" dirty="0" smtClean="0"/>
              <a:t>Cechy zapalenia </a:t>
            </a:r>
            <a:r>
              <a:rPr lang="pl-PL" dirty="0" err="1" smtClean="0"/>
              <a:t>eozynofilowego</a:t>
            </a:r>
            <a:endParaRPr lang="pl-PL" dirty="0" smtClean="0"/>
          </a:p>
          <a:p>
            <a:pPr lvl="1"/>
            <a:r>
              <a:rPr lang="pl-PL" dirty="0" smtClean="0"/>
              <a:t>Dobre efekty leczenia z wykorzystaniem </a:t>
            </a:r>
            <a:r>
              <a:rPr lang="pl-PL" dirty="0" err="1" smtClean="0"/>
              <a:t>glikokortykosteroidów</a:t>
            </a:r>
            <a:r>
              <a:rPr lang="pl-PL" dirty="0" smtClean="0"/>
              <a:t> wziewnych (GKS)</a:t>
            </a:r>
          </a:p>
          <a:p>
            <a:r>
              <a:rPr lang="pl-PL" dirty="0" err="1" smtClean="0"/>
              <a:t>Niealergiczna</a:t>
            </a:r>
            <a:endParaRPr lang="pl-PL" dirty="0" smtClean="0"/>
          </a:p>
          <a:p>
            <a:pPr lvl="1"/>
            <a:r>
              <a:rPr lang="pl-PL" dirty="0" smtClean="0"/>
              <a:t>Zwykle u osób dorosłych</a:t>
            </a:r>
          </a:p>
          <a:p>
            <a:pPr lvl="1"/>
            <a:r>
              <a:rPr lang="pl-PL" dirty="0" smtClean="0"/>
              <a:t>Odpowiedź na </a:t>
            </a:r>
            <a:r>
              <a:rPr lang="pl-PL" dirty="0" err="1" smtClean="0"/>
              <a:t>glikokortykosteroidy</a:t>
            </a:r>
            <a:r>
              <a:rPr lang="pl-PL" dirty="0" smtClean="0"/>
              <a:t> wziewne jest mniejsza (skuteczność)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Astma alergiczna</a:t>
            </a:r>
            <a:br>
              <a:rPr lang="pl-PL" dirty="0" smtClean="0"/>
            </a:br>
            <a:r>
              <a:rPr lang="pl-PL" dirty="0" smtClean="0"/>
              <a:t>Alergen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Faza wczesna – natychmiast po kontakcie z alergenem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683125"/>
          </a:xfrm>
        </p:spPr>
        <p:txBody>
          <a:bodyPr/>
          <a:lstStyle/>
          <a:p>
            <a:r>
              <a:rPr lang="pl-PL" dirty="0" smtClean="0"/>
              <a:t>Związanie alergenu z </a:t>
            </a:r>
            <a:r>
              <a:rPr lang="pl-PL" dirty="0" err="1" smtClean="0"/>
              <a:t>IgE</a:t>
            </a:r>
            <a:r>
              <a:rPr lang="pl-PL" dirty="0" smtClean="0"/>
              <a:t> na powierzchni </a:t>
            </a:r>
            <a:r>
              <a:rPr lang="pl-PL" dirty="0" err="1" smtClean="0"/>
              <a:t>mastocytów</a:t>
            </a:r>
            <a:r>
              <a:rPr lang="pl-PL" dirty="0" smtClean="0"/>
              <a:t> (komórek tucznych)</a:t>
            </a:r>
          </a:p>
          <a:p>
            <a:r>
              <a:rPr lang="pl-PL" dirty="0" smtClean="0"/>
              <a:t>Uwolnienie mediatorów zapalnych (histamina, </a:t>
            </a:r>
            <a:r>
              <a:rPr lang="pl-PL" dirty="0" err="1" smtClean="0"/>
              <a:t>leukotrieny</a:t>
            </a:r>
            <a:r>
              <a:rPr lang="pl-PL" dirty="0" smtClean="0"/>
              <a:t>, PGD2, enzymów proteolitycznych)</a:t>
            </a:r>
          </a:p>
          <a:p>
            <a:r>
              <a:rPr lang="pl-PL" dirty="0" err="1" smtClean="0"/>
              <a:t>Obturacja</a:t>
            </a:r>
            <a:r>
              <a:rPr lang="pl-PL" dirty="0" smtClean="0"/>
              <a:t> oskrzeli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Faza późna – 6-8h od kontaktu z alergenem</a:t>
            </a:r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683125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Aktywacja limfocytów Th2</a:t>
            </a:r>
          </a:p>
          <a:p>
            <a:r>
              <a:rPr lang="pl-PL" dirty="0" smtClean="0"/>
              <a:t>Uwalnianie cytokin zapalnych (IL-4,5,9,13)</a:t>
            </a:r>
          </a:p>
          <a:p>
            <a:r>
              <a:rPr lang="pl-PL" dirty="0" smtClean="0"/>
              <a:t>Zwiększona migracja komórek układu odpornościowego (granulocyty, </a:t>
            </a:r>
            <a:r>
              <a:rPr lang="pl-PL" dirty="0" err="1" smtClean="0"/>
              <a:t>eozynofile</a:t>
            </a:r>
            <a:r>
              <a:rPr lang="pl-PL" dirty="0" smtClean="0"/>
              <a:t>) do błony śluzowej dróg oddechowych</a:t>
            </a:r>
          </a:p>
          <a:p>
            <a:r>
              <a:rPr lang="pl-PL" dirty="0" smtClean="0"/>
              <a:t>Zwiększona produkcja </a:t>
            </a:r>
            <a:r>
              <a:rPr lang="pl-PL" dirty="0" err="1" smtClean="0"/>
              <a:t>IgE</a:t>
            </a:r>
            <a:r>
              <a:rPr lang="pl-PL" dirty="0" smtClean="0"/>
              <a:t> oraz receptorów </a:t>
            </a:r>
            <a:r>
              <a:rPr lang="pl-PL" dirty="0" err="1" smtClean="0"/>
              <a:t>IgE</a:t>
            </a:r>
            <a:r>
              <a:rPr lang="pl-PL" dirty="0" smtClean="0"/>
              <a:t> na powierzchni </a:t>
            </a:r>
            <a:r>
              <a:rPr lang="pl-PL" dirty="0" err="1" smtClean="0"/>
              <a:t>mastocytów</a:t>
            </a:r>
            <a:endParaRPr lang="pl-PL" dirty="0" smtClean="0"/>
          </a:p>
          <a:p>
            <a:r>
              <a:rPr lang="pl-PL" dirty="0" smtClean="0"/>
              <a:t>Uszkodzenie nabłonka dróg oddechowych</a:t>
            </a:r>
          </a:p>
          <a:p>
            <a:r>
              <a:rPr lang="pl-PL" dirty="0" err="1" smtClean="0"/>
              <a:t>Nadreaktywność</a:t>
            </a:r>
            <a:r>
              <a:rPr lang="pl-PL" dirty="0" smtClean="0"/>
              <a:t> oskrzeli na czynniki drażniące (zimne powietrze, zanieczyszczenia)</a:t>
            </a:r>
            <a:endParaRPr lang="pl-PL" dirty="0"/>
          </a:p>
        </p:txBody>
      </p:sp>
      <p:sp>
        <p:nvSpPr>
          <p:cNvPr id="7" name="Strzałka w dół 6"/>
          <p:cNvSpPr/>
          <p:nvPr/>
        </p:nvSpPr>
        <p:spPr>
          <a:xfrm>
            <a:off x="3707904" y="1196752"/>
            <a:ext cx="43204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4860032" y="1196752"/>
            <a:ext cx="43204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Astma - patogeneza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Przewlekły stan zapalny oskrzeli -&gt; ograniczenie przepływu powietrza przez drogi oddechowe i ich </a:t>
            </a:r>
            <a:r>
              <a:rPr lang="pl-PL" dirty="0" err="1" smtClean="0"/>
              <a:t>nadreaktywność</a:t>
            </a:r>
            <a:endParaRPr lang="pl-PL" dirty="0" smtClean="0"/>
          </a:p>
          <a:p>
            <a:pPr lvl="1"/>
            <a:r>
              <a:rPr lang="pl-PL" dirty="0" smtClean="0"/>
              <a:t>Skurcz mięśni gładkich oskrzeli</a:t>
            </a:r>
          </a:p>
          <a:p>
            <a:pPr lvl="1"/>
            <a:r>
              <a:rPr lang="pl-PL" dirty="0" smtClean="0"/>
              <a:t>Obrzęk błony śluzowej oskrzeli</a:t>
            </a:r>
          </a:p>
          <a:p>
            <a:pPr lvl="1"/>
            <a:r>
              <a:rPr lang="pl-PL" dirty="0" smtClean="0"/>
              <a:t>Tworzenie czopów śluzowych w oskrzelach</a:t>
            </a:r>
          </a:p>
          <a:p>
            <a:pPr lvl="1"/>
            <a:r>
              <a:rPr lang="pl-PL" dirty="0" smtClean="0"/>
              <a:t>Przebudowa oskrzeli prowadząca do ich przetrwałego zwężenia (</a:t>
            </a:r>
            <a:r>
              <a:rPr lang="pl-PL" dirty="0" err="1" smtClean="0"/>
              <a:t>obturacji</a:t>
            </a:r>
            <a:r>
              <a:rPr lang="pl-PL" dirty="0" smtClean="0"/>
              <a:t>) – wynika z ciągłego procesu uszkadzającego i naprawczego nabłonka dróg oddechowych, co prowadzi do zwłóknienia błony podstawnej, przerostu mięśni gładkich i fibroblastów, przerostu gruczołów śluzowych i kubkowych nabłonka oskrzeli oraz wzmożonej proliferacji naczyń krwionośnych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 descr="IMG_20200507_2136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Czynniki wyzwalające napady </a:t>
            </a:r>
            <a:br>
              <a:rPr lang="pl-PL" dirty="0" smtClean="0"/>
            </a:br>
            <a:r>
              <a:rPr lang="pl-PL" dirty="0" smtClean="0"/>
              <a:t>i zaostrzenia astmy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Alergeny</a:t>
            </a:r>
          </a:p>
          <a:p>
            <a:r>
              <a:rPr lang="pl-PL" dirty="0" smtClean="0"/>
              <a:t>Zakażenia układu oddechowego – </a:t>
            </a:r>
            <a:r>
              <a:rPr lang="pl-PL" dirty="0" err="1" smtClean="0"/>
              <a:t>rynowirusy</a:t>
            </a:r>
            <a:r>
              <a:rPr lang="pl-PL" dirty="0" smtClean="0"/>
              <a:t>, grypa -&gt; zalecane coroczne szczepienie</a:t>
            </a:r>
          </a:p>
          <a:p>
            <a:r>
              <a:rPr lang="pl-PL" dirty="0" smtClean="0"/>
              <a:t>Zanieczyszczenia powietrza</a:t>
            </a:r>
          </a:p>
          <a:p>
            <a:r>
              <a:rPr lang="pl-PL" dirty="0" smtClean="0"/>
              <a:t>Wysiłek fizyczny</a:t>
            </a:r>
          </a:p>
          <a:p>
            <a:r>
              <a:rPr lang="pl-PL" dirty="0" smtClean="0"/>
              <a:t>Silne emocje</a:t>
            </a:r>
          </a:p>
          <a:p>
            <a:r>
              <a:rPr lang="pl-PL" dirty="0" smtClean="0"/>
              <a:t>Zaburzenia psychiczne</a:t>
            </a:r>
          </a:p>
          <a:p>
            <a:r>
              <a:rPr lang="pl-PL" dirty="0" smtClean="0"/>
              <a:t>Zmiana pogody</a:t>
            </a:r>
          </a:p>
          <a:p>
            <a:r>
              <a:rPr lang="pl-PL" dirty="0" smtClean="0"/>
              <a:t>Konserwanty żywności</a:t>
            </a:r>
          </a:p>
          <a:p>
            <a:r>
              <a:rPr lang="pl-PL" dirty="0" smtClean="0"/>
              <a:t>Leki – beta </a:t>
            </a:r>
            <a:r>
              <a:rPr lang="pl-PL" dirty="0" err="1" smtClean="0"/>
              <a:t>blokery</a:t>
            </a:r>
            <a:r>
              <a:rPr lang="pl-PL" dirty="0" smtClean="0"/>
              <a:t>, kwas acetylosalicylowy (astma </a:t>
            </a:r>
            <a:r>
              <a:rPr lang="pl-PL" dirty="0" err="1" smtClean="0"/>
              <a:t>aspirynowa</a:t>
            </a:r>
            <a:r>
              <a:rPr lang="pl-PL" dirty="0" smtClean="0"/>
              <a:t>)</a:t>
            </a:r>
          </a:p>
          <a:p>
            <a:r>
              <a:rPr lang="pl-PL" dirty="0" smtClean="0"/>
              <a:t>Dym tytoniowy</a:t>
            </a:r>
          </a:p>
          <a:p>
            <a:r>
              <a:rPr lang="pl-PL" dirty="0" err="1" smtClean="0"/>
              <a:t>Aeorozole</a:t>
            </a:r>
            <a:r>
              <a:rPr lang="pl-PL" dirty="0" smtClean="0"/>
              <a:t>, farby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Kontrola napędu oddechowego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Ośrodek oddechowy zlokalizowany jest w pniu mózgu (rdzeń przedłużony).</a:t>
            </a:r>
          </a:p>
          <a:p>
            <a:r>
              <a:rPr lang="pl-PL" dirty="0" smtClean="0"/>
              <a:t>Czynność oddechowa jest kontrolowana przez stężenie dwutlenku węgla i tlenu we krwi tętniczej.</a:t>
            </a:r>
          </a:p>
          <a:p>
            <a:r>
              <a:rPr lang="pl-PL" dirty="0" smtClean="0"/>
              <a:t>W okolicy rozwidlenia tętnicy szyjnej wspólnej znajdują się chemoreceptory w kłębkach szyjnych, które odbierają spadek ciśnienia parcjalnego tlenu we krwi, co prowadzi do pobudzenia ośrodka oddechowego. Pacjenci z przewlekła </a:t>
            </a:r>
            <a:r>
              <a:rPr lang="pl-PL" dirty="0" err="1" smtClean="0"/>
              <a:t>obturacyjną</a:t>
            </a:r>
            <a:r>
              <a:rPr lang="pl-PL" dirty="0" smtClean="0"/>
              <a:t> chorobą płuc (</a:t>
            </a:r>
            <a:r>
              <a:rPr lang="pl-PL" dirty="0" err="1" smtClean="0"/>
              <a:t>POChP</a:t>
            </a:r>
            <a:r>
              <a:rPr lang="pl-PL" dirty="0" smtClean="0"/>
              <a:t>) są zaadaptowani do niższych stężeń tlenu we krwi, zatem intensywna tlenoterapia może u tych pacjentów doprowadzić do zatrzymania oddechu.</a:t>
            </a:r>
          </a:p>
          <a:p>
            <a:r>
              <a:rPr lang="pl-PL" dirty="0" smtClean="0"/>
              <a:t>W rdzeniu przedłużonym znajdują się chemoreceptory odbierające podwyższone ciśnienie parcjalne dwutlenku węgla, co prowadzi do pobudzenia ośrodka oddechowego. Pacjenci  z </a:t>
            </a:r>
            <a:r>
              <a:rPr lang="pl-PL" dirty="0" err="1" smtClean="0"/>
              <a:t>POChP</a:t>
            </a:r>
            <a:r>
              <a:rPr lang="pl-PL" dirty="0" smtClean="0"/>
              <a:t> są zaadaptowani do wyższych stężeń dwutlenku węgla we krwi, poprzez co ten sposób pobudzania oddychania nie funkcjonuje u nich prawidłowo.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Czynniki ryzyka utrwalonej </a:t>
            </a:r>
            <a:r>
              <a:rPr lang="pl-PL" dirty="0" err="1" smtClean="0"/>
              <a:t>obturacji</a:t>
            </a:r>
            <a:r>
              <a:rPr lang="pl-PL" dirty="0" smtClean="0"/>
              <a:t> oskrzeli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Niestosowanie GKS wziewnych</a:t>
            </a:r>
          </a:p>
          <a:p>
            <a:r>
              <a:rPr lang="pl-PL" dirty="0" smtClean="0"/>
              <a:t>Narażenie na dym tytoniowy, szkodliwe substancje</a:t>
            </a:r>
          </a:p>
          <a:p>
            <a:r>
              <a:rPr lang="pl-PL" dirty="0" smtClean="0"/>
              <a:t>Mała wyjściowa wartość FEV1</a:t>
            </a:r>
          </a:p>
          <a:p>
            <a:r>
              <a:rPr lang="pl-PL" dirty="0" smtClean="0"/>
              <a:t>Przewlekłe nadmierne wytwarzanie wydzieliny w drogach oddechowych</a:t>
            </a:r>
          </a:p>
          <a:p>
            <a:r>
              <a:rPr lang="pl-PL" dirty="0" smtClean="0"/>
              <a:t>Eozynofilia plwociny lub krwi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Astma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Objawy mają zmienne nasilenie, mogą ustępować samoistnie lub pod wpływem leczenia.</a:t>
            </a:r>
          </a:p>
          <a:p>
            <a:r>
              <a:rPr lang="pl-PL" dirty="0" smtClean="0"/>
              <a:t>Duszność – głównie wydechowa, często w nocy i nad ranem - podstawowy objaw</a:t>
            </a:r>
          </a:p>
          <a:p>
            <a:r>
              <a:rPr lang="pl-PL" dirty="0" smtClean="0"/>
              <a:t>Ściskanie w klatce piersiowej</a:t>
            </a:r>
          </a:p>
          <a:p>
            <a:r>
              <a:rPr lang="pl-PL" dirty="0" smtClean="0"/>
              <a:t>Świszczący oddech</a:t>
            </a:r>
          </a:p>
          <a:p>
            <a:r>
              <a:rPr lang="pl-PL" dirty="0" smtClean="0"/>
              <a:t>Kaszel – suchy, napadowy</a:t>
            </a:r>
          </a:p>
          <a:p>
            <a:r>
              <a:rPr lang="pl-PL" dirty="0" smtClean="0"/>
              <a:t>Objawy osłuchowe</a:t>
            </a:r>
          </a:p>
          <a:p>
            <a:pPr lvl="1"/>
            <a:r>
              <a:rPr lang="pl-PL" dirty="0" smtClean="0"/>
              <a:t>Świsty (rozlane, obustronne, głównie wydechowe)</a:t>
            </a:r>
          </a:p>
          <a:p>
            <a:pPr lvl="1"/>
            <a:r>
              <a:rPr lang="pl-PL" dirty="0" smtClean="0"/>
              <a:t>Furczenia</a:t>
            </a:r>
          </a:p>
          <a:p>
            <a:pPr lvl="1"/>
            <a:r>
              <a:rPr lang="pl-PL" dirty="0" smtClean="0"/>
              <a:t>Wydłużony wydech</a:t>
            </a:r>
          </a:p>
          <a:p>
            <a:pPr lvl="1"/>
            <a:r>
              <a:rPr lang="pl-PL" dirty="0" smtClean="0"/>
              <a:t>W ciężkich zaostrzeniu nie występują – cicha klatka piersiowa</a:t>
            </a:r>
          </a:p>
          <a:p>
            <a:r>
              <a:rPr lang="pl-PL" dirty="0" smtClean="0"/>
              <a:t>Inne choroby alergiczne – najczęściej alergiczny nieżyt nosa</a:t>
            </a:r>
          </a:p>
          <a:p>
            <a:pPr>
              <a:buNone/>
            </a:pPr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Astma - rozpoznanie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Spirometria</a:t>
            </a:r>
          </a:p>
          <a:p>
            <a:pPr lvl="1"/>
            <a:r>
              <a:rPr lang="pl-PL" dirty="0" smtClean="0"/>
              <a:t>Spirometria podstawowa</a:t>
            </a:r>
          </a:p>
          <a:p>
            <a:pPr lvl="1"/>
            <a:r>
              <a:rPr lang="pl-PL" dirty="0" smtClean="0"/>
              <a:t>Próba rozkurczowa</a:t>
            </a:r>
          </a:p>
          <a:p>
            <a:pPr lvl="1"/>
            <a:r>
              <a:rPr lang="pl-PL" dirty="0" smtClean="0"/>
              <a:t>Próba prowokacyjna</a:t>
            </a:r>
          </a:p>
          <a:p>
            <a:r>
              <a:rPr lang="pl-PL" dirty="0" smtClean="0"/>
              <a:t>Szczytowy przepływ wydechowy (PEF)</a:t>
            </a:r>
          </a:p>
          <a:p>
            <a:r>
              <a:rPr lang="pl-PL" dirty="0" smtClean="0"/>
              <a:t>RTG klatki piersiowej</a:t>
            </a:r>
          </a:p>
          <a:p>
            <a:r>
              <a:rPr lang="pl-PL" dirty="0" smtClean="0"/>
              <a:t>Badania wykrywające alergię</a:t>
            </a:r>
          </a:p>
          <a:p>
            <a:r>
              <a:rPr lang="pl-PL" dirty="0" err="1" smtClean="0"/>
              <a:t>Pulsoksymetria</a:t>
            </a:r>
            <a:r>
              <a:rPr lang="pl-PL" dirty="0" smtClean="0"/>
              <a:t> i gazometria w zaostrzeniach</a:t>
            </a:r>
          </a:p>
          <a:p>
            <a:r>
              <a:rPr lang="pl-PL" dirty="0" smtClean="0"/>
              <a:t>Badanie plwociny indukowanej</a:t>
            </a:r>
          </a:p>
          <a:p>
            <a:r>
              <a:rPr lang="pl-PL" dirty="0" smtClean="0"/>
              <a:t>Badanie stężenia tlenku azotu w powietrzu wydychanym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Astma – kryteria rozpoznania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Objawy choroby</a:t>
            </a:r>
          </a:p>
          <a:p>
            <a:r>
              <a:rPr lang="pl-PL" dirty="0" smtClean="0"/>
              <a:t>Zmienność stopnia </a:t>
            </a:r>
            <a:r>
              <a:rPr lang="pl-PL" dirty="0" err="1" smtClean="0"/>
              <a:t>obturacji</a:t>
            </a:r>
            <a:r>
              <a:rPr lang="pl-PL" dirty="0" smtClean="0"/>
              <a:t> (objawy mają zmienne nasilenie)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Astma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Osiągniecie i utrzymanie kontroli objawów i normalnej aktywności życiowej</a:t>
            </a:r>
          </a:p>
          <a:p>
            <a:r>
              <a:rPr lang="pl-PL" dirty="0" smtClean="0"/>
              <a:t>Zminimalizowanie ryzyka zaostrzeń, utrwalonej </a:t>
            </a:r>
            <a:r>
              <a:rPr lang="pl-PL" dirty="0" err="1" smtClean="0"/>
              <a:t>obturacji</a:t>
            </a:r>
            <a:r>
              <a:rPr lang="pl-PL" dirty="0" smtClean="0"/>
              <a:t> oskrzeli i skutków niepożądanych zastosowanego leczenia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Astma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Edukacja</a:t>
            </a:r>
          </a:p>
          <a:p>
            <a:r>
              <a:rPr lang="pl-PL" dirty="0" smtClean="0"/>
              <a:t>Leczenie przewlekłe</a:t>
            </a:r>
          </a:p>
          <a:p>
            <a:r>
              <a:rPr lang="pl-PL" dirty="0" smtClean="0"/>
              <a:t>Leczenie zaostrzeń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Edukacja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Zmniejszenie narażenia na czynniki wywołujące napad astmy</a:t>
            </a:r>
          </a:p>
          <a:p>
            <a:r>
              <a:rPr lang="pl-PL" dirty="0" smtClean="0"/>
              <a:t>Wypracowanie techniki przyjmowania leków wziewnych</a:t>
            </a:r>
          </a:p>
          <a:p>
            <a:r>
              <a:rPr lang="pl-PL" dirty="0" smtClean="0"/>
              <a:t>Postępowanie w przypadku pogorszenia kontroli astmy i zaostrzeń choroby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Metody </a:t>
            </a:r>
            <a:r>
              <a:rPr lang="pl-PL" dirty="0" err="1" smtClean="0"/>
              <a:t>niefarmakologiczne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Coroczne szczepienia przeciwko grypie</a:t>
            </a:r>
          </a:p>
          <a:p>
            <a:r>
              <a:rPr lang="pl-PL" dirty="0" smtClean="0"/>
              <a:t>Zachęcanie do rzucenia palenia tytoniu</a:t>
            </a:r>
          </a:p>
          <a:p>
            <a:r>
              <a:rPr lang="pl-PL" dirty="0" smtClean="0"/>
              <a:t>Regularna aktywność fizyczna</a:t>
            </a:r>
          </a:p>
          <a:p>
            <a:r>
              <a:rPr lang="pl-PL" dirty="0" smtClean="0"/>
              <a:t>Pomoc psychologiczna</a:t>
            </a:r>
            <a:endParaRPr lang="pl-PL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Astma – stopień ciężkości choroby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Astma lekka – kontrolowana za pomocą leczenia stopnia 1 lub 2</a:t>
            </a:r>
          </a:p>
          <a:p>
            <a:r>
              <a:rPr lang="pl-PL" dirty="0" smtClean="0"/>
              <a:t>Astma umiarkowana – kontrolowana za pomocą leczenia stopnia 3</a:t>
            </a:r>
          </a:p>
          <a:p>
            <a:r>
              <a:rPr lang="pl-PL" dirty="0" smtClean="0"/>
              <a:t>Astma ciężka – kontrolowana za pomocą leczenia stopnia 4 lub 5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143000"/>
          </a:xfrm>
        </p:spPr>
        <p:txBody>
          <a:bodyPr>
            <a:normAutofit/>
          </a:bodyPr>
          <a:lstStyle/>
          <a:p>
            <a:r>
              <a:rPr lang="pl-PL" sz="2600" dirty="0" smtClean="0"/>
              <a:t>Astma – który stopień leczenia zapewnia dobrą kontrolę objawów</a:t>
            </a:r>
            <a:endParaRPr lang="pl-PL" sz="2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55000" lnSpcReduction="20000"/>
          </a:bodyPr>
          <a:lstStyle/>
          <a:p>
            <a:endParaRPr lang="pl-PL" dirty="0" smtClean="0"/>
          </a:p>
          <a:p>
            <a:r>
              <a:rPr lang="pl-PL" dirty="0" smtClean="0"/>
              <a:t>Stopień 1</a:t>
            </a:r>
          </a:p>
          <a:p>
            <a:pPr lvl="1"/>
            <a:r>
              <a:rPr lang="pl-PL" dirty="0" smtClean="0"/>
              <a:t>I rzutu – bez leczenia</a:t>
            </a:r>
          </a:p>
          <a:p>
            <a:pPr lvl="1"/>
            <a:r>
              <a:rPr lang="pl-PL" dirty="0" smtClean="0"/>
              <a:t>II można rozważyć – GKS wziewny w małej dawce</a:t>
            </a:r>
          </a:p>
          <a:p>
            <a:r>
              <a:rPr lang="pl-PL" dirty="0" smtClean="0"/>
              <a:t>Stopień 2</a:t>
            </a:r>
          </a:p>
          <a:p>
            <a:pPr lvl="1"/>
            <a:r>
              <a:rPr lang="pl-PL" dirty="0" smtClean="0"/>
              <a:t>I rzutu – GKS wziewny w małej dawce</a:t>
            </a:r>
          </a:p>
          <a:p>
            <a:pPr lvl="1"/>
            <a:r>
              <a:rPr lang="pl-PL" dirty="0" smtClean="0"/>
              <a:t>II można rozważyć </a:t>
            </a:r>
          </a:p>
          <a:p>
            <a:pPr lvl="2"/>
            <a:r>
              <a:rPr lang="pl-PL" dirty="0" smtClean="0"/>
              <a:t>LTRA</a:t>
            </a:r>
          </a:p>
          <a:p>
            <a:pPr lvl="2"/>
            <a:r>
              <a:rPr lang="pl-PL" dirty="0" smtClean="0"/>
              <a:t>teofilina w małej dawce</a:t>
            </a:r>
          </a:p>
          <a:p>
            <a:r>
              <a:rPr lang="pl-PL" dirty="0" smtClean="0"/>
              <a:t>Stopień 3 </a:t>
            </a:r>
          </a:p>
          <a:p>
            <a:pPr lvl="1"/>
            <a:r>
              <a:rPr lang="pl-PL" dirty="0" smtClean="0"/>
              <a:t>I rzutu – GKS wziewny w małej dawce + LABA</a:t>
            </a:r>
          </a:p>
          <a:p>
            <a:pPr lvl="1"/>
            <a:r>
              <a:rPr lang="pl-PL" dirty="0" smtClean="0"/>
              <a:t>II można rozważyć</a:t>
            </a:r>
          </a:p>
          <a:p>
            <a:pPr lvl="2"/>
            <a:r>
              <a:rPr lang="pl-PL" dirty="0" smtClean="0"/>
              <a:t>GKS wziewny w średniej lub dużej dawce</a:t>
            </a:r>
          </a:p>
          <a:p>
            <a:pPr lvl="2"/>
            <a:r>
              <a:rPr lang="pl-PL" dirty="0" smtClean="0"/>
              <a:t>GKS w małej dawce + LTRA</a:t>
            </a:r>
          </a:p>
          <a:p>
            <a:pPr lvl="2"/>
            <a:r>
              <a:rPr lang="pl-PL" dirty="0" smtClean="0"/>
              <a:t>GKS wziewny w małej dawce + teofilina</a:t>
            </a:r>
          </a:p>
          <a:p>
            <a:r>
              <a:rPr lang="pl-PL" dirty="0" smtClean="0"/>
              <a:t>Stopień 4</a:t>
            </a:r>
          </a:p>
          <a:p>
            <a:pPr lvl="1"/>
            <a:r>
              <a:rPr lang="pl-PL" dirty="0" smtClean="0"/>
              <a:t>I rzutu – GKS wziewny w średniej lub dużej dawce + LABA</a:t>
            </a:r>
          </a:p>
          <a:p>
            <a:pPr lvl="1"/>
            <a:r>
              <a:rPr lang="pl-PL" dirty="0" smtClean="0"/>
              <a:t>II można rozważyć</a:t>
            </a:r>
          </a:p>
          <a:p>
            <a:pPr lvl="2"/>
            <a:r>
              <a:rPr lang="pl-PL" dirty="0" smtClean="0"/>
              <a:t>Dołączyć </a:t>
            </a:r>
            <a:r>
              <a:rPr lang="pl-PL" dirty="0" err="1" smtClean="0"/>
              <a:t>tiotropium</a:t>
            </a:r>
            <a:endParaRPr lang="pl-PL" dirty="0" smtClean="0"/>
          </a:p>
          <a:p>
            <a:pPr lvl="2"/>
            <a:r>
              <a:rPr lang="pl-PL" dirty="0" smtClean="0"/>
              <a:t>GKS wziewny w dużej dawce + LTRA</a:t>
            </a:r>
          </a:p>
          <a:p>
            <a:pPr lvl="2"/>
            <a:r>
              <a:rPr lang="pl-PL" dirty="0" smtClean="0"/>
              <a:t>GKS wziewny w dużej dawce + teofilina</a:t>
            </a:r>
          </a:p>
          <a:p>
            <a:r>
              <a:rPr lang="pl-PL" dirty="0" smtClean="0"/>
              <a:t>Stopień 5</a:t>
            </a:r>
          </a:p>
          <a:p>
            <a:pPr lvl="1"/>
            <a:r>
              <a:rPr lang="pl-PL" dirty="0" smtClean="0"/>
              <a:t>I rzutu – ocenić wskazania do leczenia biologicznego – leki anty – </a:t>
            </a:r>
            <a:r>
              <a:rPr lang="pl-PL" dirty="0" err="1" smtClean="0"/>
              <a:t>IgE</a:t>
            </a:r>
            <a:endParaRPr lang="pl-PL" dirty="0" smtClean="0"/>
          </a:p>
          <a:p>
            <a:pPr lvl="1"/>
            <a:r>
              <a:rPr lang="pl-PL" dirty="0" smtClean="0"/>
              <a:t>II można rozważyć</a:t>
            </a:r>
          </a:p>
          <a:p>
            <a:pPr lvl="2"/>
            <a:r>
              <a:rPr lang="pl-PL" dirty="0" err="1" smtClean="0"/>
              <a:t>Dołączzyć</a:t>
            </a:r>
            <a:r>
              <a:rPr lang="pl-PL" dirty="0" smtClean="0"/>
              <a:t> </a:t>
            </a:r>
            <a:r>
              <a:rPr lang="pl-PL" dirty="0" err="1" smtClean="0"/>
              <a:t>tiotropium</a:t>
            </a:r>
            <a:endParaRPr lang="pl-PL" dirty="0" smtClean="0"/>
          </a:p>
          <a:p>
            <a:pPr lvl="2"/>
            <a:r>
              <a:rPr lang="pl-PL" dirty="0" smtClean="0"/>
              <a:t>Dołączyć GKS doustny w małej dawce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Kaszel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Odruch obronny układu oddechowego, dzięki któremu usuwane są z dróg oddechowych ciała obce i wydzielina.</a:t>
            </a:r>
          </a:p>
          <a:p>
            <a:r>
              <a:rPr lang="pl-PL" dirty="0" smtClean="0"/>
              <a:t>Przewlekły kaszel może być spowodowany:</a:t>
            </a:r>
          </a:p>
          <a:p>
            <a:pPr lvl="1"/>
            <a:r>
              <a:rPr lang="pl-PL" dirty="0" smtClean="0"/>
              <a:t>Terapią ACEI (inhibitorami </a:t>
            </a:r>
            <a:r>
              <a:rPr lang="pl-PL" dirty="0" err="1" smtClean="0"/>
              <a:t>konwertazy</a:t>
            </a:r>
            <a:r>
              <a:rPr lang="pl-PL" dirty="0" smtClean="0"/>
              <a:t> angiotensyny)</a:t>
            </a:r>
          </a:p>
          <a:p>
            <a:pPr lvl="1"/>
            <a:r>
              <a:rPr lang="pl-PL" dirty="0" smtClean="0"/>
              <a:t>Zapaleniem dróg oddechowych </a:t>
            </a:r>
          </a:p>
          <a:p>
            <a:pPr lvl="2"/>
            <a:r>
              <a:rPr lang="pl-PL" dirty="0" smtClean="0"/>
              <a:t>Zakażenie dróg oddechowych</a:t>
            </a:r>
          </a:p>
          <a:p>
            <a:pPr lvl="2"/>
            <a:r>
              <a:rPr lang="pl-PL" dirty="0" smtClean="0"/>
              <a:t>Astma</a:t>
            </a:r>
          </a:p>
          <a:p>
            <a:pPr lvl="1"/>
            <a:r>
              <a:rPr lang="pl-PL" dirty="0" smtClean="0"/>
              <a:t>Chorobą nowotworową – rak płuca</a:t>
            </a:r>
          </a:p>
          <a:p>
            <a:pPr lvl="1"/>
            <a:r>
              <a:rPr lang="pl-PL" dirty="0" smtClean="0"/>
              <a:t>Chorobą </a:t>
            </a:r>
            <a:r>
              <a:rPr lang="pl-PL" dirty="0" err="1" smtClean="0"/>
              <a:t>refluksową</a:t>
            </a:r>
            <a:r>
              <a:rPr lang="pl-PL" dirty="0" smtClean="0"/>
              <a:t> przełyku</a:t>
            </a:r>
          </a:p>
          <a:p>
            <a:r>
              <a:rPr lang="pl-PL" dirty="0" smtClean="0"/>
              <a:t>Receptory kaszlu pobudzane są przez:</a:t>
            </a:r>
          </a:p>
          <a:p>
            <a:pPr lvl="1"/>
            <a:r>
              <a:rPr lang="pl-PL" dirty="0" smtClean="0"/>
              <a:t>Substancje chemiczne</a:t>
            </a:r>
          </a:p>
          <a:p>
            <a:pPr lvl="1"/>
            <a:r>
              <a:rPr lang="pl-PL" dirty="0" smtClean="0"/>
              <a:t>Zimne powietrze</a:t>
            </a:r>
          </a:p>
          <a:p>
            <a:pPr lvl="1"/>
            <a:r>
              <a:rPr lang="pl-PL" dirty="0" smtClean="0"/>
              <a:t>Mediatory zapalne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kontrolujące przebieg choroby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Leki rozkurczające oskrzela</a:t>
            </a:r>
          </a:p>
          <a:p>
            <a:pPr lvl="1"/>
            <a:r>
              <a:rPr lang="pl-PL" dirty="0" smtClean="0"/>
              <a:t>Leki </a:t>
            </a:r>
            <a:r>
              <a:rPr lang="pl-PL" dirty="0" err="1" smtClean="0"/>
              <a:t>przeciwcholinergiczne</a:t>
            </a:r>
            <a:endParaRPr lang="pl-PL" dirty="0" smtClean="0"/>
          </a:p>
          <a:p>
            <a:pPr lvl="1"/>
            <a:r>
              <a:rPr lang="pl-PL" dirty="0" smtClean="0"/>
              <a:t>Beta 2 </a:t>
            </a:r>
            <a:r>
              <a:rPr lang="pl-PL" dirty="0" err="1" smtClean="0"/>
              <a:t>mimetyki</a:t>
            </a:r>
            <a:endParaRPr lang="pl-PL" dirty="0" smtClean="0"/>
          </a:p>
          <a:p>
            <a:pPr lvl="1"/>
            <a:r>
              <a:rPr lang="pl-PL" dirty="0" smtClean="0"/>
              <a:t>Leki </a:t>
            </a:r>
            <a:r>
              <a:rPr lang="pl-PL" dirty="0" err="1" smtClean="0"/>
              <a:t>przeciwleukotrienowe</a:t>
            </a:r>
            <a:endParaRPr lang="pl-PL" dirty="0" smtClean="0"/>
          </a:p>
          <a:p>
            <a:r>
              <a:rPr lang="pl-PL" dirty="0" smtClean="0"/>
              <a:t>Leki przeciwzapalne</a:t>
            </a:r>
          </a:p>
          <a:p>
            <a:pPr lvl="1"/>
            <a:r>
              <a:rPr lang="pl-PL" dirty="0" err="1" smtClean="0"/>
              <a:t>Glikokortykosteroidy</a:t>
            </a:r>
            <a:endParaRPr lang="pl-PL" dirty="0" smtClean="0"/>
          </a:p>
          <a:p>
            <a:pPr lvl="1"/>
            <a:r>
              <a:rPr lang="pl-PL" dirty="0" smtClean="0"/>
              <a:t>Leki biologiczne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r>
              <a:rPr lang="pl-PL" dirty="0" smtClean="0"/>
              <a:t>Leczenie przewlekłe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Leki kontrolujące przebieg choroby</a:t>
            </a:r>
          </a:p>
          <a:p>
            <a:pPr lvl="1"/>
            <a:r>
              <a:rPr lang="pl-PL" dirty="0" err="1" smtClean="0"/>
              <a:t>Glikokortykosteroidy</a:t>
            </a:r>
            <a:r>
              <a:rPr lang="pl-PL" dirty="0" smtClean="0"/>
              <a:t> (GKS) wziewne</a:t>
            </a:r>
          </a:p>
          <a:p>
            <a:pPr lvl="1"/>
            <a:r>
              <a:rPr lang="pl-PL" dirty="0" smtClean="0"/>
              <a:t>Długo działające beta 2 </a:t>
            </a:r>
            <a:r>
              <a:rPr lang="pl-PL" dirty="0" err="1" smtClean="0"/>
              <a:t>mimetyki</a:t>
            </a:r>
            <a:r>
              <a:rPr lang="pl-PL" dirty="0" smtClean="0"/>
              <a:t> wziewne (LABA)</a:t>
            </a:r>
          </a:p>
          <a:p>
            <a:pPr lvl="2"/>
            <a:r>
              <a:rPr lang="pl-PL" dirty="0" err="1" smtClean="0"/>
              <a:t>Formoterol</a:t>
            </a:r>
            <a:endParaRPr lang="pl-PL" dirty="0" smtClean="0"/>
          </a:p>
          <a:p>
            <a:pPr lvl="2"/>
            <a:r>
              <a:rPr lang="pl-PL" dirty="0" err="1" smtClean="0"/>
              <a:t>Wilanterol</a:t>
            </a:r>
            <a:endParaRPr lang="pl-PL" dirty="0" smtClean="0"/>
          </a:p>
          <a:p>
            <a:pPr lvl="2"/>
            <a:r>
              <a:rPr lang="pl-PL" dirty="0" err="1" smtClean="0"/>
              <a:t>Salmeterol</a:t>
            </a:r>
            <a:endParaRPr lang="pl-PL" dirty="0" smtClean="0"/>
          </a:p>
          <a:p>
            <a:pPr lvl="1"/>
            <a:r>
              <a:rPr lang="pl-PL" dirty="0" smtClean="0"/>
              <a:t>Długo działający lek </a:t>
            </a:r>
            <a:r>
              <a:rPr lang="pl-PL" dirty="0" err="1" smtClean="0"/>
              <a:t>przeciwcholinergiczny</a:t>
            </a:r>
            <a:endParaRPr lang="pl-PL" dirty="0" smtClean="0"/>
          </a:p>
          <a:p>
            <a:pPr lvl="2"/>
            <a:r>
              <a:rPr lang="pl-PL" dirty="0" err="1" smtClean="0"/>
              <a:t>tiotropium</a:t>
            </a:r>
            <a:endParaRPr lang="pl-PL" dirty="0" smtClean="0"/>
          </a:p>
          <a:p>
            <a:pPr lvl="1"/>
            <a:r>
              <a:rPr lang="pl-PL" dirty="0" smtClean="0"/>
              <a:t>Leki </a:t>
            </a:r>
            <a:r>
              <a:rPr lang="pl-PL" dirty="0" err="1" smtClean="0"/>
              <a:t>przeciwleukotrienowe</a:t>
            </a:r>
            <a:endParaRPr lang="pl-PL" dirty="0" smtClean="0"/>
          </a:p>
          <a:p>
            <a:pPr lvl="2"/>
            <a:r>
              <a:rPr lang="pl-PL" dirty="0" err="1" smtClean="0"/>
              <a:t>Montelukast</a:t>
            </a:r>
            <a:endParaRPr lang="pl-PL" dirty="0" smtClean="0"/>
          </a:p>
          <a:p>
            <a:pPr lvl="2"/>
            <a:r>
              <a:rPr lang="pl-PL" dirty="0" err="1" smtClean="0"/>
              <a:t>Zafirlukast</a:t>
            </a:r>
            <a:endParaRPr lang="pl-PL" dirty="0" smtClean="0"/>
          </a:p>
          <a:p>
            <a:r>
              <a:rPr lang="pl-PL" dirty="0" smtClean="0"/>
              <a:t>Leki stosowane doraźnie</a:t>
            </a:r>
          </a:p>
          <a:p>
            <a:pPr lvl="1"/>
            <a:r>
              <a:rPr lang="pl-PL" dirty="0" smtClean="0"/>
              <a:t>Szybko i krótko działające beta 2 </a:t>
            </a:r>
            <a:r>
              <a:rPr lang="pl-PL" dirty="0" err="1" smtClean="0"/>
              <a:t>mimetyki</a:t>
            </a:r>
            <a:r>
              <a:rPr lang="pl-PL" dirty="0" smtClean="0"/>
              <a:t> (SABA)</a:t>
            </a:r>
          </a:p>
          <a:p>
            <a:pPr lvl="2"/>
            <a:r>
              <a:rPr lang="pl-PL" dirty="0" err="1" smtClean="0"/>
              <a:t>Salbutamol</a:t>
            </a:r>
            <a:endParaRPr lang="pl-PL" dirty="0" smtClean="0"/>
          </a:p>
          <a:p>
            <a:pPr lvl="2"/>
            <a:r>
              <a:rPr lang="pl-PL" dirty="0" err="1" smtClean="0"/>
              <a:t>Fenoterol</a:t>
            </a:r>
            <a:endParaRPr lang="pl-PL" dirty="0" smtClean="0"/>
          </a:p>
          <a:p>
            <a:pPr lvl="1"/>
            <a:r>
              <a:rPr lang="pl-PL" dirty="0" smtClean="0"/>
              <a:t>Krótko działający lek </a:t>
            </a:r>
            <a:r>
              <a:rPr lang="pl-PL" dirty="0" err="1" smtClean="0"/>
              <a:t>przeciwcholinergiczny</a:t>
            </a:r>
            <a:endParaRPr lang="pl-PL" dirty="0" smtClean="0"/>
          </a:p>
          <a:p>
            <a:pPr lvl="2"/>
            <a:r>
              <a:rPr lang="pl-PL" dirty="0" smtClean="0"/>
              <a:t>Bromek </a:t>
            </a:r>
            <a:r>
              <a:rPr lang="pl-PL" dirty="0" err="1" smtClean="0"/>
              <a:t>ipratropium</a:t>
            </a:r>
            <a:endParaRPr lang="pl-PL" dirty="0" smtClean="0"/>
          </a:p>
          <a:p>
            <a:pPr lvl="1">
              <a:buNone/>
            </a:pPr>
            <a:endParaRPr lang="pl-PL" dirty="0" smtClean="0"/>
          </a:p>
          <a:p>
            <a:pPr lvl="1"/>
            <a:endParaRPr lang="pl-PL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u chorych na astmę ciężką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Glikokortykosteroidy</a:t>
            </a:r>
            <a:r>
              <a:rPr lang="pl-PL" dirty="0" smtClean="0"/>
              <a:t> (GKS) doustne </a:t>
            </a:r>
          </a:p>
          <a:p>
            <a:r>
              <a:rPr lang="pl-PL" dirty="0" smtClean="0"/>
              <a:t>Leki biologiczne</a:t>
            </a:r>
          </a:p>
          <a:p>
            <a:pPr lvl="1"/>
            <a:r>
              <a:rPr lang="pl-PL" dirty="0" err="1" smtClean="0"/>
              <a:t>Omalizumab</a:t>
            </a:r>
            <a:r>
              <a:rPr lang="pl-PL" dirty="0" smtClean="0"/>
              <a:t> – przeciwciało monoklonalne przeciwko </a:t>
            </a:r>
            <a:r>
              <a:rPr lang="pl-PL" dirty="0" err="1" smtClean="0"/>
              <a:t>IgE</a:t>
            </a:r>
            <a:endParaRPr lang="pl-PL" dirty="0" smtClean="0"/>
          </a:p>
          <a:p>
            <a:pPr lvl="1"/>
            <a:r>
              <a:rPr lang="pl-PL" dirty="0" err="1" smtClean="0"/>
              <a:t>Reslizumab</a:t>
            </a:r>
            <a:r>
              <a:rPr lang="pl-PL" dirty="0" smtClean="0"/>
              <a:t> – przeciwciało monoklonalne przeciwko IL-5</a:t>
            </a:r>
            <a:endParaRPr lang="pl-PL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zaostrzenia astmy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SABA (szybko i krótko działające beta 2 – </a:t>
            </a:r>
            <a:r>
              <a:rPr lang="pl-PL" dirty="0" err="1" smtClean="0"/>
              <a:t>mimetyki</a:t>
            </a:r>
            <a:r>
              <a:rPr lang="pl-PL" dirty="0" smtClean="0"/>
              <a:t>)</a:t>
            </a:r>
          </a:p>
          <a:p>
            <a:r>
              <a:rPr lang="pl-PL" dirty="0" smtClean="0"/>
              <a:t>Tlen</a:t>
            </a:r>
          </a:p>
          <a:p>
            <a:r>
              <a:rPr lang="pl-PL" dirty="0" smtClean="0"/>
              <a:t>GKS ogólnoustrojowo</a:t>
            </a:r>
          </a:p>
          <a:p>
            <a:r>
              <a:rPr lang="pl-PL" dirty="0" smtClean="0"/>
              <a:t>Bromek </a:t>
            </a:r>
            <a:r>
              <a:rPr lang="pl-PL" dirty="0" err="1" smtClean="0"/>
              <a:t>ipratropium</a:t>
            </a:r>
            <a:endParaRPr lang="pl-PL" dirty="0" smtClean="0"/>
          </a:p>
          <a:p>
            <a:r>
              <a:rPr lang="pl-PL" dirty="0" smtClean="0"/>
              <a:t>Antybiotyki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GKS wziewne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Najskuteczniejsze leki przeciwzapalne stosowane w leczeniu astmy</a:t>
            </a:r>
          </a:p>
          <a:p>
            <a:r>
              <a:rPr lang="pl-PL" dirty="0" smtClean="0"/>
              <a:t>Preferowane leki kontrolujące przebieg choroby</a:t>
            </a:r>
          </a:p>
          <a:p>
            <a:r>
              <a:rPr lang="pl-PL" dirty="0" smtClean="0"/>
              <a:t>Powodują poprawę czynności płuc, zmniejszenie objawów choroby oraz częstości i ciężkości zaostrzeń</a:t>
            </a:r>
          </a:p>
          <a:p>
            <a:r>
              <a:rPr lang="pl-PL" dirty="0" smtClean="0"/>
              <a:t>Hamują postęp choroby do bardziej zaawansowanych stadiów</a:t>
            </a:r>
          </a:p>
          <a:p>
            <a:r>
              <a:rPr lang="pl-PL" dirty="0" smtClean="0"/>
              <a:t>Zmniejszają syntezę cytokin przez limfocyty Th2 -&gt; zmniejszają aktywację </a:t>
            </a:r>
            <a:r>
              <a:rPr lang="pl-PL" dirty="0" err="1" smtClean="0"/>
              <a:t>eozynofili</a:t>
            </a:r>
            <a:r>
              <a:rPr lang="pl-PL" dirty="0" smtClean="0"/>
              <a:t> -&gt; obniżenie syntezy </a:t>
            </a:r>
            <a:r>
              <a:rPr lang="pl-PL" dirty="0" err="1" smtClean="0"/>
              <a:t>IgE</a:t>
            </a:r>
            <a:r>
              <a:rPr lang="pl-PL" dirty="0" smtClean="0"/>
              <a:t> oraz receptorów dla </a:t>
            </a:r>
            <a:r>
              <a:rPr lang="pl-PL" dirty="0" err="1" smtClean="0"/>
              <a:t>IgE</a:t>
            </a:r>
            <a:endParaRPr lang="pl-PL" dirty="0" smtClean="0"/>
          </a:p>
          <a:p>
            <a:r>
              <a:rPr lang="pl-PL" dirty="0" smtClean="0"/>
              <a:t>Hamują stymulowany przez alergeny napływ </a:t>
            </a:r>
            <a:r>
              <a:rPr lang="pl-PL" dirty="0" err="1" smtClean="0"/>
              <a:t>eozynofilów</a:t>
            </a:r>
            <a:endParaRPr lang="pl-PL" dirty="0" smtClean="0"/>
          </a:p>
          <a:p>
            <a:r>
              <a:rPr lang="pl-PL" dirty="0" smtClean="0"/>
              <a:t>Zmniejszają syntezę komórek tucznych (</a:t>
            </a:r>
            <a:r>
              <a:rPr lang="pl-PL" dirty="0" err="1" smtClean="0"/>
              <a:t>mastocytów</a:t>
            </a:r>
            <a:r>
              <a:rPr lang="pl-PL" dirty="0" smtClean="0"/>
              <a:t>)</a:t>
            </a:r>
          </a:p>
          <a:p>
            <a:r>
              <a:rPr lang="pl-PL" dirty="0" smtClean="0"/>
              <a:t>Zwiększają ilość </a:t>
            </a:r>
            <a:r>
              <a:rPr lang="pl-PL" dirty="0" err="1" smtClean="0"/>
              <a:t>recepetorów</a:t>
            </a:r>
            <a:r>
              <a:rPr lang="pl-PL" dirty="0" smtClean="0"/>
              <a:t> beta 2 - adrenergicznych</a:t>
            </a:r>
            <a:endParaRPr lang="pl-PL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GKS wziewne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Beklometazon</a:t>
            </a:r>
            <a:endParaRPr lang="pl-PL" dirty="0" smtClean="0"/>
          </a:p>
          <a:p>
            <a:r>
              <a:rPr lang="pl-PL" dirty="0" err="1" smtClean="0"/>
              <a:t>Budezonid</a:t>
            </a:r>
            <a:endParaRPr lang="pl-PL" dirty="0" smtClean="0"/>
          </a:p>
          <a:p>
            <a:r>
              <a:rPr lang="pl-PL" dirty="0" err="1" smtClean="0"/>
              <a:t>Flutykazon</a:t>
            </a:r>
            <a:endParaRPr lang="pl-PL" dirty="0" smtClean="0"/>
          </a:p>
          <a:p>
            <a:r>
              <a:rPr lang="pl-PL" dirty="0" err="1" smtClean="0"/>
              <a:t>Mometazon</a:t>
            </a:r>
            <a:endParaRPr lang="pl-PL" dirty="0" smtClean="0"/>
          </a:p>
          <a:p>
            <a:r>
              <a:rPr lang="pl-PL" dirty="0" err="1" smtClean="0"/>
              <a:t>Cyklezonid</a:t>
            </a:r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GKS wziewne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Grzybica jamy ustnej i gardła</a:t>
            </a:r>
          </a:p>
          <a:p>
            <a:r>
              <a:rPr lang="pl-PL" dirty="0" smtClean="0"/>
              <a:t>Chrypka</a:t>
            </a:r>
          </a:p>
          <a:p>
            <a:r>
              <a:rPr lang="pl-PL" dirty="0" smtClean="0"/>
              <a:t>Kaszel</a:t>
            </a:r>
            <a:endParaRPr lang="pl-PL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pl-PL" sz="3600" dirty="0" smtClean="0"/>
              <a:t>LABA</a:t>
            </a:r>
            <a:br>
              <a:rPr lang="pl-PL" sz="3600" dirty="0" smtClean="0"/>
            </a:br>
            <a:r>
              <a:rPr lang="pl-PL" sz="3600" dirty="0" smtClean="0"/>
              <a:t>(</a:t>
            </a:r>
            <a:r>
              <a:rPr lang="pl-PL" sz="3600" dirty="0" err="1" smtClean="0"/>
              <a:t>długodziałające</a:t>
            </a:r>
            <a:r>
              <a:rPr lang="pl-PL" sz="3600" dirty="0" smtClean="0"/>
              <a:t> beta 2 – </a:t>
            </a:r>
            <a:r>
              <a:rPr lang="pl-PL" sz="3600" dirty="0" err="1" smtClean="0"/>
              <a:t>mimetyki</a:t>
            </a:r>
            <a:r>
              <a:rPr lang="pl-PL" sz="3600" dirty="0" smtClean="0"/>
              <a:t> wziewne)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pl-PL" dirty="0" smtClean="0"/>
              <a:t>Aktywacja receptorów beta – 2 adrenergicznych na komórkach błony śluzowej komórek mięśni gładkich -&gt; rozkurcz oskrzeli -&gt; łatwiejszy przepływ powietrza przez drogi oddechowe</a:t>
            </a:r>
          </a:p>
          <a:p>
            <a:r>
              <a:rPr lang="pl-PL" dirty="0" smtClean="0"/>
              <a:t>Należy stosować wziewnie w połączeniu z GKS wziewnymi</a:t>
            </a:r>
          </a:p>
          <a:p>
            <a:r>
              <a:rPr lang="pl-PL" dirty="0" err="1" smtClean="0"/>
              <a:t>Formoterol</a:t>
            </a:r>
            <a:r>
              <a:rPr lang="pl-PL" dirty="0" smtClean="0"/>
              <a:t>, </a:t>
            </a:r>
            <a:r>
              <a:rPr lang="pl-PL" dirty="0" err="1" smtClean="0"/>
              <a:t>Salmeterol</a:t>
            </a:r>
            <a:r>
              <a:rPr lang="pl-PL" dirty="0" smtClean="0"/>
              <a:t> stosowane 2 razy dziennie</a:t>
            </a:r>
          </a:p>
          <a:p>
            <a:r>
              <a:rPr lang="pl-PL" dirty="0" err="1" smtClean="0"/>
              <a:t>Wilanterol</a:t>
            </a:r>
            <a:r>
              <a:rPr lang="pl-PL" dirty="0" smtClean="0"/>
              <a:t> stosowany 1 raz dziennie</a:t>
            </a:r>
            <a:endParaRPr lang="pl-PL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r>
              <a:rPr lang="pl-PL" dirty="0" smtClean="0"/>
              <a:t>Tachykardia</a:t>
            </a:r>
          </a:p>
          <a:p>
            <a:r>
              <a:rPr lang="pl-PL" dirty="0" smtClean="0"/>
              <a:t>Drżenie mięśniowe</a:t>
            </a:r>
          </a:p>
          <a:p>
            <a:r>
              <a:rPr lang="pl-PL" dirty="0" err="1" smtClean="0"/>
              <a:t>Hipokalemia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Autofit/>
          </a:bodyPr>
          <a:lstStyle/>
          <a:p>
            <a:r>
              <a:rPr lang="pl-PL" sz="3600" dirty="0" smtClean="0"/>
              <a:t>LABA</a:t>
            </a:r>
            <a:br>
              <a:rPr lang="pl-PL" sz="3600" dirty="0" smtClean="0"/>
            </a:br>
            <a:r>
              <a:rPr lang="pl-PL" sz="3600" dirty="0" smtClean="0"/>
              <a:t>(</a:t>
            </a:r>
            <a:r>
              <a:rPr lang="pl-PL" sz="3600" dirty="0" err="1" smtClean="0"/>
              <a:t>długodziałające</a:t>
            </a:r>
            <a:r>
              <a:rPr lang="pl-PL" sz="3600" dirty="0" smtClean="0"/>
              <a:t> beta 2 – </a:t>
            </a:r>
            <a:r>
              <a:rPr lang="pl-PL" sz="3600" dirty="0" err="1" smtClean="0"/>
              <a:t>mimetyki</a:t>
            </a:r>
            <a:r>
              <a:rPr lang="pl-PL" sz="3600" dirty="0" smtClean="0"/>
              <a:t> wziewne)</a:t>
            </a:r>
            <a:br>
              <a:rPr lang="pl-PL" sz="3600" dirty="0" smtClean="0"/>
            </a:br>
            <a:r>
              <a:rPr lang="pl-PL" sz="3600" dirty="0" smtClean="0"/>
              <a:t>działania niepożądane</a:t>
            </a:r>
            <a:endParaRPr lang="pl-PL" sz="3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pl-PL" sz="3000" dirty="0" smtClean="0"/>
              <a:t>SABA</a:t>
            </a:r>
            <a:br>
              <a:rPr lang="pl-PL" sz="3000" dirty="0" smtClean="0"/>
            </a:br>
            <a:r>
              <a:rPr lang="pl-PL" sz="3000" dirty="0" smtClean="0"/>
              <a:t>(Szybko i krótko działające beta 2 – </a:t>
            </a:r>
            <a:r>
              <a:rPr lang="pl-PL" sz="3000" dirty="0" err="1" smtClean="0"/>
              <a:t>mimetyki</a:t>
            </a:r>
            <a:r>
              <a:rPr lang="pl-PL" sz="3000" dirty="0" smtClean="0"/>
              <a:t> </a:t>
            </a:r>
            <a:r>
              <a:rPr lang="pl-PL" sz="3000" dirty="0" smtClean="0"/>
              <a:t>wziewne</a:t>
            </a:r>
            <a:r>
              <a:rPr lang="pl-PL" sz="3200" dirty="0" smtClean="0"/>
              <a:t>)</a:t>
            </a:r>
            <a:br>
              <a:rPr lang="pl-PL" sz="3200" dirty="0" smtClean="0"/>
            </a:br>
            <a:r>
              <a:rPr lang="pl-PL" sz="3200" dirty="0" err="1" smtClean="0"/>
              <a:t>Salbutamol</a:t>
            </a:r>
            <a:r>
              <a:rPr lang="pl-PL" sz="3200" dirty="0" smtClean="0"/>
              <a:t>, </a:t>
            </a:r>
            <a:r>
              <a:rPr lang="pl-PL" sz="3200" dirty="0" err="1" smtClean="0"/>
              <a:t>Fenoterol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Leki stosowane doraźnie – w celu szybkiego zniesienia skurczu oskrzeli i towarzyszących mu objawów – duszności, kaszlu, świstów wydechowych</a:t>
            </a:r>
          </a:p>
          <a:p>
            <a:r>
              <a:rPr lang="pl-PL" dirty="0" smtClean="0"/>
              <a:t>Szybkie działanie – szczyt działania po 15 min, utrzymuje się przez 4 – 6h</a:t>
            </a:r>
          </a:p>
          <a:p>
            <a:r>
              <a:rPr lang="pl-PL" dirty="0" smtClean="0"/>
              <a:t>Zwiększone zużycie świadczy o niewłaściwej kontroli astmy</a:t>
            </a:r>
          </a:p>
          <a:p>
            <a:r>
              <a:rPr lang="pl-PL" dirty="0" smtClean="0"/>
              <a:t>Stosowane także w zapobieganiu skurczu oskrzeli przed wysiłkiem fizycznym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przeciwkaszlowe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Wskazania</a:t>
            </a:r>
          </a:p>
          <a:p>
            <a:pPr lvl="1"/>
            <a:r>
              <a:rPr lang="pl-PL" dirty="0" smtClean="0"/>
              <a:t>Suchy, uporczywy kaszel (przeciwwskazane w kaszlu z towarzyszącą wydzieliną, ze względu na ryzyko gromadzenia się wydzieliny w drogach oddechowych)</a:t>
            </a:r>
          </a:p>
          <a:p>
            <a:r>
              <a:rPr lang="pl-PL" dirty="0" err="1" smtClean="0"/>
              <a:t>Opioidy</a:t>
            </a:r>
            <a:r>
              <a:rPr lang="pl-PL" dirty="0" smtClean="0"/>
              <a:t> o słabym działaniu przeciwbólowym i małym potencjale uzależniającym</a:t>
            </a:r>
          </a:p>
          <a:p>
            <a:pPr lvl="1"/>
            <a:r>
              <a:rPr lang="pl-PL" dirty="0" smtClean="0"/>
              <a:t>Kodeina</a:t>
            </a:r>
          </a:p>
          <a:p>
            <a:pPr lvl="1"/>
            <a:r>
              <a:rPr lang="pl-PL" dirty="0" err="1" smtClean="0"/>
              <a:t>Dihydrokodeina</a:t>
            </a:r>
            <a:r>
              <a:rPr lang="pl-PL" dirty="0" smtClean="0"/>
              <a:t> </a:t>
            </a:r>
          </a:p>
          <a:p>
            <a:pPr lvl="1"/>
            <a:r>
              <a:rPr lang="pl-PL" dirty="0" err="1" smtClean="0"/>
              <a:t>Dektstrometorfan</a:t>
            </a:r>
            <a:endParaRPr lang="pl-PL" dirty="0" smtClean="0"/>
          </a:p>
          <a:p>
            <a:pPr lvl="2"/>
            <a:r>
              <a:rPr lang="pl-PL" dirty="0" smtClean="0"/>
              <a:t>Zmniejszają wydzielanie śluzu w drogach oddechowych, co powoduje zagęszczenie wydzieliny i zmniejsza </a:t>
            </a:r>
            <a:r>
              <a:rPr lang="pl-PL" dirty="0" err="1" smtClean="0"/>
              <a:t>klirens</a:t>
            </a:r>
            <a:r>
              <a:rPr lang="pl-PL" dirty="0" smtClean="0"/>
              <a:t> </a:t>
            </a:r>
            <a:r>
              <a:rPr lang="pl-PL" dirty="0" err="1" smtClean="0"/>
              <a:t>śluzowo-rześkowy</a:t>
            </a:r>
            <a:r>
              <a:rPr lang="pl-PL" dirty="0" smtClean="0"/>
              <a:t> (usuwanie wydzieliny)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SABA – działania niepożądane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Hipokalemia</a:t>
            </a:r>
            <a:endParaRPr lang="pl-PL" dirty="0" smtClean="0"/>
          </a:p>
          <a:p>
            <a:r>
              <a:rPr lang="pl-PL" dirty="0" smtClean="0"/>
              <a:t>Tachykardia</a:t>
            </a:r>
          </a:p>
          <a:p>
            <a:r>
              <a:rPr lang="pl-PL" dirty="0" smtClean="0"/>
              <a:t>Drżenia mięśniowe</a:t>
            </a:r>
          </a:p>
          <a:p>
            <a:r>
              <a:rPr lang="pl-PL" dirty="0" smtClean="0"/>
              <a:t>Zaburzenia rytmu serca</a:t>
            </a:r>
            <a:endParaRPr lang="pl-PL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LAMA</a:t>
            </a:r>
            <a:br>
              <a:rPr lang="pl-PL" dirty="0" smtClean="0"/>
            </a:br>
            <a:r>
              <a:rPr lang="pl-PL" dirty="0" err="1" smtClean="0"/>
              <a:t>Długodziałający</a:t>
            </a:r>
            <a:r>
              <a:rPr lang="pl-PL" dirty="0" smtClean="0"/>
              <a:t> lek </a:t>
            </a:r>
            <a:r>
              <a:rPr lang="pl-PL" dirty="0" err="1" smtClean="0"/>
              <a:t>przeicwcholinergiczny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Tiotropium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/>
          <a:lstStyle/>
          <a:p>
            <a:r>
              <a:rPr lang="pl-PL" dirty="0" smtClean="0"/>
              <a:t>Można zastosować jako lek dodatkowy u pacjentów, u których występują zaostrzenia astmy pomimo stosowania leczenia stopnia 4 lub 5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SAMA</a:t>
            </a:r>
            <a:br>
              <a:rPr lang="pl-PL" dirty="0" smtClean="0"/>
            </a:br>
            <a:r>
              <a:rPr lang="pl-PL" dirty="0" smtClean="0"/>
              <a:t>Krótko działający lek </a:t>
            </a:r>
            <a:r>
              <a:rPr lang="pl-PL" dirty="0" err="1" smtClean="0"/>
              <a:t>przeciwcholinergiczny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Bromek </a:t>
            </a:r>
            <a:r>
              <a:rPr lang="pl-PL" dirty="0" err="1" smtClean="0"/>
              <a:t>ipratropium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r>
              <a:rPr lang="pl-PL" dirty="0" smtClean="0"/>
              <a:t>Stosowany w zaostrzeniach astmy – korzystne jest jego szybkie dołączenie do SABA</a:t>
            </a:r>
          </a:p>
          <a:p>
            <a:r>
              <a:rPr lang="pl-PL" dirty="0" smtClean="0"/>
              <a:t>Początek działania występuje później niż w przypadku SABA, maksymalny efekt po 30 – 60 min, natomiast trwa dłużej – ok. 6h.</a:t>
            </a:r>
          </a:p>
          <a:p>
            <a:r>
              <a:rPr lang="pl-PL" dirty="0" smtClean="0"/>
              <a:t>Działania niepożądane</a:t>
            </a:r>
          </a:p>
          <a:p>
            <a:pPr lvl="1"/>
            <a:r>
              <a:rPr lang="pl-PL" dirty="0" smtClean="0"/>
              <a:t>Uczucie suchości lub gorzkiego smaku w ustach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Leki </a:t>
            </a:r>
            <a:r>
              <a:rPr lang="pl-PL" dirty="0" err="1" smtClean="0"/>
              <a:t>przeciwleukotrienowe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Montelukast</a:t>
            </a:r>
            <a:r>
              <a:rPr lang="pl-PL" dirty="0" smtClean="0"/>
              <a:t>, </a:t>
            </a:r>
            <a:r>
              <a:rPr lang="pl-PL" dirty="0" err="1" smtClean="0"/>
              <a:t>Zafiralukast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Antagoniści receptora </a:t>
            </a:r>
            <a:r>
              <a:rPr lang="pl-PL" dirty="0" err="1" smtClean="0"/>
              <a:t>leukotrienowego</a:t>
            </a:r>
            <a:r>
              <a:rPr lang="pl-PL" dirty="0" smtClean="0"/>
              <a:t> CysLT1 w mięśniach gładkich oskrzeli -&gt; hamują działanie </a:t>
            </a:r>
            <a:r>
              <a:rPr lang="pl-PL" dirty="0" err="1" smtClean="0"/>
              <a:t>leukotrienów</a:t>
            </a:r>
            <a:r>
              <a:rPr lang="pl-PL" dirty="0" smtClean="0"/>
              <a:t> uwalnianych z </a:t>
            </a:r>
            <a:r>
              <a:rPr lang="pl-PL" dirty="0" err="1" smtClean="0"/>
              <a:t>mastocytów</a:t>
            </a:r>
            <a:r>
              <a:rPr lang="pl-PL" dirty="0" smtClean="0"/>
              <a:t> i </a:t>
            </a:r>
            <a:r>
              <a:rPr lang="pl-PL" dirty="0" err="1" smtClean="0"/>
              <a:t>eozynofili</a:t>
            </a:r>
            <a:endParaRPr lang="pl-PL" dirty="0" smtClean="0"/>
          </a:p>
          <a:p>
            <a:r>
              <a:rPr lang="pl-PL" dirty="0" smtClean="0"/>
              <a:t>Powodują rozszerzenie oskrzeli, poprawiają czynność płuc, zmniejszają objawy i częstość zaostrzeń astmy</a:t>
            </a:r>
          </a:p>
          <a:p>
            <a:r>
              <a:rPr lang="pl-PL" dirty="0" smtClean="0"/>
              <a:t>Efekt działania przeciwzapalnego jest mniejszy niż w przypadku GKS wziewnych</a:t>
            </a:r>
            <a:endParaRPr lang="pl-PL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GKS doustne</a:t>
            </a:r>
            <a:br>
              <a:rPr lang="pl-PL" dirty="0" smtClean="0"/>
            </a:br>
            <a:r>
              <a:rPr lang="pl-PL" dirty="0" err="1" smtClean="0"/>
              <a:t>Prednizon</a:t>
            </a:r>
            <a:r>
              <a:rPr lang="pl-PL" dirty="0" smtClean="0"/>
              <a:t>, </a:t>
            </a:r>
            <a:r>
              <a:rPr lang="pl-PL" dirty="0" err="1" smtClean="0"/>
              <a:t>Metyloprednizolon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W celu opanowania zaostrzeń astmy (także </a:t>
            </a:r>
            <a:r>
              <a:rPr lang="pl-PL" dirty="0" err="1" smtClean="0"/>
              <a:t>hydrokortyzon</a:t>
            </a:r>
            <a:r>
              <a:rPr lang="pl-PL" dirty="0" smtClean="0"/>
              <a:t>, </a:t>
            </a:r>
            <a:r>
              <a:rPr lang="pl-PL" dirty="0" err="1" smtClean="0"/>
              <a:t>deksametazon</a:t>
            </a:r>
            <a:r>
              <a:rPr lang="pl-PL" dirty="0" smtClean="0"/>
              <a:t>)</a:t>
            </a:r>
          </a:p>
          <a:p>
            <a:r>
              <a:rPr lang="pl-PL" dirty="0" smtClean="0"/>
              <a:t>W leczeniu przewlekłym można rozważyć w najcięższych przypadkach astmy niekontrolowanej i u chorych z częstymi zaostrzeniami pomimo leczenia stopnia 4.</a:t>
            </a:r>
            <a:endParaRPr lang="pl-PL" dirty="0" smtClean="0"/>
          </a:p>
          <a:p>
            <a:pPr lvl="1"/>
            <a:r>
              <a:rPr lang="pl-PL" dirty="0" smtClean="0"/>
              <a:t>Należy stosować raz dziennie rano, kontynuując stosowanie GKS wziewnych</a:t>
            </a:r>
          </a:p>
          <a:p>
            <a:pPr lvl="1"/>
            <a:r>
              <a:rPr lang="pl-PL" dirty="0" smtClean="0"/>
              <a:t>Działania niepożądane</a:t>
            </a:r>
          </a:p>
          <a:p>
            <a:pPr lvl="2"/>
            <a:r>
              <a:rPr lang="pl-PL" dirty="0" smtClean="0"/>
              <a:t>Nadciśnienie tętnicze</a:t>
            </a:r>
          </a:p>
          <a:p>
            <a:pPr lvl="2"/>
            <a:r>
              <a:rPr lang="pl-PL" dirty="0" smtClean="0"/>
              <a:t>Cukrzyca</a:t>
            </a:r>
          </a:p>
          <a:p>
            <a:pPr lvl="2"/>
            <a:r>
              <a:rPr lang="pl-PL" dirty="0" smtClean="0"/>
              <a:t>Rozstępy skórne</a:t>
            </a:r>
          </a:p>
          <a:p>
            <a:pPr lvl="2"/>
            <a:r>
              <a:rPr lang="pl-PL" dirty="0" smtClean="0"/>
              <a:t>Osteoporoza</a:t>
            </a:r>
          </a:p>
          <a:p>
            <a:pPr lvl="2"/>
            <a:r>
              <a:rPr lang="pl-PL" dirty="0" smtClean="0"/>
              <a:t>Osłabienie siły mięśniowej</a:t>
            </a:r>
          </a:p>
          <a:p>
            <a:pPr lvl="2"/>
            <a:r>
              <a:rPr lang="pl-PL" dirty="0" smtClean="0"/>
              <a:t>Zaćma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biologiczne - </a:t>
            </a:r>
            <a:r>
              <a:rPr lang="pl-PL" dirty="0" err="1" smtClean="0"/>
              <a:t>Omalizumab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Przeciwciało monoklonalne przeciwko </a:t>
            </a:r>
            <a:r>
              <a:rPr lang="pl-PL" dirty="0" err="1" smtClean="0"/>
              <a:t>IgE</a:t>
            </a:r>
            <a:r>
              <a:rPr lang="pl-PL" dirty="0" smtClean="0"/>
              <a:t> – wiąże krążące we krwi przeciwciała </a:t>
            </a:r>
            <a:r>
              <a:rPr lang="pl-PL" dirty="0" err="1" smtClean="0"/>
              <a:t>IgE</a:t>
            </a:r>
            <a:r>
              <a:rPr lang="pl-PL" dirty="0" smtClean="0"/>
              <a:t>, przez co uniemożliwia ich łączenie się z </a:t>
            </a:r>
            <a:r>
              <a:rPr lang="pl-PL" dirty="0" err="1" smtClean="0"/>
              <a:t>mastocytami</a:t>
            </a:r>
            <a:r>
              <a:rPr lang="pl-PL" dirty="0" smtClean="0"/>
              <a:t> oraz ich </a:t>
            </a:r>
            <a:r>
              <a:rPr lang="pl-PL" dirty="0" err="1" smtClean="0"/>
              <a:t>degrnulację</a:t>
            </a:r>
            <a:endParaRPr lang="pl-PL" dirty="0" smtClean="0"/>
          </a:p>
          <a:p>
            <a:r>
              <a:rPr lang="pl-PL" dirty="0" smtClean="0"/>
              <a:t>Pozwala zmniejszyć dawkę GKS</a:t>
            </a:r>
          </a:p>
          <a:p>
            <a:r>
              <a:rPr lang="pl-PL" dirty="0" smtClean="0"/>
              <a:t>Poprawia kontrolę astmy i zmniejsza częstość zaostrzeń</a:t>
            </a:r>
          </a:p>
          <a:p>
            <a:r>
              <a:rPr lang="pl-PL" dirty="0" smtClean="0"/>
              <a:t>Wskazanie – ciężka, niekontrolowana astma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Leki biologiczne</a:t>
            </a:r>
            <a:br>
              <a:rPr lang="pl-PL" dirty="0" smtClean="0"/>
            </a:br>
            <a:r>
              <a:rPr lang="pl-PL" dirty="0" err="1" smtClean="0"/>
              <a:t>Reslizumab</a:t>
            </a:r>
            <a:r>
              <a:rPr lang="pl-PL" dirty="0" smtClean="0"/>
              <a:t>, </a:t>
            </a:r>
            <a:r>
              <a:rPr lang="pl-PL" dirty="0" err="1" smtClean="0"/>
              <a:t>Mepolizumab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Przeciwciała monoklonalne przeciwko IL-5</a:t>
            </a:r>
          </a:p>
          <a:p>
            <a:r>
              <a:rPr lang="pl-PL" dirty="0" smtClean="0"/>
              <a:t>Wskazania – chorzy na ciężką astmę, niewłaściwie kontrolowaną pomimo leczenia stopnia 4 i z eozynofilią</a:t>
            </a:r>
            <a:endParaRPr lang="pl-PL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Swoista immunoterapia </a:t>
            </a:r>
            <a:r>
              <a:rPr lang="pl-PL" dirty="0" err="1" smtClean="0"/>
              <a:t>alergenowa</a:t>
            </a:r>
            <a:r>
              <a:rPr lang="pl-PL" dirty="0" smtClean="0"/>
              <a:t> (SLIT)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pl-PL" dirty="0" smtClean="0"/>
              <a:t>U pacjentów z współistniejącym alergicznym nieżytem nosa lub uczulonych na roztocza kurzu domowego</a:t>
            </a:r>
          </a:p>
          <a:p>
            <a:r>
              <a:rPr lang="pl-PL" dirty="0" smtClean="0"/>
              <a:t>Gdy występują zaostrzenia pomimo stosowanie GKS wziewnych – jako składowa leczenia stopnia 3 lub 4</a:t>
            </a:r>
          </a:p>
          <a:p>
            <a:r>
              <a:rPr lang="pl-PL" dirty="0" smtClean="0"/>
              <a:t>Ryzyko wstrząsu anafilaktycznego</a:t>
            </a:r>
          </a:p>
          <a:p>
            <a:r>
              <a:rPr lang="pl-PL" dirty="0" smtClean="0"/>
              <a:t>Długi czas leczenia</a:t>
            </a:r>
          </a:p>
          <a:p>
            <a:r>
              <a:rPr lang="pl-PL" dirty="0" smtClean="0"/>
              <a:t>Szczepionka zawierająca alergen odpowiedzialny za występowanie objawów u chorego</a:t>
            </a:r>
            <a:endParaRPr lang="pl-PL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Przewlekła </a:t>
            </a:r>
            <a:r>
              <a:rPr lang="pl-PL" dirty="0" err="1" smtClean="0"/>
              <a:t>obturacyjna</a:t>
            </a:r>
            <a:r>
              <a:rPr lang="pl-PL" dirty="0" smtClean="0"/>
              <a:t> choroba płuc</a:t>
            </a:r>
            <a:br>
              <a:rPr lang="pl-PL" dirty="0" smtClean="0"/>
            </a:br>
            <a:r>
              <a:rPr lang="pl-PL" dirty="0" smtClean="0"/>
              <a:t>POCHP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Narażenie na szkodliwe cząstki lub gazy -&gt; uszkodzenie dróg oddechowych lub płuc -&gt; Trwałe ograniczenie przepływu powietrza przez drogi oddechowe</a:t>
            </a:r>
          </a:p>
          <a:p>
            <a:r>
              <a:rPr lang="pl-PL" dirty="0" smtClean="0"/>
              <a:t>Wg WHO 3 najczęstsza choroba na świecie</a:t>
            </a:r>
          </a:p>
          <a:p>
            <a:r>
              <a:rPr lang="pl-PL" dirty="0" smtClean="0"/>
              <a:t>Związek z paleniem tytoniu oraz narażeniem na zanieczyszczenie powietrza</a:t>
            </a:r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wykrztuśne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Ułatwiają usuwanie wydzieliny z dróg oddechowych.</a:t>
            </a:r>
          </a:p>
          <a:p>
            <a:r>
              <a:rPr lang="pl-PL" dirty="0" err="1" smtClean="0"/>
              <a:t>Bromoheksyna</a:t>
            </a:r>
            <a:r>
              <a:rPr lang="pl-PL" dirty="0" smtClean="0"/>
              <a:t> – pobudza komórki gruczołowe wytwarzające śluz oraz aktywuje enzymy rozkładające mukopolisacharydy śluzu wydzieliny -&gt; zwiększenie sekrecji wydzieliny  oraz zmiana jej konsystencji -&gt; zmniejszenie lepkości wydzieliny -&gt; ułatwione usuwanie (odkrztuszanie).</a:t>
            </a:r>
          </a:p>
          <a:p>
            <a:r>
              <a:rPr lang="pl-PL" dirty="0" err="1" smtClean="0"/>
              <a:t>Ambroksol</a:t>
            </a:r>
            <a:r>
              <a:rPr lang="pl-PL" dirty="0" smtClean="0"/>
              <a:t> – metabolit </a:t>
            </a:r>
            <a:r>
              <a:rPr lang="pl-PL" dirty="0" err="1" smtClean="0"/>
              <a:t>bromoheksyny</a:t>
            </a:r>
            <a:r>
              <a:rPr lang="pl-PL" dirty="0" smtClean="0"/>
              <a:t>, który poprzez obniżanie napięcia powierzchownego na granicy śluz = nabłonek dróg oddechowych, zmniejsza przyleganie śluzu do nabłonka.</a:t>
            </a: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 – etiologia (przyczyny)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Palenie tytoniu</a:t>
            </a:r>
          </a:p>
          <a:p>
            <a:r>
              <a:rPr lang="pl-PL" dirty="0" smtClean="0"/>
              <a:t>Zanieczyszczenie powietrza</a:t>
            </a:r>
          </a:p>
          <a:p>
            <a:r>
              <a:rPr lang="pl-PL" dirty="0" smtClean="0"/>
              <a:t>Przewlekłe zapalenie oskrzeli</a:t>
            </a:r>
          </a:p>
          <a:p>
            <a:r>
              <a:rPr lang="pl-PL" dirty="0" smtClean="0"/>
              <a:t>Przebyta gruźlica płuc</a:t>
            </a:r>
          </a:p>
          <a:p>
            <a:r>
              <a:rPr lang="pl-PL" dirty="0" smtClean="0"/>
              <a:t>Niedobór alfa -1 antytrypsyny</a:t>
            </a:r>
          </a:p>
          <a:p>
            <a:r>
              <a:rPr lang="pl-PL" dirty="0" err="1" smtClean="0"/>
              <a:t>Nadreaktywność</a:t>
            </a:r>
            <a:r>
              <a:rPr lang="pl-PL" dirty="0" smtClean="0"/>
              <a:t> oskrzeli i astma</a:t>
            </a:r>
            <a:endParaRPr lang="pl-PL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 - patogeneza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Przewlekłe zapalenie dróg oddechowych -&gt; zachwianie równowagi między aktywnością proteaz i </a:t>
            </a:r>
            <a:r>
              <a:rPr lang="pl-PL" dirty="0" err="1" smtClean="0"/>
              <a:t>antyproteaz</a:t>
            </a:r>
            <a:r>
              <a:rPr lang="pl-PL" dirty="0" smtClean="0"/>
              <a:t> -&gt; proteoliza -&gt; stres oksydacyjny -&gt; Nadprodukcja śluzu i upośledzenie oczyszczania rzęskowego -&gt; ograniczenie przepływu powietrza przez drogi oddechowe -&gt; rozdęcie płuc -&gt; zaburzenia wymiany gazowej -&gt; rozwój nadciśnienia płucnego i </a:t>
            </a:r>
            <a:r>
              <a:rPr lang="pl-PL" dirty="0" err="1" smtClean="0"/>
              <a:t>prawokomorowej</a:t>
            </a:r>
            <a:r>
              <a:rPr lang="pl-PL" dirty="0" smtClean="0"/>
              <a:t> niewydolności serca</a:t>
            </a:r>
            <a:endParaRPr lang="pl-PL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 – obraz kliniczny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Objawy wykazują niewielkie wahania w ciągu dnia i z dnia na dzień, w przeciwieństwie do astmy</a:t>
            </a:r>
          </a:p>
          <a:p>
            <a:r>
              <a:rPr lang="pl-PL" dirty="0" smtClean="0"/>
              <a:t>Przewlekły kaszel</a:t>
            </a:r>
          </a:p>
          <a:p>
            <a:r>
              <a:rPr lang="pl-PL" dirty="0" smtClean="0"/>
              <a:t>Przewlekłe odkrztuszanie plwociny, największe po przebudzeniu</a:t>
            </a:r>
          </a:p>
          <a:p>
            <a:r>
              <a:rPr lang="pl-PL" dirty="0" smtClean="0"/>
              <a:t>Duszność – początkowo wysiłkowa, z czasem nasilająca się, następnie spoczynkowa</a:t>
            </a:r>
          </a:p>
          <a:p>
            <a:r>
              <a:rPr lang="pl-PL" dirty="0" smtClean="0"/>
              <a:t>Łatwe męczenie się</a:t>
            </a:r>
          </a:p>
          <a:p>
            <a:r>
              <a:rPr lang="pl-PL" dirty="0" smtClean="0"/>
              <a:t>Utrata łaknienia</a:t>
            </a:r>
          </a:p>
          <a:p>
            <a:r>
              <a:rPr lang="pl-PL" dirty="0" smtClean="0"/>
              <a:t>Depresja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 – objawy przedmiotowe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Wdechowe ustawienie klatki piersiowej (klatka piersiowa beczkowata)</a:t>
            </a:r>
          </a:p>
          <a:p>
            <a:r>
              <a:rPr lang="pl-PL" dirty="0" smtClean="0"/>
              <a:t>Zmniejszona ruchomość oddechowa przepony</a:t>
            </a:r>
          </a:p>
          <a:p>
            <a:r>
              <a:rPr lang="pl-PL" dirty="0" smtClean="0"/>
              <a:t>Wypuk nadmiernie jawny</a:t>
            </a:r>
          </a:p>
          <a:p>
            <a:r>
              <a:rPr lang="pl-PL" dirty="0" smtClean="0"/>
              <a:t>Ściszony szmer pęcherzykowy</a:t>
            </a:r>
          </a:p>
          <a:p>
            <a:r>
              <a:rPr lang="pl-PL" dirty="0" smtClean="0"/>
              <a:t>Wydłużony czas wydechu, zwłaszcza nasilonego, świsty, furczenia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POCHP - rozpoznanie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Spirometria</a:t>
            </a:r>
          </a:p>
          <a:p>
            <a:pPr lvl="1"/>
            <a:r>
              <a:rPr lang="pl-PL" dirty="0" smtClean="0"/>
              <a:t>FEV1/FVC &lt;0,7 po inhalacji leku rozkurczowego -&gt;</a:t>
            </a:r>
            <a:r>
              <a:rPr lang="pl-PL" dirty="0" smtClean="0"/>
              <a:t> </a:t>
            </a:r>
            <a:r>
              <a:rPr lang="pl-PL" dirty="0" smtClean="0"/>
              <a:t>ujemna próba rozkurczowa (trwała </a:t>
            </a:r>
            <a:r>
              <a:rPr lang="pl-PL" dirty="0" err="1" smtClean="0"/>
              <a:t>obturacja</a:t>
            </a:r>
            <a:r>
              <a:rPr lang="pl-PL" dirty="0" smtClean="0"/>
              <a:t>, brak podatności płuc)</a:t>
            </a:r>
          </a:p>
          <a:p>
            <a:r>
              <a:rPr lang="pl-PL" dirty="0" smtClean="0"/>
              <a:t>RTG klatki piersiowej</a:t>
            </a:r>
          </a:p>
          <a:p>
            <a:r>
              <a:rPr lang="pl-PL" dirty="0" smtClean="0"/>
              <a:t>TKWR</a:t>
            </a:r>
            <a:endParaRPr lang="pl-PL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pl-PL" dirty="0" smtClean="0"/>
              <a:t>POCHP - 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Całkowite zaprzestanie palenia tytoniu</a:t>
            </a:r>
          </a:p>
          <a:p>
            <a:r>
              <a:rPr lang="pl-PL" dirty="0" smtClean="0"/>
              <a:t>Unikanie zanieczyszczenia powietrza </a:t>
            </a:r>
          </a:p>
          <a:p>
            <a:r>
              <a:rPr lang="pl-PL" dirty="0" smtClean="0"/>
              <a:t>Rehabilitacja</a:t>
            </a:r>
          </a:p>
          <a:p>
            <a:r>
              <a:rPr lang="pl-PL" dirty="0" smtClean="0"/>
              <a:t>Leczenie przewlekłe</a:t>
            </a:r>
          </a:p>
          <a:p>
            <a:pPr lvl="1"/>
            <a:r>
              <a:rPr lang="pl-PL" dirty="0" smtClean="0"/>
              <a:t>Leczenie farmakologiczne</a:t>
            </a:r>
          </a:p>
          <a:p>
            <a:pPr lvl="1"/>
            <a:r>
              <a:rPr lang="pl-PL" dirty="0" smtClean="0"/>
              <a:t>Leczenie tlenem</a:t>
            </a:r>
          </a:p>
          <a:p>
            <a:pPr lvl="1"/>
            <a:r>
              <a:rPr lang="pl-PL" dirty="0" smtClean="0"/>
              <a:t>Wspomaganie wentylacji</a:t>
            </a:r>
          </a:p>
          <a:p>
            <a:r>
              <a:rPr lang="pl-PL" dirty="0" smtClean="0"/>
              <a:t>Leczenie zaostrzeń</a:t>
            </a:r>
          </a:p>
          <a:p>
            <a:r>
              <a:rPr lang="pl-PL" dirty="0" smtClean="0"/>
              <a:t>Leczenie operacyjne</a:t>
            </a:r>
          </a:p>
          <a:p>
            <a:r>
              <a:rPr lang="pl-PL" dirty="0" smtClean="0"/>
              <a:t>Szczepienia</a:t>
            </a:r>
          </a:p>
          <a:p>
            <a:pPr lvl="1"/>
            <a:r>
              <a:rPr lang="pl-PL" dirty="0" smtClean="0"/>
              <a:t>Corocznie przeciwko grypie</a:t>
            </a:r>
          </a:p>
          <a:p>
            <a:pPr lvl="1"/>
            <a:r>
              <a:rPr lang="pl-PL" dirty="0" smtClean="0"/>
              <a:t>Co 5 lat przeciwko pneumokokom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Tlen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 chorych z przewlekłą niewydolnością oddechową zwiększa przeżywalność, ma korzystny wpływ na hemodynamikę, wydolność wysiłkową i stan psychiczny</a:t>
            </a:r>
          </a:p>
          <a:p>
            <a:r>
              <a:rPr lang="pl-PL" dirty="0" smtClean="0"/>
              <a:t>Wskazania</a:t>
            </a:r>
          </a:p>
          <a:p>
            <a:pPr lvl="1"/>
            <a:r>
              <a:rPr lang="pl-PL" dirty="0" smtClean="0"/>
              <a:t>SpO2 &lt;88% lub PaO2 &lt; 55 mm/</a:t>
            </a:r>
            <a:r>
              <a:rPr lang="pl-PL" dirty="0" err="1" smtClean="0"/>
              <a:t>Hg</a:t>
            </a:r>
            <a:endParaRPr lang="pl-PL" dirty="0" smtClean="0"/>
          </a:p>
          <a:p>
            <a:pPr lvl="1"/>
            <a:r>
              <a:rPr lang="pl-PL" dirty="0" smtClean="0"/>
              <a:t>SpO2 ok. 88% lub PaO2 ok. 60 mm/</a:t>
            </a:r>
            <a:r>
              <a:rPr lang="pl-PL" dirty="0" err="1" smtClean="0"/>
              <a:t>Hg</a:t>
            </a:r>
            <a:r>
              <a:rPr lang="pl-PL" dirty="0" smtClean="0"/>
              <a:t>, jeżeli występują objawy nadciśnienia płucnego, obrzęki obwodowe lub czerwienica</a:t>
            </a:r>
            <a:endParaRPr lang="pl-PL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farmakologiczne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Łagodzenie objawów choroby</a:t>
            </a:r>
          </a:p>
          <a:p>
            <a:r>
              <a:rPr lang="pl-PL" dirty="0" smtClean="0"/>
              <a:t>Zmniejszenie częstości i ciężkości zaostrzeń choroby</a:t>
            </a:r>
          </a:p>
          <a:p>
            <a:r>
              <a:rPr lang="pl-PL" dirty="0" smtClean="0"/>
              <a:t>Zwiększenie tolerancji wysiłku</a:t>
            </a:r>
          </a:p>
          <a:p>
            <a:r>
              <a:rPr lang="pl-PL" dirty="0" smtClean="0"/>
              <a:t>Poprawa ogólnego stanu zdrowia</a:t>
            </a:r>
            <a:endParaRPr lang="pl-PL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LABA i SABA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leczeniu </a:t>
            </a:r>
            <a:r>
              <a:rPr lang="pl-PL" dirty="0" smtClean="0"/>
              <a:t>przewlekłym preferuje się leki długo </a:t>
            </a:r>
            <a:r>
              <a:rPr lang="pl-PL" dirty="0" smtClean="0"/>
              <a:t>działające</a:t>
            </a:r>
          </a:p>
          <a:p>
            <a:r>
              <a:rPr lang="pl-PL" dirty="0" smtClean="0"/>
              <a:t>Z wyjątkiem </a:t>
            </a:r>
            <a:r>
              <a:rPr lang="pl-PL" dirty="0" smtClean="0"/>
              <a:t>chorych ze sporadycznymi objawami nie zaleca się stosowania krótko działających leków rozkurczających oskrzela w leczeniu przewlekłym</a:t>
            </a:r>
            <a:endParaRPr lang="pl-PL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LAMA i SAMA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LAMA w większym stopniu niż LABA </a:t>
            </a:r>
            <a:r>
              <a:rPr lang="pl-PL" dirty="0" smtClean="0"/>
              <a:t>zmniejszają </a:t>
            </a:r>
            <a:r>
              <a:rPr lang="pl-PL" dirty="0" smtClean="0"/>
              <a:t>częstość zaostrzeń i </a:t>
            </a:r>
            <a:r>
              <a:rPr lang="pl-PL" dirty="0" smtClean="0"/>
              <a:t>hospitalizacji</a:t>
            </a:r>
          </a:p>
          <a:p>
            <a:r>
              <a:rPr lang="pl-PL" dirty="0" smtClean="0"/>
              <a:t>Leczenie </a:t>
            </a:r>
            <a:r>
              <a:rPr lang="pl-PL" dirty="0" smtClean="0"/>
              <a:t>skojarzone LABA i LAMA jest skuteczniejsze w porównaniu ze stosowaniem tych leków w </a:t>
            </a:r>
            <a:r>
              <a:rPr lang="pl-PL" dirty="0" err="1" smtClean="0"/>
              <a:t>monoterapii</a:t>
            </a:r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Leki wykrztuśne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r>
              <a:rPr lang="pl-PL" dirty="0" err="1" smtClean="0"/>
              <a:t>Acetylocysteina</a:t>
            </a:r>
            <a:r>
              <a:rPr lang="pl-PL" dirty="0" smtClean="0"/>
              <a:t> – rozbija mostki </a:t>
            </a:r>
            <a:r>
              <a:rPr lang="pl-PL" dirty="0" err="1" smtClean="0"/>
              <a:t>disiarczkowe</a:t>
            </a:r>
            <a:r>
              <a:rPr lang="pl-PL" dirty="0" smtClean="0"/>
              <a:t> śluzu (działanie </a:t>
            </a:r>
            <a:r>
              <a:rPr lang="pl-PL" dirty="0" err="1" smtClean="0"/>
              <a:t>mukolityczne</a:t>
            </a:r>
            <a:r>
              <a:rPr lang="pl-PL" dirty="0" smtClean="0"/>
              <a:t>) -&gt; zmniejsza lepkość wydzieliny -&gt; ułatwia usuwanie wydzieliny (wykrztuszanie)</a:t>
            </a:r>
          </a:p>
          <a:p>
            <a:pPr lvl="1"/>
            <a:r>
              <a:rPr lang="pl-PL" dirty="0" smtClean="0"/>
              <a:t>W przypadku stosowania łącznie z antybiotykami (penicylina, </a:t>
            </a:r>
            <a:r>
              <a:rPr lang="pl-PL" dirty="0" err="1" smtClean="0"/>
              <a:t>cefalosporyna</a:t>
            </a:r>
            <a:r>
              <a:rPr lang="pl-PL" dirty="0" smtClean="0"/>
              <a:t>, </a:t>
            </a:r>
            <a:r>
              <a:rPr lang="pl-PL" dirty="0" err="1" smtClean="0"/>
              <a:t>aminoglikozydy</a:t>
            </a:r>
            <a:r>
              <a:rPr lang="pl-PL" dirty="0" smtClean="0"/>
              <a:t>, tetracykliny) należy zachować odstęp 2h czasu, ponieważ </a:t>
            </a:r>
            <a:r>
              <a:rPr lang="pl-PL" dirty="0" err="1" smtClean="0"/>
              <a:t>acetylocysteina</a:t>
            </a:r>
            <a:r>
              <a:rPr lang="pl-PL" dirty="0" smtClean="0"/>
              <a:t> może je inaktywować</a:t>
            </a:r>
          </a:p>
          <a:p>
            <a:pPr lvl="1"/>
            <a:r>
              <a:rPr lang="pl-PL" dirty="0" smtClean="0"/>
              <a:t>Stosowana jako odtrutka w zatruciu paracetamolem, najlepiej w czasie 8h</a:t>
            </a:r>
          </a:p>
          <a:p>
            <a:pPr lvl="2"/>
            <a:r>
              <a:rPr lang="pl-PL" dirty="0" smtClean="0"/>
              <a:t>Inaktywuje toksyczne metabolity paracetamolu</a:t>
            </a:r>
          </a:p>
          <a:p>
            <a:pPr lvl="2"/>
            <a:r>
              <a:rPr lang="pl-PL" dirty="0" smtClean="0"/>
              <a:t>Utrzymuje prawidłowe stężenie </a:t>
            </a:r>
            <a:r>
              <a:rPr lang="pl-PL" dirty="0" err="1" smtClean="0"/>
              <a:t>glutationu</a:t>
            </a:r>
            <a:endParaRPr lang="pl-PL" dirty="0" smtClean="0"/>
          </a:p>
          <a:p>
            <a:pPr lvl="2"/>
            <a:r>
              <a:rPr lang="pl-PL" dirty="0" smtClean="0"/>
              <a:t>Ma działanie </a:t>
            </a:r>
            <a:r>
              <a:rPr lang="pl-PL" dirty="0" err="1" smtClean="0"/>
              <a:t>przeciwutleniające</a:t>
            </a:r>
            <a:r>
              <a:rPr lang="pl-PL" dirty="0" smtClean="0"/>
              <a:t> – inaktywuje wolne rodniki tlenowe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GKS wziewne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W </a:t>
            </a:r>
            <a:r>
              <a:rPr lang="pl-PL" dirty="0" smtClean="0"/>
              <a:t>skojarzeniu z LABA, nie wolno stosować w </a:t>
            </a:r>
            <a:r>
              <a:rPr lang="pl-PL" dirty="0" err="1" smtClean="0"/>
              <a:t>monoterapii</a:t>
            </a:r>
            <a:r>
              <a:rPr lang="pl-PL" dirty="0" smtClean="0"/>
              <a:t> </a:t>
            </a:r>
            <a:endParaRPr lang="pl-PL" dirty="0" smtClean="0"/>
          </a:p>
          <a:p>
            <a:r>
              <a:rPr lang="pl-PL" dirty="0" smtClean="0"/>
              <a:t>Stosowanie </a:t>
            </a:r>
            <a:r>
              <a:rPr lang="pl-PL" dirty="0" smtClean="0"/>
              <a:t>3 leków wziewnych (LABA, LAMA i </a:t>
            </a:r>
            <a:r>
              <a:rPr lang="pl-PL" dirty="0" err="1" smtClean="0"/>
              <a:t>GKSw</a:t>
            </a:r>
            <a:r>
              <a:rPr lang="pl-PL" dirty="0" smtClean="0"/>
              <a:t>) skuteczniej poprawia czynność płuc oraz zmniejsza objawy i częstość zaostrzeń, w porównaniu ze stosowaniem 2 leków</a:t>
            </a:r>
            <a:endParaRPr lang="pl-PL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Teofilina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Niewielkie </a:t>
            </a:r>
            <a:r>
              <a:rPr lang="pl-PL" dirty="0" smtClean="0"/>
              <a:t>działanie rozkurczające oskrzela i złagodzenie </a:t>
            </a:r>
            <a:r>
              <a:rPr lang="pl-PL" dirty="0" smtClean="0"/>
              <a:t>objawów</a:t>
            </a:r>
          </a:p>
          <a:p>
            <a:r>
              <a:rPr lang="pl-PL" dirty="0" smtClean="0"/>
              <a:t>Ryzyko </a:t>
            </a:r>
            <a:r>
              <a:rPr lang="pl-PL" dirty="0" smtClean="0"/>
              <a:t>poważnych skutków niepożądanych (zaburzenia rytmu serca, drgawki, zgon</a:t>
            </a:r>
            <a:r>
              <a:rPr lang="pl-PL" dirty="0" smtClean="0"/>
              <a:t>)</a:t>
            </a:r>
          </a:p>
          <a:p>
            <a:r>
              <a:rPr lang="pl-PL" dirty="0" smtClean="0"/>
              <a:t>Nie </a:t>
            </a:r>
            <a:r>
              <a:rPr lang="pl-PL" dirty="0" smtClean="0"/>
              <a:t>należy jej stosować, jeżeli leki wziewne są dostępne, ze względu na wąskie okno terapeutyczne (większość korzystnych efektów pojawia się, gdy dawka zbliża się do dawki toksycznej) i ryzyko skutków niepożądanych</a:t>
            </a:r>
            <a:endParaRPr lang="pl-PL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Roflumilast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Inhibitory PDE4</a:t>
            </a:r>
          </a:p>
          <a:p>
            <a:r>
              <a:rPr lang="pl-PL" dirty="0" smtClean="0"/>
              <a:t>Zmniejszenie </a:t>
            </a:r>
            <a:r>
              <a:rPr lang="pl-PL" dirty="0" smtClean="0"/>
              <a:t>częstości zaostrzeń u chorych z przewlekłym zapaleniem oskrzeli i przebytymi zaostrzeniami </a:t>
            </a:r>
            <a:r>
              <a:rPr lang="pl-PL" dirty="0" err="1" smtClean="0"/>
              <a:t>POChP</a:t>
            </a:r>
            <a:endParaRPr lang="pl-PL" dirty="0" smtClean="0"/>
          </a:p>
          <a:p>
            <a:r>
              <a:rPr lang="pl-PL" dirty="0" smtClean="0"/>
              <a:t>Skutki </a:t>
            </a:r>
            <a:r>
              <a:rPr lang="pl-PL" dirty="0" smtClean="0"/>
              <a:t>niepożądane częściej niż przy stosowaniu leków wziewnych: nudności, zmniejszenie apetytu, utrata masy ciała, ból brzucha, biegunka, zaburzenia snu</a:t>
            </a:r>
            <a:endParaRPr lang="pl-PL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Antybiotyki </a:t>
            </a:r>
            <a:r>
              <a:rPr lang="pl-PL" dirty="0" err="1" smtClean="0"/>
              <a:t>makrolidowe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Azytromycyna</a:t>
            </a:r>
            <a:r>
              <a:rPr lang="pl-PL" dirty="0" smtClean="0"/>
              <a:t>, Erytromycyna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Zmniejszenie </a:t>
            </a:r>
            <a:r>
              <a:rPr lang="pl-PL" dirty="0" smtClean="0"/>
              <a:t>częstości zaostrzeń </a:t>
            </a:r>
            <a:r>
              <a:rPr lang="pl-PL" dirty="0" err="1" smtClean="0"/>
              <a:t>POChP</a:t>
            </a:r>
            <a:r>
              <a:rPr lang="pl-PL" dirty="0" smtClean="0"/>
              <a:t> w wyniku przewlekłego </a:t>
            </a:r>
            <a:r>
              <a:rPr lang="pl-PL" dirty="0" smtClean="0"/>
              <a:t>stosowania</a:t>
            </a:r>
          </a:p>
          <a:p>
            <a:r>
              <a:rPr lang="pl-PL" dirty="0" smtClean="0"/>
              <a:t>Przewlekłe </a:t>
            </a:r>
            <a:r>
              <a:rPr lang="pl-PL" dirty="0" smtClean="0"/>
              <a:t>stosowanie </a:t>
            </a:r>
            <a:r>
              <a:rPr lang="pl-PL" dirty="0" err="1" smtClean="0"/>
              <a:t>azytromycyny</a:t>
            </a:r>
            <a:r>
              <a:rPr lang="pl-PL" dirty="0" smtClean="0"/>
              <a:t> wiąże się z rozwojem lekooporności bakterii i ryzykiem zaburzeń </a:t>
            </a:r>
            <a:r>
              <a:rPr lang="pl-PL" dirty="0" smtClean="0"/>
              <a:t>słuchu</a:t>
            </a:r>
          </a:p>
          <a:p>
            <a:r>
              <a:rPr lang="pl-PL" dirty="0" smtClean="0"/>
              <a:t>Nie </a:t>
            </a:r>
            <a:r>
              <a:rPr lang="pl-PL" dirty="0" smtClean="0"/>
              <a:t>ma danych dotyczących stosowania &gt;1 rok</a:t>
            </a:r>
            <a:endParaRPr lang="pl-PL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Leki </a:t>
            </a:r>
            <a:r>
              <a:rPr lang="pl-PL" dirty="0" err="1" smtClean="0"/>
              <a:t>mukolityczne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Acetylocysteina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Zmniejszenie </a:t>
            </a:r>
            <a:r>
              <a:rPr lang="pl-PL" dirty="0" smtClean="0"/>
              <a:t>ryzyka zaostrzeń u części chorych (np. u nieprzyjmujących </a:t>
            </a:r>
            <a:r>
              <a:rPr lang="pl-PL" dirty="0" err="1" smtClean="0"/>
              <a:t>GKSw</a:t>
            </a:r>
            <a:r>
              <a:rPr lang="pl-PL" dirty="0" smtClean="0"/>
              <a:t>)</a:t>
            </a:r>
            <a:endParaRPr lang="pl-PL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Leki </a:t>
            </a:r>
            <a:r>
              <a:rPr lang="pl-PL" dirty="0" smtClean="0"/>
              <a:t>przeciwkaszlowe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Nie należy stosować</a:t>
            </a:r>
            <a:endParaRPr lang="pl-PL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Terapia </a:t>
            </a:r>
            <a:r>
              <a:rPr lang="pl-PL" dirty="0" smtClean="0"/>
              <a:t>zastępcza </a:t>
            </a:r>
            <a:r>
              <a:rPr lang="el-GR" dirty="0" smtClean="0"/>
              <a:t>α</a:t>
            </a:r>
            <a:r>
              <a:rPr lang="el-GR" baseline="-25000" dirty="0" smtClean="0"/>
              <a:t>1</a:t>
            </a:r>
            <a:r>
              <a:rPr lang="el-GR" dirty="0" smtClean="0"/>
              <a:t>-</a:t>
            </a:r>
            <a:r>
              <a:rPr lang="pl-PL" dirty="0" smtClean="0"/>
              <a:t>antytrypsyną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α</a:t>
            </a:r>
            <a:r>
              <a:rPr lang="pl-PL" baseline="-25000" dirty="0" smtClean="0"/>
              <a:t>1</a:t>
            </a:r>
            <a:r>
              <a:rPr lang="pl-PL" dirty="0" smtClean="0"/>
              <a:t>-antytrypsynąspowolnienie postępu rozedmy u chorych z niedoborem α</a:t>
            </a:r>
            <a:r>
              <a:rPr lang="pl-PL" baseline="-25000" dirty="0" smtClean="0"/>
              <a:t>1</a:t>
            </a:r>
            <a:r>
              <a:rPr lang="pl-PL" dirty="0" smtClean="0"/>
              <a:t>-antytrypsyny</a:t>
            </a:r>
            <a:endParaRPr lang="pl-PL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l-PL" dirty="0" smtClean="0"/>
              <a:t>Zaostrzenie POCHP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pl-PL" dirty="0" smtClean="0"/>
              <a:t>Nagłe </a:t>
            </a:r>
            <a:r>
              <a:rPr lang="pl-PL" dirty="0" smtClean="0"/>
              <a:t>pogorszenie objawów ze strony układu oddechowego, które wymaga włączenia dodatkowego </a:t>
            </a:r>
            <a:r>
              <a:rPr lang="pl-PL" dirty="0" smtClean="0"/>
              <a:t>leczenia</a:t>
            </a:r>
          </a:p>
          <a:p>
            <a:r>
              <a:rPr lang="pl-PL" dirty="0" smtClean="0"/>
              <a:t>Najczęściej zaostrzenia są spowodowane przez zakażenie układu </a:t>
            </a:r>
            <a:r>
              <a:rPr lang="pl-PL" dirty="0" smtClean="0"/>
              <a:t>oddechowego</a:t>
            </a:r>
          </a:p>
          <a:p>
            <a:r>
              <a:rPr lang="pl-PL" dirty="0" smtClean="0"/>
              <a:t>Zwykle trwają 7–10 </a:t>
            </a:r>
            <a:r>
              <a:rPr lang="pl-PL" dirty="0" smtClean="0"/>
              <a:t>dni</a:t>
            </a:r>
          </a:p>
          <a:p>
            <a:r>
              <a:rPr lang="pl-PL" dirty="0" smtClean="0"/>
              <a:t>Pogorszenie </a:t>
            </a:r>
            <a:r>
              <a:rPr lang="pl-PL" dirty="0" smtClean="0"/>
              <a:t>objawów może się utrzymywać znacznie dłużej – po 8 tygodniach nawet 20% chorych czuje się gorzej niż przed </a:t>
            </a:r>
            <a:r>
              <a:rPr lang="pl-PL" dirty="0" smtClean="0"/>
              <a:t>zaostrzeniem</a:t>
            </a:r>
          </a:p>
          <a:p>
            <a:r>
              <a:rPr lang="pl-PL" dirty="0" smtClean="0"/>
              <a:t>Wpływają </a:t>
            </a:r>
            <a:r>
              <a:rPr lang="pl-PL" dirty="0" smtClean="0"/>
              <a:t>również negatywnie na przebieg </a:t>
            </a:r>
            <a:r>
              <a:rPr lang="pl-PL" dirty="0" smtClean="0"/>
              <a:t>POCHP</a:t>
            </a:r>
            <a:endParaRPr lang="pl-PL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Zaostrzenie POCHP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Lekkie </a:t>
            </a:r>
            <a:r>
              <a:rPr lang="pl-PL" dirty="0" smtClean="0"/>
              <a:t>– wystarczy zastosowanie krótko działających leków rozkurczających </a:t>
            </a:r>
            <a:r>
              <a:rPr lang="pl-PL" dirty="0" smtClean="0"/>
              <a:t>oskrzela</a:t>
            </a:r>
          </a:p>
          <a:p>
            <a:r>
              <a:rPr lang="pl-PL" dirty="0" smtClean="0"/>
              <a:t>Umiarkowane </a:t>
            </a:r>
            <a:r>
              <a:rPr lang="pl-PL" dirty="0" smtClean="0"/>
              <a:t>– wymaga zastosowania również antybiotyku i/lub GKS </a:t>
            </a:r>
            <a:r>
              <a:rPr lang="pl-PL" dirty="0" smtClean="0"/>
              <a:t>doustnego</a:t>
            </a:r>
          </a:p>
          <a:p>
            <a:r>
              <a:rPr lang="pl-PL" dirty="0" smtClean="0"/>
              <a:t>Ciężkie </a:t>
            </a:r>
            <a:r>
              <a:rPr lang="pl-PL" dirty="0" smtClean="0"/>
              <a:t>– chory wymaga hospitalizacji lub wizyty na oddziale pomocy doraźnej</a:t>
            </a:r>
            <a:endParaRPr lang="pl-PL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/>
          <a:p>
            <a:r>
              <a:rPr lang="pl-PL" dirty="0" smtClean="0"/>
              <a:t>Życzę powodzenia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Olejki eteryczne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Olejek eukaliptusowy, liść mięty pieprzowej, wyciąg z ziela tymianku, olejek terpentynowy.</a:t>
            </a:r>
          </a:p>
          <a:p>
            <a:r>
              <a:rPr lang="pl-PL" dirty="0" smtClean="0"/>
              <a:t>Działania antyseptyczne</a:t>
            </a:r>
          </a:p>
          <a:p>
            <a:r>
              <a:rPr lang="pl-PL" dirty="0" smtClean="0"/>
              <a:t>Działanie spazmolityczne (rozkurczające mięśnie gładkie dróg oddechowych)</a:t>
            </a:r>
          </a:p>
          <a:p>
            <a:r>
              <a:rPr lang="pl-PL" dirty="0" smtClean="0"/>
              <a:t>Wspomagają transport wydzieliny z dróg oddechowych</a:t>
            </a:r>
          </a:p>
          <a:p>
            <a:r>
              <a:rPr lang="pl-PL" dirty="0" smtClean="0"/>
              <a:t>Wątpliwa wartość kliniczna.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Regulacja napięcia mięśniówki gładkiej dróg oddechowych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r>
              <a:rPr lang="pl-PL" dirty="0" smtClean="0"/>
              <a:t>Acetylocholina pobudzając receptory M3 układu przywspółczulnego powoduje skurcz mięśniówki gładkiej i wydzielanie gruczołów </a:t>
            </a:r>
            <a:r>
              <a:rPr lang="pl-PL" dirty="0" err="1" smtClean="0"/>
              <a:t>egzokrynnych</a:t>
            </a:r>
            <a:r>
              <a:rPr lang="pl-PL" dirty="0" smtClean="0"/>
              <a:t> dróg oddechowych, co powoduje wzrost oporu w drogach oddechowych (utrudniony przepływ powietrza).</a:t>
            </a:r>
          </a:p>
          <a:p>
            <a:r>
              <a:rPr lang="pl-PL" dirty="0" smtClean="0"/>
              <a:t>Agoniści receptorów adrenergicznych typu beta powodują rozkurcz mięśniówki gładkiej dróg oddechowych, co powoduje spadek oporu w drogach oddechowych (łatwiejszy przepływ powietrza).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 descr="IMG_20200506_1956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</TotalTime>
  <Words>2239</Words>
  <Application>Microsoft Office PowerPoint</Application>
  <PresentationFormat>Pokaz na ekranie (4:3)</PresentationFormat>
  <Paragraphs>376</Paragraphs>
  <Slides>69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69</vt:i4>
      </vt:variant>
    </vt:vector>
  </HeadingPairs>
  <TitlesOfParts>
    <vt:vector size="70" baseType="lpstr">
      <vt:lpstr>Motyw pakietu Office</vt:lpstr>
      <vt:lpstr>Farmakologia  układ oddechowy</vt:lpstr>
      <vt:lpstr>Kontrola napędu oddechowego</vt:lpstr>
      <vt:lpstr>Kaszel</vt:lpstr>
      <vt:lpstr>Leki przeciwkaszlowe</vt:lpstr>
      <vt:lpstr>Leki wykrztuśne</vt:lpstr>
      <vt:lpstr>Leki wykrztuśne</vt:lpstr>
      <vt:lpstr>Olejki eteryczne</vt:lpstr>
      <vt:lpstr>Regulacja napięcia mięśniówki gładkiej dróg oddechowych</vt:lpstr>
      <vt:lpstr>Slajd 9</vt:lpstr>
      <vt:lpstr>Slajd 10</vt:lpstr>
      <vt:lpstr>Slajd 11</vt:lpstr>
      <vt:lpstr>Slajd 12</vt:lpstr>
      <vt:lpstr>Astma</vt:lpstr>
      <vt:lpstr>Astma </vt:lpstr>
      <vt:lpstr>Astma</vt:lpstr>
      <vt:lpstr>Astma alergiczna Alergen</vt:lpstr>
      <vt:lpstr>Astma - patogeneza</vt:lpstr>
      <vt:lpstr>Slajd 18</vt:lpstr>
      <vt:lpstr>Czynniki wyzwalające napady  i zaostrzenia astmy</vt:lpstr>
      <vt:lpstr>Czynniki ryzyka utrwalonej obturacji oskrzeli</vt:lpstr>
      <vt:lpstr>Astma – obraz kliniczny</vt:lpstr>
      <vt:lpstr>Astma - rozpoznanie</vt:lpstr>
      <vt:lpstr>Astma – kryteria rozpoznania</vt:lpstr>
      <vt:lpstr>Astma - leczenie</vt:lpstr>
      <vt:lpstr>Astma - leczenie</vt:lpstr>
      <vt:lpstr>Edukacja</vt:lpstr>
      <vt:lpstr>Metody niefarmakologiczne</vt:lpstr>
      <vt:lpstr>Astma – stopień ciężkości choroby</vt:lpstr>
      <vt:lpstr>Astma – który stopień leczenia zapewnia dobrą kontrolę objawów</vt:lpstr>
      <vt:lpstr>Leki kontrolujące przebieg choroby</vt:lpstr>
      <vt:lpstr>Leczenie przewlekłe</vt:lpstr>
      <vt:lpstr>Leczenie u chorych na astmę ciężką</vt:lpstr>
      <vt:lpstr>Leczenie zaostrzenia astmy</vt:lpstr>
      <vt:lpstr>GKS wziewne</vt:lpstr>
      <vt:lpstr>GKS wziewne</vt:lpstr>
      <vt:lpstr>GKS wziewne – działania niepożądane</vt:lpstr>
      <vt:lpstr>LABA (długodziałające beta 2 – mimetyki wziewne)</vt:lpstr>
      <vt:lpstr>LABA (długodziałające beta 2 – mimetyki wziewne) działania niepożądane</vt:lpstr>
      <vt:lpstr>SABA (Szybko i krótko działające beta 2 – mimetyki wziewne) Salbutamol, Fenoterol</vt:lpstr>
      <vt:lpstr>SABA – działania niepożądane</vt:lpstr>
      <vt:lpstr>LAMA Długodziałający lek przeicwcholinergiczny Tiotropium </vt:lpstr>
      <vt:lpstr>SAMA Krótko działający lek przeciwcholinergiczny Bromek ipratropium</vt:lpstr>
      <vt:lpstr>Leki przeciwleukotrienowe Montelukast, Zafiralukast</vt:lpstr>
      <vt:lpstr>GKS doustne Prednizon, Metyloprednizolon</vt:lpstr>
      <vt:lpstr>Leki biologiczne - Omalizumab</vt:lpstr>
      <vt:lpstr>Leki biologiczne Reslizumab, Mepolizumab</vt:lpstr>
      <vt:lpstr>Swoista immunoterapia alergenowa (SLIT)</vt:lpstr>
      <vt:lpstr>Przewlekła obturacyjna choroba płuc POCHP</vt:lpstr>
      <vt:lpstr>POCHP</vt:lpstr>
      <vt:lpstr>POCHP – etiologia (przyczyny)</vt:lpstr>
      <vt:lpstr>POCHP - patogeneza</vt:lpstr>
      <vt:lpstr>POCHP – obraz kliniczny</vt:lpstr>
      <vt:lpstr>POCHP – objawy przedmiotowe</vt:lpstr>
      <vt:lpstr>POCHP - rozpoznanie</vt:lpstr>
      <vt:lpstr>POCHP - leczenie</vt:lpstr>
      <vt:lpstr>Tlen</vt:lpstr>
      <vt:lpstr>Leczenie farmakologiczne</vt:lpstr>
      <vt:lpstr>LABA i SABA</vt:lpstr>
      <vt:lpstr>LAMA i SAMA</vt:lpstr>
      <vt:lpstr>GKS wziewne</vt:lpstr>
      <vt:lpstr>Teofilina</vt:lpstr>
      <vt:lpstr>Roflumilast</vt:lpstr>
      <vt:lpstr>Antybiotyki makrolidowe Azytromycyna, Erytromycyna</vt:lpstr>
      <vt:lpstr>Leki mukolityczne Acetylocysteina</vt:lpstr>
      <vt:lpstr>Leki przeciwkaszlowe</vt:lpstr>
      <vt:lpstr>Terapia zastępcza α1-antytrypsyną</vt:lpstr>
      <vt:lpstr>Zaostrzenie POCHP</vt:lpstr>
      <vt:lpstr>Zaostrzenie POCHP</vt:lpstr>
      <vt:lpstr>Życzę powodzenia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Farmakologia  układ oddechowy</dc:title>
  <dc:creator>Użytkownik systemu Windows</dc:creator>
  <cp:lastModifiedBy>Użytkownik systemu Windows</cp:lastModifiedBy>
  <cp:revision>45</cp:revision>
  <dcterms:created xsi:type="dcterms:W3CDTF">2020-05-06T16:03:35Z</dcterms:created>
  <dcterms:modified xsi:type="dcterms:W3CDTF">2020-05-09T00:39:00Z</dcterms:modified>
</cp:coreProperties>
</file>