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74" r:id="rId18"/>
    <p:sldId id="269" r:id="rId19"/>
    <p:sldId id="276" r:id="rId20"/>
    <p:sldId id="277" r:id="rId21"/>
    <p:sldId id="278" r:id="rId22"/>
    <p:sldId id="279" r:id="rId23"/>
    <p:sldId id="270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75" r:id="rId37"/>
    <p:sldId id="292" r:id="rId38"/>
    <p:sldId id="295" r:id="rId39"/>
    <p:sldId id="296" r:id="rId40"/>
    <p:sldId id="297" r:id="rId41"/>
    <p:sldId id="298" r:id="rId42"/>
    <p:sldId id="299" r:id="rId43"/>
    <p:sldId id="300" r:id="rId44"/>
    <p:sldId id="293" r:id="rId45"/>
    <p:sldId id="301" r:id="rId46"/>
    <p:sldId id="294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EF0F-B223-4F6A-A797-EDD33ADDDFAA}" type="datetimeFigureOut">
              <a:rPr lang="pl-PL" smtClean="0"/>
              <a:pPr/>
              <a:t>17.04.2020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F586-7144-4490-8F5B-94C50954BC4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EF0F-B223-4F6A-A797-EDD33ADDDFAA}" type="datetimeFigureOut">
              <a:rPr lang="pl-PL" smtClean="0"/>
              <a:pPr/>
              <a:t>17.04.2020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F586-7144-4490-8F5B-94C50954BC4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EF0F-B223-4F6A-A797-EDD33ADDDFAA}" type="datetimeFigureOut">
              <a:rPr lang="pl-PL" smtClean="0"/>
              <a:pPr/>
              <a:t>17.04.2020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F586-7144-4490-8F5B-94C50954BC4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EF0F-B223-4F6A-A797-EDD33ADDDFAA}" type="datetimeFigureOut">
              <a:rPr lang="pl-PL" smtClean="0"/>
              <a:pPr/>
              <a:t>17.04.2020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F586-7144-4490-8F5B-94C50954BC4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EF0F-B223-4F6A-A797-EDD33ADDDFAA}" type="datetimeFigureOut">
              <a:rPr lang="pl-PL" smtClean="0"/>
              <a:pPr/>
              <a:t>17.04.2020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F586-7144-4490-8F5B-94C50954BC4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EF0F-B223-4F6A-A797-EDD33ADDDFAA}" type="datetimeFigureOut">
              <a:rPr lang="pl-PL" smtClean="0"/>
              <a:pPr/>
              <a:t>17.04.2020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F586-7144-4490-8F5B-94C50954BC4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EF0F-B223-4F6A-A797-EDD33ADDDFAA}" type="datetimeFigureOut">
              <a:rPr lang="pl-PL" smtClean="0"/>
              <a:pPr/>
              <a:t>17.04.2020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F586-7144-4490-8F5B-94C50954BC4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EF0F-B223-4F6A-A797-EDD33ADDDFAA}" type="datetimeFigureOut">
              <a:rPr lang="pl-PL" smtClean="0"/>
              <a:pPr/>
              <a:t>17.04.2020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F586-7144-4490-8F5B-94C50954BC4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EF0F-B223-4F6A-A797-EDD33ADDDFAA}" type="datetimeFigureOut">
              <a:rPr lang="pl-PL" smtClean="0"/>
              <a:pPr/>
              <a:t>17.04.2020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F586-7144-4490-8F5B-94C50954BC4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EF0F-B223-4F6A-A797-EDD33ADDDFAA}" type="datetimeFigureOut">
              <a:rPr lang="pl-PL" smtClean="0"/>
              <a:pPr/>
              <a:t>17.04.2020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F586-7144-4490-8F5B-94C50954BC4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EF0F-B223-4F6A-A797-EDD33ADDDFAA}" type="datetimeFigureOut">
              <a:rPr lang="pl-PL" smtClean="0"/>
              <a:pPr/>
              <a:t>17.04.2020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6F586-7144-4490-8F5B-94C50954BC4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BEF0F-B223-4F6A-A797-EDD33ADDDFAA}" type="datetimeFigureOut">
              <a:rPr lang="pl-PL" smtClean="0"/>
              <a:pPr/>
              <a:t>17.04.2020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6F586-7144-4490-8F5B-94C50954BC4F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Farmakologia </a:t>
            </a:r>
            <a:br>
              <a:rPr lang="pl-PL" dirty="0" smtClean="0"/>
            </a:br>
            <a:r>
              <a:rPr lang="pl-PL" dirty="0" smtClean="0"/>
              <a:t>Układ pokarmowy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Ćwiczenia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NSLPZ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Zahamowanie aktywności </a:t>
            </a:r>
            <a:r>
              <a:rPr lang="pl-PL" dirty="0" err="1" smtClean="0"/>
              <a:t>cyklooksygenzay</a:t>
            </a:r>
            <a:r>
              <a:rPr lang="pl-PL" dirty="0" smtClean="0"/>
              <a:t> typu 1 (COX-1) -&gt; Zmniejszenie wytwarzania prostaglandyn PGE2 i PGI2 -&gt; Zmniejszenie ukrwienia śluzówki żołądka oraz zwiększenie wydzielania kwasu solnego -&gt; Uszkodzenie błony śluzowej żołądka i dwunastnicy.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Choroba wrzodowa – obraz kliniczny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Ból lub dyskomfort w nadbrzuszu przed posiłkiem (wrzód dwunastnicy) lub po posiłku (wrzód żołądka).</a:t>
            </a:r>
          </a:p>
          <a:p>
            <a:r>
              <a:rPr lang="pl-PL" dirty="0" smtClean="0"/>
              <a:t>Nudności i wymioty.</a:t>
            </a:r>
          </a:p>
          <a:p>
            <a:r>
              <a:rPr lang="pl-PL" dirty="0" smtClean="0"/>
              <a:t>Często bezobjawowy.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Leczenie choroby wrzodowej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Regularne spożywanie posiłków</a:t>
            </a:r>
          </a:p>
          <a:p>
            <a:r>
              <a:rPr lang="pl-PL" dirty="0" smtClean="0"/>
              <a:t>Ograniczenie spożycia kawy oraz alkoholu</a:t>
            </a:r>
          </a:p>
          <a:p>
            <a:r>
              <a:rPr lang="pl-PL" dirty="0" smtClean="0"/>
              <a:t>Niepalenie papierosów</a:t>
            </a:r>
          </a:p>
          <a:p>
            <a:r>
              <a:rPr lang="pl-PL" dirty="0" smtClean="0"/>
              <a:t>Unikanie NSLPZ</a:t>
            </a:r>
          </a:p>
          <a:p>
            <a:r>
              <a:rPr lang="pl-PL" dirty="0" smtClean="0"/>
              <a:t>Leczenie zakażenia </a:t>
            </a:r>
            <a:r>
              <a:rPr lang="pl-PL" i="1" dirty="0" err="1" smtClean="0"/>
              <a:t>Helicobacter</a:t>
            </a:r>
            <a:r>
              <a:rPr lang="pl-PL" i="1" dirty="0" smtClean="0"/>
              <a:t> </a:t>
            </a:r>
            <a:r>
              <a:rPr lang="pl-PL" i="1" dirty="0" err="1" smtClean="0"/>
              <a:t>Pylori</a:t>
            </a:r>
            <a:endParaRPr lang="pl-PL" dirty="0" smtClean="0"/>
          </a:p>
          <a:p>
            <a:r>
              <a:rPr lang="pl-PL" dirty="0" smtClean="0"/>
              <a:t>Leczenie </a:t>
            </a:r>
            <a:r>
              <a:rPr lang="pl-PL" dirty="0" err="1" smtClean="0"/>
              <a:t>gastroprotekcyjne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Leczenie zakażenia </a:t>
            </a:r>
            <a:r>
              <a:rPr lang="pl-PL" i="1" dirty="0" err="1" smtClean="0"/>
              <a:t>Helicobacter</a:t>
            </a:r>
            <a:r>
              <a:rPr lang="pl-PL" i="1" dirty="0" smtClean="0"/>
              <a:t> </a:t>
            </a:r>
            <a:r>
              <a:rPr lang="pl-PL" i="1" dirty="0" err="1" smtClean="0"/>
              <a:t>Pylori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Terapia poczwórna z bizmutem (schemat preferowany w krajach z odsetkiem szczepów </a:t>
            </a:r>
            <a:r>
              <a:rPr lang="pl-PL" i="1" dirty="0" smtClean="0"/>
              <a:t>H. </a:t>
            </a:r>
            <a:r>
              <a:rPr lang="pl-PL" i="1" dirty="0" err="1" smtClean="0"/>
              <a:t>Pylori</a:t>
            </a:r>
            <a:r>
              <a:rPr lang="pl-PL" dirty="0" smtClean="0"/>
              <a:t> opornych na </a:t>
            </a:r>
            <a:r>
              <a:rPr lang="pl-PL" dirty="0" err="1" smtClean="0"/>
              <a:t>klarytromycynę</a:t>
            </a:r>
            <a:r>
              <a:rPr lang="pl-PL" dirty="0" smtClean="0"/>
              <a:t> &gt;15%, w tym Polska) przez 14 dni:</a:t>
            </a:r>
          </a:p>
          <a:p>
            <a:pPr lvl="1"/>
            <a:r>
              <a:rPr lang="pl-PL" dirty="0" smtClean="0"/>
              <a:t>IPP, 2 x </a:t>
            </a:r>
            <a:r>
              <a:rPr lang="pl-PL" dirty="0" err="1" smtClean="0"/>
              <a:t>dz</a:t>
            </a:r>
            <a:endParaRPr lang="pl-PL" dirty="0" smtClean="0"/>
          </a:p>
          <a:p>
            <a:pPr lvl="1"/>
            <a:r>
              <a:rPr lang="pl-PL" dirty="0" smtClean="0"/>
              <a:t>Bizmut, 120 mg 4 x </a:t>
            </a:r>
            <a:r>
              <a:rPr lang="pl-PL" dirty="0" err="1" smtClean="0"/>
              <a:t>dz</a:t>
            </a:r>
            <a:endParaRPr lang="pl-PL" dirty="0" smtClean="0"/>
          </a:p>
          <a:p>
            <a:pPr lvl="1"/>
            <a:r>
              <a:rPr lang="pl-PL" dirty="0" err="1" smtClean="0"/>
              <a:t>Metronidazol</a:t>
            </a:r>
            <a:r>
              <a:rPr lang="pl-PL" dirty="0" smtClean="0"/>
              <a:t>, 500 mg 3 x </a:t>
            </a:r>
            <a:r>
              <a:rPr lang="pl-PL" dirty="0" err="1" smtClean="0"/>
              <a:t>dz</a:t>
            </a:r>
            <a:endParaRPr lang="pl-PL" dirty="0" smtClean="0"/>
          </a:p>
          <a:p>
            <a:pPr lvl="1"/>
            <a:r>
              <a:rPr lang="pl-PL" dirty="0" smtClean="0"/>
              <a:t>Tetracyklina, 500 mg 4 x </a:t>
            </a:r>
            <a:r>
              <a:rPr lang="pl-PL" dirty="0" err="1" smtClean="0"/>
              <a:t>dz</a:t>
            </a:r>
            <a:endParaRPr lang="pl-PL" dirty="0" smtClean="0"/>
          </a:p>
          <a:p>
            <a:pPr lvl="1"/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Terapia poczwórna bez bizmutu - schemat drugiego wyboru w przypadku niedostępności powyższego przez 14 dni:</a:t>
            </a:r>
          </a:p>
          <a:p>
            <a:pPr lvl="1"/>
            <a:r>
              <a:rPr lang="pl-PL" dirty="0" smtClean="0"/>
              <a:t>IPP, 2 x </a:t>
            </a:r>
            <a:r>
              <a:rPr lang="pl-PL" dirty="0" err="1" smtClean="0"/>
              <a:t>dz</a:t>
            </a:r>
            <a:endParaRPr lang="pl-PL" dirty="0"/>
          </a:p>
          <a:p>
            <a:pPr lvl="1"/>
            <a:r>
              <a:rPr lang="pl-PL" dirty="0" err="1" smtClean="0"/>
              <a:t>Amoksycylina</a:t>
            </a:r>
            <a:r>
              <a:rPr lang="pl-PL" dirty="0"/>
              <a:t>,</a:t>
            </a:r>
            <a:r>
              <a:rPr lang="pl-PL" dirty="0" smtClean="0"/>
              <a:t> 1g 2 x </a:t>
            </a:r>
            <a:r>
              <a:rPr lang="pl-PL" dirty="0" err="1" smtClean="0"/>
              <a:t>dz</a:t>
            </a:r>
            <a:endParaRPr lang="pl-PL" dirty="0" smtClean="0"/>
          </a:p>
          <a:p>
            <a:pPr lvl="1"/>
            <a:r>
              <a:rPr lang="pl-PL" dirty="0" err="1" smtClean="0"/>
              <a:t>Klarytromycyna</a:t>
            </a:r>
            <a:r>
              <a:rPr lang="pl-PL" dirty="0" smtClean="0"/>
              <a:t>, 500 mg 2 x </a:t>
            </a:r>
            <a:r>
              <a:rPr lang="pl-PL" dirty="0" err="1" smtClean="0"/>
              <a:t>dz</a:t>
            </a:r>
            <a:endParaRPr lang="pl-PL" dirty="0" smtClean="0"/>
          </a:p>
          <a:p>
            <a:pPr lvl="1"/>
            <a:r>
              <a:rPr lang="pl-PL" dirty="0" err="1" smtClean="0"/>
              <a:t>Metronidazol</a:t>
            </a:r>
            <a:r>
              <a:rPr lang="pl-PL" dirty="0" smtClean="0"/>
              <a:t> lub </a:t>
            </a:r>
            <a:r>
              <a:rPr lang="pl-PL" dirty="0" err="1" smtClean="0"/>
              <a:t>tynidazol</a:t>
            </a:r>
            <a:r>
              <a:rPr lang="pl-PL" dirty="0" smtClean="0"/>
              <a:t>, 500 mg 2 x </a:t>
            </a:r>
            <a:r>
              <a:rPr lang="pl-PL" dirty="0" err="1" smtClean="0"/>
              <a:t>dz</a:t>
            </a:r>
            <a:r>
              <a:rPr lang="pl-PL" dirty="0" smtClean="0"/>
              <a:t> </a:t>
            </a:r>
          </a:p>
          <a:p>
            <a:pPr lvl="1">
              <a:buNone/>
            </a:pPr>
            <a:endParaRPr lang="pl-PL" dirty="0" smtClean="0"/>
          </a:p>
          <a:p>
            <a:pPr lvl="1"/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Leczenie zakażenia </a:t>
            </a:r>
            <a:r>
              <a:rPr lang="pl-PL" i="1" dirty="0" err="1" smtClean="0"/>
              <a:t>Helicobacter</a:t>
            </a:r>
            <a:r>
              <a:rPr lang="pl-PL" i="1" dirty="0" smtClean="0"/>
              <a:t> </a:t>
            </a:r>
            <a:r>
              <a:rPr lang="pl-PL" i="1" dirty="0" err="1" smtClean="0"/>
              <a:t>Pylori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Terapia potrójna – schemat w przypadku rzadko stwierdzanej oporności na </a:t>
            </a:r>
            <a:r>
              <a:rPr lang="pl-PL" dirty="0" err="1" smtClean="0"/>
              <a:t>klarytromycynę</a:t>
            </a:r>
            <a:r>
              <a:rPr lang="pl-PL" dirty="0" smtClean="0"/>
              <a:t>, przez 14 dni:</a:t>
            </a:r>
          </a:p>
          <a:p>
            <a:pPr lvl="1"/>
            <a:r>
              <a:rPr lang="pl-PL" dirty="0" smtClean="0"/>
              <a:t>IPP, 2 x </a:t>
            </a:r>
            <a:r>
              <a:rPr lang="pl-PL" dirty="0" err="1" smtClean="0"/>
              <a:t>dz</a:t>
            </a:r>
            <a:endParaRPr lang="pl-PL" dirty="0" smtClean="0"/>
          </a:p>
          <a:p>
            <a:pPr lvl="1"/>
            <a:r>
              <a:rPr lang="pl-PL" dirty="0" smtClean="0"/>
              <a:t>2 antybiotyki z poniższych</a:t>
            </a:r>
          </a:p>
          <a:p>
            <a:pPr lvl="2"/>
            <a:r>
              <a:rPr lang="pl-PL" dirty="0" err="1" smtClean="0"/>
              <a:t>Klarytromycyna</a:t>
            </a:r>
            <a:r>
              <a:rPr lang="pl-PL" dirty="0" smtClean="0"/>
              <a:t> , </a:t>
            </a:r>
            <a:r>
              <a:rPr lang="pl-PL" dirty="0" err="1" smtClean="0"/>
              <a:t>jw</a:t>
            </a:r>
            <a:endParaRPr lang="pl-PL" dirty="0" smtClean="0"/>
          </a:p>
          <a:p>
            <a:pPr lvl="2"/>
            <a:r>
              <a:rPr lang="pl-PL" dirty="0" err="1" smtClean="0"/>
              <a:t>Amoksycylina</a:t>
            </a:r>
            <a:r>
              <a:rPr lang="pl-PL" dirty="0" smtClean="0"/>
              <a:t>, </a:t>
            </a:r>
            <a:r>
              <a:rPr lang="pl-PL" dirty="0" err="1" smtClean="0"/>
              <a:t>jw</a:t>
            </a:r>
            <a:endParaRPr lang="pl-PL" dirty="0" smtClean="0"/>
          </a:p>
          <a:p>
            <a:pPr lvl="2"/>
            <a:r>
              <a:rPr lang="pl-PL" dirty="0" err="1" smtClean="0"/>
              <a:t>Metronidzol</a:t>
            </a:r>
            <a:r>
              <a:rPr lang="pl-PL" dirty="0" smtClean="0"/>
              <a:t>, jw..</a:t>
            </a:r>
          </a:p>
          <a:p>
            <a:pPr lvl="1"/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Leczenie zakażenia </a:t>
            </a:r>
            <a:r>
              <a:rPr lang="pl-PL" i="1" dirty="0" err="1" smtClean="0"/>
              <a:t>Helicobacter</a:t>
            </a:r>
            <a:r>
              <a:rPr lang="pl-PL" i="1" dirty="0" smtClean="0"/>
              <a:t> </a:t>
            </a:r>
            <a:r>
              <a:rPr lang="pl-PL" i="1" dirty="0" err="1" smtClean="0"/>
              <a:t>Pylori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Leczenie empiryczne drugiego wyboru po niepowodzeniu terapii poczwórnej z bizmutem:</a:t>
            </a:r>
          </a:p>
          <a:p>
            <a:pPr lvl="1"/>
            <a:r>
              <a:rPr lang="pl-PL" dirty="0" smtClean="0"/>
              <a:t>IPP</a:t>
            </a:r>
          </a:p>
          <a:p>
            <a:pPr lvl="1"/>
            <a:r>
              <a:rPr lang="pl-PL" dirty="0" err="1" smtClean="0"/>
              <a:t>Amoksycylina</a:t>
            </a:r>
            <a:endParaRPr lang="pl-PL" dirty="0" smtClean="0"/>
          </a:p>
          <a:p>
            <a:pPr lvl="1"/>
            <a:r>
              <a:rPr lang="pl-PL" dirty="0" err="1" smtClean="0"/>
              <a:t>Lewofloksacyna</a:t>
            </a:r>
            <a:r>
              <a:rPr lang="pl-PL" dirty="0" smtClean="0"/>
              <a:t> 500 mg/d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Leczenie zakażenia </a:t>
            </a:r>
            <a:r>
              <a:rPr lang="pl-PL" i="1" dirty="0" err="1" smtClean="0"/>
              <a:t>Helicobacter</a:t>
            </a:r>
            <a:r>
              <a:rPr lang="pl-PL" i="1" dirty="0" smtClean="0"/>
              <a:t> </a:t>
            </a:r>
            <a:r>
              <a:rPr lang="pl-PL" i="1" dirty="0" err="1" smtClean="0"/>
              <a:t>Pylori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 przypadku drugiego niepowodzenia należy podjąć leczenie zgodne z oznaczoną antybiotykowrażliwością </a:t>
            </a:r>
            <a:r>
              <a:rPr lang="pl-PL" i="1" dirty="0" smtClean="0"/>
              <a:t>H. </a:t>
            </a:r>
            <a:r>
              <a:rPr lang="pl-PL" i="1" dirty="0" err="1" smtClean="0"/>
              <a:t>Pylori</a:t>
            </a:r>
            <a:endParaRPr lang="pl-PL" i="1" dirty="0" smtClean="0"/>
          </a:p>
          <a:p>
            <a:r>
              <a:rPr lang="pl-PL" dirty="0" smtClean="0"/>
              <a:t>Tolerancję leczenia może poprawić zastosowanie </a:t>
            </a:r>
            <a:r>
              <a:rPr lang="pl-PL" dirty="0" err="1" smtClean="0"/>
              <a:t>probiotyków</a:t>
            </a:r>
            <a:r>
              <a:rPr lang="pl-PL" dirty="0" smtClean="0"/>
              <a:t> – </a:t>
            </a:r>
            <a:r>
              <a:rPr lang="pl-PL" i="1" dirty="0" err="1" smtClean="0"/>
              <a:t>Sacharomyces</a:t>
            </a:r>
            <a:r>
              <a:rPr lang="pl-PL" i="1" dirty="0" smtClean="0"/>
              <a:t> </a:t>
            </a:r>
            <a:r>
              <a:rPr lang="pl-PL" i="1" dirty="0" err="1" smtClean="0"/>
              <a:t>boulardii</a:t>
            </a:r>
            <a:r>
              <a:rPr lang="pl-PL" i="1" dirty="0" smtClean="0"/>
              <a:t>, </a:t>
            </a:r>
            <a:r>
              <a:rPr lang="pl-PL" i="1" dirty="0" err="1" smtClean="0"/>
              <a:t>Lactobacillus</a:t>
            </a:r>
            <a:r>
              <a:rPr lang="pl-PL" i="1" dirty="0" smtClean="0"/>
              <a:t>, </a:t>
            </a:r>
            <a:r>
              <a:rPr lang="pl-PL" i="1" dirty="0" err="1" smtClean="0"/>
              <a:t>Bifidobacterium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Leczenie zakażenia </a:t>
            </a:r>
            <a:r>
              <a:rPr lang="pl-PL" i="1" dirty="0" err="1" smtClean="0"/>
              <a:t>Helicobacter</a:t>
            </a:r>
            <a:r>
              <a:rPr lang="pl-PL" i="1" dirty="0" smtClean="0"/>
              <a:t> </a:t>
            </a:r>
            <a:r>
              <a:rPr lang="pl-PL" i="1" dirty="0" err="1" smtClean="0"/>
              <a:t>Pylori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Leczenie </a:t>
            </a:r>
            <a:r>
              <a:rPr lang="pl-PL" dirty="0" err="1" smtClean="0"/>
              <a:t>gastroprotekcyjne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pl-PL" dirty="0" smtClean="0"/>
              <a:t>Leki zmniejszające wydzielanie kwasu solnego lub neutralizujące kwas solny</a:t>
            </a:r>
          </a:p>
          <a:p>
            <a:pPr lvl="1"/>
            <a:r>
              <a:rPr lang="pl-PL" dirty="0" smtClean="0"/>
              <a:t>Antagoniści receptora histaminowego H2</a:t>
            </a:r>
          </a:p>
          <a:p>
            <a:pPr lvl="1"/>
            <a:r>
              <a:rPr lang="pl-PL" dirty="0" smtClean="0"/>
              <a:t>Inhibitory Pompy protonowej</a:t>
            </a:r>
          </a:p>
          <a:p>
            <a:pPr lvl="1"/>
            <a:r>
              <a:rPr lang="pl-PL" dirty="0" smtClean="0"/>
              <a:t>Leki zobojętniające sok żołądkowy</a:t>
            </a:r>
            <a:endParaRPr lang="pl-PL" dirty="0"/>
          </a:p>
          <a:p>
            <a:r>
              <a:rPr lang="pl-PL" dirty="0" smtClean="0"/>
              <a:t>Leki chroniące błonę śluzową</a:t>
            </a:r>
          </a:p>
          <a:p>
            <a:pPr lvl="1"/>
            <a:r>
              <a:rPr lang="pl-PL" dirty="0" smtClean="0"/>
              <a:t>Związki bizmutu</a:t>
            </a:r>
          </a:p>
          <a:p>
            <a:pPr lvl="1"/>
            <a:r>
              <a:rPr lang="pl-PL" dirty="0" err="1" smtClean="0"/>
              <a:t>Sukralfat</a:t>
            </a:r>
            <a:endParaRPr lang="pl-PL" dirty="0" smtClean="0"/>
          </a:p>
          <a:p>
            <a:pPr lvl="1"/>
            <a:r>
              <a:rPr lang="pl-PL" dirty="0" err="1" smtClean="0"/>
              <a:t>Mizoprostol</a:t>
            </a:r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Antagoniści receptora histaminowego H2 (Leki przeciwhistaminowe)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Blokują receptory histaminowe H2 obecne głównie w błonie śluzowej żołądka -&gt; Hamują podstawową i stymulowaną przez histaminę sekrecję soku żołądkowego.</a:t>
            </a:r>
          </a:p>
          <a:p>
            <a:r>
              <a:rPr lang="pl-PL" dirty="0" smtClean="0"/>
              <a:t>Wspomagają gojenie owrzodzeń żołądka i dwunastnicy.</a:t>
            </a:r>
          </a:p>
          <a:p>
            <a:r>
              <a:rPr lang="pl-PL" dirty="0" smtClean="0"/>
              <a:t>Działają słabiej niż inhibitory pompy protonowej, zatem nie są lekami pierwszego wyboru w leczeniu choroby wrzodowej.</a:t>
            </a:r>
          </a:p>
          <a:p>
            <a:r>
              <a:rPr lang="pl-PL" dirty="0" smtClean="0"/>
              <a:t>Stosowane głównie w profilaktyce wrzodu stresowego.</a:t>
            </a:r>
          </a:p>
          <a:p>
            <a:r>
              <a:rPr lang="pl-PL" dirty="0" smtClean="0"/>
              <a:t>Podawane doustnie.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Żołądek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/>
          </a:bodyPr>
          <a:lstStyle/>
          <a:p>
            <a:r>
              <a:rPr lang="pl-PL" dirty="0" smtClean="0"/>
              <a:t>Wydzielanie ok. 2.5l soku żołądkowego.</a:t>
            </a:r>
          </a:p>
          <a:p>
            <a:r>
              <a:rPr lang="pl-PL" dirty="0" smtClean="0"/>
              <a:t>Komórki główne – produkcja reniny (trawienie białka).</a:t>
            </a:r>
          </a:p>
          <a:p>
            <a:r>
              <a:rPr lang="pl-PL" dirty="0" smtClean="0"/>
              <a:t>Komórki okładzinowe </a:t>
            </a:r>
          </a:p>
          <a:p>
            <a:pPr lvl="1"/>
            <a:r>
              <a:rPr lang="pl-PL" dirty="0" smtClean="0"/>
              <a:t>produkcja kwasu solnego – </a:t>
            </a:r>
            <a:r>
              <a:rPr lang="pl-PL" dirty="0" err="1" smtClean="0"/>
              <a:t>HCl</a:t>
            </a:r>
            <a:r>
              <a:rPr lang="pl-PL" dirty="0" smtClean="0"/>
              <a:t> (obniżenie </a:t>
            </a:r>
            <a:r>
              <a:rPr lang="pl-PL" dirty="0" err="1" smtClean="0"/>
              <a:t>pH</a:t>
            </a:r>
            <a:r>
              <a:rPr lang="pl-PL" dirty="0" smtClean="0"/>
              <a:t> – wchłanianie żelaza, trawienie białek, niszczenie patogenów) </a:t>
            </a:r>
            <a:endParaRPr lang="pl-PL" dirty="0"/>
          </a:p>
          <a:p>
            <a:pPr lvl="1"/>
            <a:r>
              <a:rPr lang="pl-PL" dirty="0"/>
              <a:t> </a:t>
            </a:r>
            <a:r>
              <a:rPr lang="pl-PL" dirty="0" smtClean="0"/>
              <a:t>produkcja czynnika wewnętrznego </a:t>
            </a:r>
            <a:r>
              <a:rPr lang="pl-PL" dirty="0" err="1" smtClean="0"/>
              <a:t>Castle’a</a:t>
            </a:r>
            <a:r>
              <a:rPr lang="pl-PL" dirty="0" smtClean="0"/>
              <a:t> (wchłanianie witaminy B12).</a:t>
            </a:r>
          </a:p>
          <a:p>
            <a:r>
              <a:rPr lang="pl-PL" dirty="0" smtClean="0"/>
              <a:t>Prostaglandyny - produkcja śluzu i węglanów, które utrzymują </a:t>
            </a:r>
            <a:r>
              <a:rPr lang="pl-PL" dirty="0" err="1" smtClean="0"/>
              <a:t>pH</a:t>
            </a:r>
            <a:r>
              <a:rPr lang="pl-PL" dirty="0" smtClean="0"/>
              <a:t> śluzówki = 6-7.</a:t>
            </a:r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 smtClean="0"/>
              <a:t>Cymetydyna</a:t>
            </a:r>
            <a:endParaRPr lang="pl-PL" dirty="0" smtClean="0"/>
          </a:p>
          <a:p>
            <a:r>
              <a:rPr lang="pl-PL" dirty="0" err="1" smtClean="0"/>
              <a:t>Ranitydyna</a:t>
            </a:r>
            <a:endParaRPr lang="pl-PL" dirty="0" smtClean="0"/>
          </a:p>
          <a:p>
            <a:r>
              <a:rPr lang="pl-PL" dirty="0" err="1" smtClean="0"/>
              <a:t>Nizatydyna</a:t>
            </a:r>
            <a:endParaRPr lang="pl-PL" dirty="0" smtClean="0"/>
          </a:p>
          <a:p>
            <a:r>
              <a:rPr lang="pl-PL" dirty="0" err="1" smtClean="0"/>
              <a:t>Famotydyna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Antagoniści receptora histaminowego H2 (Leki przeciwhistaminowe)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941168"/>
          </a:xfrm>
        </p:spPr>
        <p:txBody>
          <a:bodyPr>
            <a:normAutofit fontScale="85000" lnSpcReduction="20000"/>
          </a:bodyPr>
          <a:lstStyle/>
          <a:p>
            <a:r>
              <a:rPr lang="pl-PL" dirty="0" smtClean="0"/>
              <a:t>Bóle głowy</a:t>
            </a:r>
          </a:p>
          <a:p>
            <a:r>
              <a:rPr lang="pl-PL" dirty="0" smtClean="0"/>
              <a:t>Zmęczenie</a:t>
            </a:r>
          </a:p>
          <a:p>
            <a:r>
              <a:rPr lang="pl-PL" dirty="0" smtClean="0"/>
              <a:t>Zawroty głowy</a:t>
            </a:r>
          </a:p>
          <a:p>
            <a:r>
              <a:rPr lang="pl-PL" dirty="0" smtClean="0"/>
              <a:t>Biegunka</a:t>
            </a:r>
          </a:p>
          <a:p>
            <a:r>
              <a:rPr lang="pl-PL" dirty="0" smtClean="0"/>
              <a:t>Zaparcia</a:t>
            </a:r>
          </a:p>
          <a:p>
            <a:r>
              <a:rPr lang="pl-PL" dirty="0" smtClean="0"/>
              <a:t>Zaburzenia smaku</a:t>
            </a:r>
          </a:p>
          <a:p>
            <a:r>
              <a:rPr lang="pl-PL" dirty="0" smtClean="0"/>
              <a:t>Bóle mięśniowo – stawowe</a:t>
            </a:r>
          </a:p>
          <a:p>
            <a:r>
              <a:rPr lang="pl-PL" dirty="0" smtClean="0"/>
              <a:t>Przejściowy wzrost transaminaz</a:t>
            </a:r>
          </a:p>
          <a:p>
            <a:r>
              <a:rPr lang="pl-PL" dirty="0" smtClean="0"/>
              <a:t>Działanie </a:t>
            </a:r>
            <a:r>
              <a:rPr lang="pl-PL" dirty="0" err="1" smtClean="0"/>
              <a:t>antyandrogenne</a:t>
            </a:r>
            <a:r>
              <a:rPr lang="pl-PL" dirty="0"/>
              <a:t> </a:t>
            </a:r>
            <a:r>
              <a:rPr lang="pl-PL" dirty="0" smtClean="0"/>
              <a:t>(</a:t>
            </a:r>
            <a:r>
              <a:rPr lang="pl-PL" dirty="0" err="1" smtClean="0"/>
              <a:t>cymetydyna</a:t>
            </a:r>
            <a:r>
              <a:rPr lang="pl-PL" dirty="0" smtClean="0"/>
              <a:t>) – zaburzenia potencji, </a:t>
            </a:r>
            <a:r>
              <a:rPr lang="pl-PL" dirty="0" err="1" smtClean="0"/>
              <a:t>oligospermia</a:t>
            </a:r>
            <a:r>
              <a:rPr lang="pl-PL" dirty="0" smtClean="0"/>
              <a:t>, ginekomastia</a:t>
            </a:r>
          </a:p>
          <a:p>
            <a:r>
              <a:rPr lang="pl-PL" dirty="0" smtClean="0"/>
              <a:t>Interakcje z innymi lekami (</a:t>
            </a:r>
            <a:r>
              <a:rPr lang="pl-PL" dirty="0" err="1" smtClean="0"/>
              <a:t>cymetydyna</a:t>
            </a:r>
            <a:r>
              <a:rPr lang="pl-PL" dirty="0" smtClean="0"/>
              <a:t>) – hamowanie cytochromu P-450.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Antagoniści receptora histaminowego H2 (Leki przeciwhistaminowe)</a:t>
            </a:r>
            <a:br>
              <a:rPr lang="pl-PL" dirty="0" smtClean="0"/>
            </a:br>
            <a:r>
              <a:rPr lang="pl-PL" dirty="0" smtClean="0"/>
              <a:t>Działanie niepożądane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85000" lnSpcReduction="10000"/>
          </a:bodyPr>
          <a:lstStyle/>
          <a:p>
            <a:r>
              <a:rPr lang="pl-PL" dirty="0" smtClean="0"/>
              <a:t>Hamują nieodwracalnie pompę protonową -&gt; Hamowanie wydzielania soku żołądkowego -&gt; Zmniejszenie kwasu solnego w żołądku oraz wzrost </a:t>
            </a:r>
            <a:r>
              <a:rPr lang="pl-PL" dirty="0" err="1" smtClean="0"/>
              <a:t>pH</a:t>
            </a:r>
            <a:endParaRPr lang="pl-PL" dirty="0" smtClean="0"/>
          </a:p>
          <a:p>
            <a:pPr>
              <a:buNone/>
            </a:pPr>
            <a:r>
              <a:rPr lang="pl-PL" dirty="0"/>
              <a:t>	</a:t>
            </a:r>
            <a:r>
              <a:rPr lang="pl-PL" dirty="0" smtClean="0"/>
              <a:t> -&gt; efekt trwa 1- 3 dni do czasu syntezy nowych enzymów.</a:t>
            </a:r>
          </a:p>
          <a:p>
            <a:r>
              <a:rPr lang="pl-PL" dirty="0" smtClean="0"/>
              <a:t>Zwiększają ryzyko zakażeń bakteryjnych żołądka -&gt; ryzyko infekcji dróg oddechowych.</a:t>
            </a:r>
          </a:p>
          <a:p>
            <a:r>
              <a:rPr lang="pl-PL" dirty="0" smtClean="0"/>
              <a:t>Leki pierwszego wyboru w terapii choroby wrzodowej oraz choroby </a:t>
            </a:r>
            <a:r>
              <a:rPr lang="pl-PL" dirty="0" err="1" smtClean="0"/>
              <a:t>refluksowej</a:t>
            </a:r>
            <a:r>
              <a:rPr lang="pl-PL" dirty="0" smtClean="0"/>
              <a:t> przełyku (</a:t>
            </a:r>
            <a:r>
              <a:rPr lang="pl-PL" i="1" dirty="0" smtClean="0"/>
              <a:t>GERD</a:t>
            </a:r>
            <a:r>
              <a:rPr lang="pl-PL" dirty="0" smtClean="0"/>
              <a:t>).</a:t>
            </a:r>
          </a:p>
          <a:p>
            <a:r>
              <a:rPr lang="pl-PL" dirty="0" smtClean="0"/>
              <a:t>Stosowane także w terapii zakażenia </a:t>
            </a:r>
            <a:r>
              <a:rPr lang="pl-PL" i="1" dirty="0" smtClean="0"/>
              <a:t>H. </a:t>
            </a:r>
            <a:r>
              <a:rPr lang="pl-PL" i="1" dirty="0" err="1" smtClean="0"/>
              <a:t>Pylori</a:t>
            </a:r>
            <a:r>
              <a:rPr lang="pl-PL" dirty="0" smtClean="0"/>
              <a:t>, zespole </a:t>
            </a:r>
            <a:r>
              <a:rPr lang="pl-PL" dirty="0" err="1" smtClean="0"/>
              <a:t>Zollingera</a:t>
            </a:r>
            <a:r>
              <a:rPr lang="pl-PL" dirty="0" smtClean="0"/>
              <a:t> – </a:t>
            </a:r>
            <a:r>
              <a:rPr lang="pl-PL" dirty="0" err="1" smtClean="0"/>
              <a:t>Ellisona</a:t>
            </a:r>
            <a:r>
              <a:rPr lang="pl-PL" dirty="0" smtClean="0"/>
              <a:t>, profilaktyce nawrotów choroby wrzodowej.</a:t>
            </a:r>
          </a:p>
          <a:p>
            <a:r>
              <a:rPr lang="pl-PL" dirty="0" smtClean="0"/>
              <a:t>Jako osłona w terapii </a:t>
            </a:r>
            <a:r>
              <a:rPr lang="pl-PL" dirty="0" err="1" smtClean="0"/>
              <a:t>przeciwniedokrwiennej</a:t>
            </a:r>
            <a:r>
              <a:rPr lang="pl-PL" dirty="0" smtClean="0"/>
              <a:t> z wykorzystaniem </a:t>
            </a:r>
            <a:r>
              <a:rPr lang="pl-PL" dirty="0" err="1" smtClean="0"/>
              <a:t>Rywaroksabanu</a:t>
            </a:r>
            <a:r>
              <a:rPr lang="pl-PL" dirty="0" smtClean="0"/>
              <a:t> (</a:t>
            </a:r>
            <a:r>
              <a:rPr lang="pl-PL" dirty="0" err="1" smtClean="0"/>
              <a:t>Xarelto</a:t>
            </a:r>
            <a:r>
              <a:rPr lang="pl-PL" dirty="0" smtClean="0"/>
              <a:t>) 2 x 2,5mg.</a:t>
            </a:r>
          </a:p>
          <a:p>
            <a:r>
              <a:rPr lang="pl-PL" dirty="0" smtClean="0"/>
              <a:t>Stosowane doustnie lub dożylnie.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Inhibitory pompy protonowej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Inhibitory pompy protonowej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 smtClean="0"/>
              <a:t>Esomeprazol</a:t>
            </a:r>
            <a:r>
              <a:rPr lang="pl-PL" dirty="0" smtClean="0"/>
              <a:t>, 20mg 2 x </a:t>
            </a:r>
            <a:r>
              <a:rPr lang="pl-PL" dirty="0" err="1" smtClean="0"/>
              <a:t>dz</a:t>
            </a:r>
            <a:endParaRPr lang="pl-PL" dirty="0" smtClean="0"/>
          </a:p>
          <a:p>
            <a:r>
              <a:rPr lang="pl-PL" dirty="0" err="1" smtClean="0"/>
              <a:t>Lanzoprazol</a:t>
            </a:r>
            <a:r>
              <a:rPr lang="pl-PL" dirty="0" smtClean="0"/>
              <a:t>, 30mg 2 x </a:t>
            </a:r>
            <a:r>
              <a:rPr lang="pl-PL" dirty="0" err="1" smtClean="0"/>
              <a:t>dz</a:t>
            </a:r>
            <a:endParaRPr lang="pl-PL" dirty="0" smtClean="0"/>
          </a:p>
          <a:p>
            <a:r>
              <a:rPr lang="pl-PL" dirty="0" err="1" smtClean="0"/>
              <a:t>Omeprazol</a:t>
            </a:r>
            <a:r>
              <a:rPr lang="pl-PL" dirty="0" smtClean="0"/>
              <a:t>, 20mg 2 x </a:t>
            </a:r>
            <a:r>
              <a:rPr lang="pl-PL" dirty="0" err="1" smtClean="0"/>
              <a:t>dz</a:t>
            </a:r>
            <a:endParaRPr lang="pl-PL" dirty="0" smtClean="0"/>
          </a:p>
          <a:p>
            <a:r>
              <a:rPr lang="pl-PL" dirty="0" err="1" smtClean="0"/>
              <a:t>Pantoprazol</a:t>
            </a:r>
            <a:r>
              <a:rPr lang="pl-PL" dirty="0" smtClean="0"/>
              <a:t>, 40 mg 2 x </a:t>
            </a:r>
            <a:r>
              <a:rPr lang="pl-PL" dirty="0" err="1" smtClean="0"/>
              <a:t>dz</a:t>
            </a:r>
            <a:endParaRPr lang="pl-PL" dirty="0" smtClean="0"/>
          </a:p>
          <a:p>
            <a:r>
              <a:rPr lang="pl-PL" dirty="0" err="1" smtClean="0"/>
              <a:t>Rabeprazol</a:t>
            </a:r>
            <a:r>
              <a:rPr lang="pl-PL" dirty="0" smtClean="0"/>
              <a:t>, 20 mg 2 x </a:t>
            </a:r>
            <a:r>
              <a:rPr lang="pl-PL" dirty="0" err="1" smtClean="0"/>
              <a:t>dz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20000"/>
          </a:bodyPr>
          <a:lstStyle/>
          <a:p>
            <a:r>
              <a:rPr lang="pl-PL" dirty="0" err="1" smtClean="0"/>
              <a:t>Hipergastrynemia</a:t>
            </a:r>
            <a:endParaRPr lang="pl-PL" dirty="0" smtClean="0"/>
          </a:p>
          <a:p>
            <a:r>
              <a:rPr lang="pl-PL" dirty="0" smtClean="0"/>
              <a:t>Bakteryjne zakażenie żołądka</a:t>
            </a:r>
          </a:p>
          <a:p>
            <a:r>
              <a:rPr lang="pl-PL" dirty="0" smtClean="0"/>
              <a:t>Zakażenia </a:t>
            </a:r>
            <a:r>
              <a:rPr lang="pl-PL" i="1" dirty="0" err="1" smtClean="0"/>
              <a:t>Clostridoides</a:t>
            </a:r>
            <a:r>
              <a:rPr lang="pl-PL" i="1" dirty="0" smtClean="0"/>
              <a:t> </a:t>
            </a:r>
            <a:r>
              <a:rPr lang="pl-PL" i="1" dirty="0" err="1" smtClean="0"/>
              <a:t>difficile</a:t>
            </a:r>
            <a:endParaRPr lang="pl-PL" i="1" dirty="0" smtClean="0"/>
          </a:p>
          <a:p>
            <a:r>
              <a:rPr lang="pl-PL" dirty="0" smtClean="0"/>
              <a:t>Dolegliwości żołądkowo – jelitowe</a:t>
            </a:r>
          </a:p>
          <a:p>
            <a:r>
              <a:rPr lang="pl-PL" dirty="0" smtClean="0"/>
              <a:t>Bóle głowy</a:t>
            </a:r>
          </a:p>
          <a:p>
            <a:r>
              <a:rPr lang="pl-PL" dirty="0" smtClean="0"/>
              <a:t>Zawroty głowy</a:t>
            </a:r>
          </a:p>
          <a:p>
            <a:r>
              <a:rPr lang="pl-PL" dirty="0" smtClean="0"/>
              <a:t>Wzrost stężenia enzymów wątrobowych</a:t>
            </a:r>
          </a:p>
          <a:p>
            <a:r>
              <a:rPr lang="pl-PL" dirty="0" smtClean="0"/>
              <a:t>Zmiany skórne</a:t>
            </a:r>
          </a:p>
          <a:p>
            <a:r>
              <a:rPr lang="pl-PL" dirty="0" smtClean="0"/>
              <a:t>Uszkodzenie wzroku</a:t>
            </a:r>
          </a:p>
          <a:p>
            <a:r>
              <a:rPr lang="pl-PL" dirty="0" smtClean="0"/>
              <a:t>Zmniejszają wchłanianie witaminy B12 oraz </a:t>
            </a:r>
            <a:r>
              <a:rPr lang="pl-PL" dirty="0" err="1" smtClean="0"/>
              <a:t>ketokonazolu</a:t>
            </a:r>
            <a:r>
              <a:rPr lang="pl-PL" dirty="0"/>
              <a:t>.</a:t>
            </a:r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Inhibitory pompy protonowej</a:t>
            </a:r>
            <a:br>
              <a:rPr lang="pl-PL" dirty="0" smtClean="0"/>
            </a:br>
            <a:r>
              <a:rPr lang="pl-PL" dirty="0" smtClean="0"/>
              <a:t>Działania niepożądane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Leki zobojętniające sok żołądkowy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Substancje, które wiążą lub neutralizują kwas solny w żołądku.</a:t>
            </a:r>
          </a:p>
          <a:p>
            <a:r>
              <a:rPr lang="pl-PL" dirty="0" smtClean="0"/>
              <a:t>Stymulują syntezę i uwalnianie prostaglandyn.</a:t>
            </a:r>
          </a:p>
          <a:p>
            <a:r>
              <a:rPr lang="pl-PL" dirty="0" smtClean="0"/>
              <a:t>Słabsze działanie od IPP oraz antagonistów histaminy.</a:t>
            </a:r>
          </a:p>
          <a:p>
            <a:r>
              <a:rPr lang="pl-PL" dirty="0" smtClean="0"/>
              <a:t>Stosuje się je 1 – 3 godziny po posiłku, nie powinno się ich przyjmować z innymi lekami.</a:t>
            </a:r>
          </a:p>
          <a:p>
            <a:r>
              <a:rPr lang="pl-PL" dirty="0" smtClean="0"/>
              <a:t>Stosowane w łagodnych dolegliwościach żołądkowych, można rozważyć w chorobie wrzodowej oraz chorobie </a:t>
            </a:r>
            <a:r>
              <a:rPr lang="pl-PL" dirty="0" err="1" smtClean="0"/>
              <a:t>refluksowej</a:t>
            </a:r>
            <a:r>
              <a:rPr lang="pl-PL" dirty="0" smtClean="0"/>
              <a:t> przełyku.</a:t>
            </a:r>
            <a:endParaRPr lang="pl-PL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Tlenek magnezu</a:t>
            </a:r>
          </a:p>
          <a:p>
            <a:r>
              <a:rPr lang="pl-PL" dirty="0" smtClean="0"/>
              <a:t>Wodorotlenek glinu</a:t>
            </a:r>
          </a:p>
          <a:p>
            <a:r>
              <a:rPr lang="pl-PL" dirty="0" smtClean="0"/>
              <a:t>Krzemian magnezu i glinu</a:t>
            </a:r>
          </a:p>
          <a:p>
            <a:r>
              <a:rPr lang="pl-PL" dirty="0" smtClean="0"/>
              <a:t>Węglan wapnia</a:t>
            </a:r>
          </a:p>
          <a:p>
            <a:r>
              <a:rPr lang="pl-PL" dirty="0" err="1" smtClean="0"/>
              <a:t>Alginiany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Leki zobojętniające sok żołądkowy</a:t>
            </a:r>
            <a:endParaRPr lang="pl-PL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Tlenek magnezu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Jony magnezu przez efekt osmotyczny działa przeczyszczająco.</a:t>
            </a:r>
          </a:p>
          <a:p>
            <a:r>
              <a:rPr lang="pl-PL" dirty="0" smtClean="0"/>
              <a:t>U chorych z </a:t>
            </a:r>
            <a:r>
              <a:rPr lang="pl-PL" dirty="0" err="1" smtClean="0"/>
              <a:t>PChN</a:t>
            </a:r>
            <a:r>
              <a:rPr lang="pl-PL" dirty="0" smtClean="0"/>
              <a:t> (przewlekłą chorobą nerek) istnieje ryzyko </a:t>
            </a:r>
            <a:r>
              <a:rPr lang="pl-PL" dirty="0" err="1" smtClean="0"/>
              <a:t>hipermagnezemii</a:t>
            </a:r>
            <a:r>
              <a:rPr lang="pl-PL" dirty="0" smtClean="0"/>
              <a:t>.</a:t>
            </a:r>
          </a:p>
          <a:p>
            <a:r>
              <a:rPr lang="pl-PL" dirty="0" smtClean="0"/>
              <a:t>Reaguje z kwasem solnym tworząc chlorek magnezu.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pl-PL" dirty="0" smtClean="0"/>
              <a:t>Wodorotlenek glinu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/>
          <a:lstStyle/>
          <a:p>
            <a:r>
              <a:rPr lang="pl-PL" dirty="0" smtClean="0"/>
              <a:t>Reaguje z kwasem solnym tworząc chlorek glinu.</a:t>
            </a:r>
          </a:p>
          <a:p>
            <a:r>
              <a:rPr lang="pl-PL" dirty="0" smtClean="0"/>
              <a:t>W jelicie cienkim reaguje z fosforanami tworząc fosforan glinu – terapia wspomagająca w </a:t>
            </a:r>
            <a:r>
              <a:rPr lang="pl-PL" dirty="0" err="1" smtClean="0"/>
              <a:t>PChN</a:t>
            </a:r>
            <a:r>
              <a:rPr lang="pl-PL" dirty="0" smtClean="0"/>
              <a:t> –            w celu obniżenia stężenia fosforanów we krwi.</a:t>
            </a:r>
          </a:p>
          <a:p>
            <a:r>
              <a:rPr lang="pl-PL" dirty="0" smtClean="0"/>
              <a:t>U pacjentów z prawidłową funkcją nerek – ryzyko </a:t>
            </a:r>
            <a:r>
              <a:rPr lang="pl-PL" dirty="0" err="1" smtClean="0"/>
              <a:t>hipofosfatemii</a:t>
            </a:r>
            <a:r>
              <a:rPr lang="pl-PL" dirty="0" smtClean="0"/>
              <a:t> -&gt; nadczynność przytarczyc -&gt; osteomalacja.</a:t>
            </a:r>
          </a:p>
          <a:p>
            <a:r>
              <a:rPr lang="pl-PL" dirty="0" smtClean="0"/>
              <a:t>Działanie zapierające.</a:t>
            </a:r>
          </a:p>
          <a:p>
            <a:r>
              <a:rPr lang="pl-PL" dirty="0" smtClean="0"/>
              <a:t>Długotrwała terapia – ryzyko encefalopatii spowodowanej odkładaniem jonów glinu.</a:t>
            </a:r>
            <a:endParaRPr lang="pl-PL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Krzemian magnezu i glinu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Sole magnezowe -&gt; biegunki.</a:t>
            </a:r>
          </a:p>
          <a:p>
            <a:r>
              <a:rPr lang="pl-PL" dirty="0" smtClean="0"/>
              <a:t>Sole glinu -&gt; zaparcia.</a:t>
            </a:r>
          </a:p>
          <a:p>
            <a:r>
              <a:rPr lang="pl-PL" dirty="0" smtClean="0"/>
              <a:t>Sole magnezu i glinu -&gt; bez wpływu na pasaż jelitowy.</a:t>
            </a:r>
          </a:p>
          <a:p>
            <a:r>
              <a:rPr lang="pl-PL" dirty="0" smtClean="0"/>
              <a:t>Możliwość powstania kamieni nerkowych.</a:t>
            </a:r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Żołądek – </a:t>
            </a:r>
            <a:br>
              <a:rPr lang="pl-PL" dirty="0" smtClean="0"/>
            </a:br>
            <a:r>
              <a:rPr lang="pl-PL" dirty="0" smtClean="0"/>
              <a:t>regulacja wydzielania kwasu solnego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Komórka okładzinowa -&gt; Pompa protonowa</a:t>
            </a:r>
          </a:p>
          <a:p>
            <a:pPr lvl="1"/>
            <a:r>
              <a:rPr lang="pl-PL" dirty="0" smtClean="0"/>
              <a:t>Reakcja syntezy z wykorzystaniem </a:t>
            </a:r>
            <a:r>
              <a:rPr lang="pl-PL" dirty="0" err="1" smtClean="0"/>
              <a:t>anhydrazy</a:t>
            </a:r>
            <a:r>
              <a:rPr lang="pl-PL" dirty="0" smtClean="0"/>
              <a:t> węglanowej (C02+H2O-&gt;H2CO3-&gt;H(+)+HCO3(-)</a:t>
            </a:r>
          </a:p>
          <a:p>
            <a:pPr lvl="1"/>
            <a:r>
              <a:rPr lang="pl-PL" dirty="0" smtClean="0"/>
              <a:t>Transport do światła żołądka jonów wodorowych (H+) oraz jonów chlorkowych (Cl-), czyli kwasu solnego (</a:t>
            </a:r>
            <a:r>
              <a:rPr lang="pl-PL" dirty="0" err="1" smtClean="0"/>
              <a:t>HCl</a:t>
            </a:r>
            <a:r>
              <a:rPr lang="pl-PL" dirty="0" smtClean="0"/>
              <a:t>)</a:t>
            </a:r>
          </a:p>
          <a:p>
            <a:pPr lvl="1"/>
            <a:r>
              <a:rPr lang="pl-PL" dirty="0" smtClean="0"/>
              <a:t>Transport jonów wodorowęglanowych (HCO3-) do osocza.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Węglan wapnia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Niestosowany już jako lek zobojętniający.</a:t>
            </a:r>
          </a:p>
          <a:p>
            <a:r>
              <a:rPr lang="pl-PL" dirty="0" smtClean="0"/>
              <a:t>Wykorzystywany w terapii </a:t>
            </a:r>
            <a:r>
              <a:rPr lang="pl-PL" dirty="0" err="1" smtClean="0"/>
              <a:t>hiperfosfatemii</a:t>
            </a:r>
            <a:r>
              <a:rPr lang="pl-PL" dirty="0" smtClean="0"/>
              <a:t>.</a:t>
            </a:r>
          </a:p>
          <a:p>
            <a:r>
              <a:rPr lang="pl-PL" dirty="0" smtClean="0"/>
              <a:t>Ryzyko hiperkalcemii po dłuższym stosowaniu -&gt; kamica nerkowa.</a:t>
            </a:r>
          </a:p>
          <a:p>
            <a:r>
              <a:rPr lang="pl-PL" dirty="0" smtClean="0"/>
              <a:t>Słabe działanie zapierające.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Alginiany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Zwiększają lepkość i przyczepność śluzu do błony śluzowej żołądka.</a:t>
            </a:r>
            <a:endParaRPr lang="pl-PL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Leki chroniące błonę śluzową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Zwiększają endogenne mechanizmy ochrony błony śluzowej lub tworzą fizyczną barierę na powierzchni owrzodzenia.</a:t>
            </a:r>
          </a:p>
          <a:p>
            <a:r>
              <a:rPr lang="pl-PL" dirty="0" smtClean="0"/>
              <a:t>Związki bizmutu</a:t>
            </a:r>
          </a:p>
          <a:p>
            <a:r>
              <a:rPr lang="pl-PL" dirty="0" err="1" smtClean="0"/>
              <a:t>Sukralfat</a:t>
            </a:r>
            <a:endParaRPr lang="pl-PL" dirty="0"/>
          </a:p>
          <a:p>
            <a:r>
              <a:rPr lang="pl-PL" dirty="0" err="1" smtClean="0"/>
              <a:t>Mizoprostol</a:t>
            </a:r>
            <a:endParaRPr lang="pl-PL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Związki bizmutu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145435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Stosowany w terapii poczwórnej </a:t>
            </a:r>
            <a:r>
              <a:rPr lang="pl-PL" dirty="0" err="1" smtClean="0"/>
              <a:t>eradykacji</a:t>
            </a:r>
            <a:r>
              <a:rPr lang="pl-PL" dirty="0" smtClean="0"/>
              <a:t> </a:t>
            </a:r>
            <a:r>
              <a:rPr lang="pl-PL" i="1" dirty="0" err="1" smtClean="0"/>
              <a:t>Helicobacter</a:t>
            </a:r>
            <a:r>
              <a:rPr lang="pl-PL" i="1" dirty="0" smtClean="0"/>
              <a:t> </a:t>
            </a:r>
            <a:r>
              <a:rPr lang="pl-PL" i="1" dirty="0" err="1" smtClean="0"/>
              <a:t>Pylori</a:t>
            </a:r>
            <a:r>
              <a:rPr lang="pl-PL" i="1" dirty="0" smtClean="0"/>
              <a:t>:</a:t>
            </a:r>
            <a:endParaRPr lang="pl-PL" dirty="0" smtClean="0"/>
          </a:p>
          <a:p>
            <a:pPr lvl="1"/>
            <a:r>
              <a:rPr lang="pl-PL" dirty="0" smtClean="0"/>
              <a:t>Zapobiega przyleganiu bakterii do błony śluzowej.</a:t>
            </a:r>
          </a:p>
          <a:p>
            <a:pPr lvl="1"/>
            <a:r>
              <a:rPr lang="pl-PL" dirty="0" smtClean="0"/>
              <a:t>Hamuje aktywność bakteryjnych enzymów proteolitycznych.</a:t>
            </a:r>
          </a:p>
          <a:p>
            <a:pPr lvl="1"/>
            <a:endParaRPr lang="pl-PL" dirty="0"/>
          </a:p>
          <a:p>
            <a:r>
              <a:rPr lang="pl-PL" dirty="0" smtClean="0"/>
              <a:t>Działania niepożądane:</a:t>
            </a:r>
            <a:endParaRPr lang="pl-PL" dirty="0"/>
          </a:p>
          <a:p>
            <a:pPr lvl="1"/>
            <a:r>
              <a:rPr lang="pl-PL" dirty="0" smtClean="0"/>
              <a:t>Nudności i wymioty</a:t>
            </a:r>
          </a:p>
          <a:p>
            <a:pPr lvl="1"/>
            <a:r>
              <a:rPr lang="pl-PL" dirty="0" smtClean="0"/>
              <a:t>Ciemna barwa języka</a:t>
            </a:r>
          </a:p>
          <a:p>
            <a:pPr lvl="1"/>
            <a:r>
              <a:rPr lang="pl-PL" dirty="0" smtClean="0"/>
              <a:t>Zaczernienie kału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err="1" smtClean="0"/>
              <a:t>Sukralfat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fontScale="85000" lnSpcReduction="20000"/>
          </a:bodyPr>
          <a:lstStyle/>
          <a:p>
            <a:r>
              <a:rPr lang="pl-PL" dirty="0" smtClean="0"/>
              <a:t>Kompleks wodorotlenku glinu i siarczanu sacharozy, z którego uwalnia się glin pod wpływem kwasu solnego (wymaga kwasowego środowiska do działania, zatem IPP będą zmniejszały jego skuteczność).</a:t>
            </a:r>
          </a:p>
          <a:p>
            <a:r>
              <a:rPr lang="pl-PL" dirty="0" smtClean="0"/>
              <a:t>Tworzy złożone żele ze śluzem, co zmniejsza jego rozkład przez pepsynę.</a:t>
            </a:r>
          </a:p>
          <a:p>
            <a:r>
              <a:rPr lang="pl-PL" dirty="0" smtClean="0"/>
              <a:t>Stymuluje wydzielanie śluzu, wodorowęglanów i prostaglandyn.</a:t>
            </a:r>
          </a:p>
          <a:p>
            <a:r>
              <a:rPr lang="pl-PL" dirty="0" smtClean="0"/>
              <a:t>Podawany doustnie.</a:t>
            </a:r>
          </a:p>
          <a:p>
            <a:r>
              <a:rPr lang="pl-PL" dirty="0" smtClean="0"/>
              <a:t>Tworzy w żołądku bezoary - zmniejsza wchłanianie innych leków.</a:t>
            </a:r>
          </a:p>
          <a:p>
            <a:r>
              <a:rPr lang="pl-PL" dirty="0" smtClean="0"/>
              <a:t>Działania niepożądane:</a:t>
            </a:r>
          </a:p>
          <a:p>
            <a:pPr lvl="1"/>
            <a:r>
              <a:rPr lang="pl-PL" dirty="0" smtClean="0"/>
              <a:t>Zaparcia</a:t>
            </a:r>
          </a:p>
          <a:p>
            <a:pPr lvl="1"/>
            <a:r>
              <a:rPr lang="pl-PL" dirty="0" smtClean="0"/>
              <a:t>Suchość w jamie ustnej, wysypki</a:t>
            </a:r>
          </a:p>
          <a:p>
            <a:pPr lvl="1"/>
            <a:r>
              <a:rPr lang="pl-PL" dirty="0" smtClean="0"/>
              <a:t>Nudności i wymioty</a:t>
            </a:r>
          </a:p>
          <a:p>
            <a:pPr lvl="1"/>
            <a:r>
              <a:rPr lang="pl-PL" dirty="0" smtClean="0"/>
              <a:t>Bóle głowy</a:t>
            </a:r>
          </a:p>
          <a:p>
            <a:pPr lvl="1">
              <a:buNone/>
            </a:pP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-171400"/>
            <a:ext cx="8229600" cy="1143000"/>
          </a:xfrm>
        </p:spPr>
        <p:txBody>
          <a:bodyPr/>
          <a:lstStyle/>
          <a:p>
            <a:r>
              <a:rPr lang="pl-PL" dirty="0" err="1" smtClean="0"/>
              <a:t>Mizoprostol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Analog prostaglandyny E1.</a:t>
            </a:r>
          </a:p>
          <a:p>
            <a:r>
              <a:rPr lang="pl-PL" dirty="0" smtClean="0"/>
              <a:t>Podawany doustnie.</a:t>
            </a:r>
          </a:p>
          <a:p>
            <a:r>
              <a:rPr lang="pl-PL" dirty="0" smtClean="0"/>
              <a:t>Ułatwia gojenie się owrzodzeń żołądka.</a:t>
            </a:r>
          </a:p>
          <a:p>
            <a:r>
              <a:rPr lang="pl-PL" dirty="0" smtClean="0"/>
              <a:t>Stosowany jako profilaktyka wrzodów żołądka w trakcie długotrwałej terapii NSLPZ.</a:t>
            </a:r>
          </a:p>
          <a:p>
            <a:r>
              <a:rPr lang="pl-PL" dirty="0" smtClean="0"/>
              <a:t>Hamuje podstawowe wydzielanie soku żołądkowego oraz stymulowane przez pożywienie i kofeinę.</a:t>
            </a:r>
          </a:p>
          <a:p>
            <a:r>
              <a:rPr lang="pl-PL" dirty="0" smtClean="0"/>
              <a:t>Rozszerza naczynia krwionośne żołądka -&gt; poprawia ukrwienie błony śluzowej żołądka -&gt; zwiększa wydzielanie śluzu oraz wodorowęglanów.</a:t>
            </a:r>
          </a:p>
          <a:p>
            <a:r>
              <a:rPr lang="pl-PL" dirty="0" smtClean="0"/>
              <a:t>Działania niepożądane:</a:t>
            </a:r>
          </a:p>
          <a:p>
            <a:pPr lvl="1"/>
            <a:r>
              <a:rPr lang="pl-PL" dirty="0" smtClean="0"/>
              <a:t>Biegunka</a:t>
            </a:r>
          </a:p>
          <a:p>
            <a:pPr lvl="1"/>
            <a:r>
              <a:rPr lang="pl-PL" dirty="0" smtClean="0"/>
              <a:t>Skurcze jelit, macicy</a:t>
            </a:r>
          </a:p>
          <a:p>
            <a:pPr lvl="1"/>
            <a:r>
              <a:rPr lang="pl-PL" dirty="0" smtClean="0"/>
              <a:t>Przeciwwskazany w ciąży.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Powikłania choroby wrzodowej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Krwotok z górnego odcinka przewodu pokarmowego – krwiste lub fusowate wymioty i smoliste stolce.</a:t>
            </a:r>
          </a:p>
          <a:p>
            <a:r>
              <a:rPr lang="pl-PL" dirty="0" smtClean="0"/>
              <a:t>Perforacja – nagły, przeszywający ból w nadbrzuszu z szybko rozwijającym się zapaleniem otrzewnej.</a:t>
            </a:r>
          </a:p>
          <a:p>
            <a:r>
              <a:rPr lang="pl-PL" dirty="0" smtClean="0"/>
              <a:t>Zwężenie odźwiernika – zaleganie treści żołądkowej – nudności, wymioty.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Choroba </a:t>
            </a:r>
            <a:r>
              <a:rPr lang="pl-PL" dirty="0" err="1" smtClean="0"/>
              <a:t>refluksowa</a:t>
            </a:r>
            <a:r>
              <a:rPr lang="pl-PL" dirty="0" smtClean="0"/>
              <a:t> przełyku (GERD)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/>
          </a:bodyPr>
          <a:lstStyle/>
          <a:p>
            <a:r>
              <a:rPr lang="pl-PL" dirty="0" smtClean="0"/>
              <a:t>Często nieuzyskiwanie </a:t>
            </a:r>
            <a:r>
              <a:rPr lang="pl-PL" dirty="0" smtClean="0"/>
              <a:t>poprawy terapeutycznej lub nawrót dolegliwości po leczeniu.</a:t>
            </a:r>
          </a:p>
          <a:p>
            <a:r>
              <a:rPr lang="pl-PL" dirty="0" smtClean="0"/>
              <a:t>Charakter przewlekły, z okresami zaostrzeń oraz remisji.</a:t>
            </a:r>
          </a:p>
          <a:p>
            <a:r>
              <a:rPr lang="pl-PL" dirty="0" smtClean="0"/>
              <a:t>U około 80% pacjentów dolegliwości pojawiają się ponownie po roku od zakończonej sukcesem terapii ostrej fazy choroby.</a:t>
            </a:r>
          </a:p>
          <a:p>
            <a:r>
              <a:rPr lang="pl-PL" dirty="0" smtClean="0"/>
              <a:t>Nieleczona prowadzi do obniżenia jakości życia oraz powikłań:</a:t>
            </a:r>
          </a:p>
          <a:p>
            <a:pPr lvl="1"/>
            <a:r>
              <a:rPr lang="pl-PL" dirty="0" smtClean="0"/>
              <a:t>Zwężenie przełyku</a:t>
            </a:r>
          </a:p>
          <a:p>
            <a:pPr lvl="1"/>
            <a:r>
              <a:rPr lang="pl-PL" dirty="0" smtClean="0"/>
              <a:t>Rak gruczołowy przełyku.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Choroba </a:t>
            </a:r>
            <a:r>
              <a:rPr lang="pl-PL" dirty="0" err="1" smtClean="0"/>
              <a:t>refluksowa</a:t>
            </a:r>
            <a:r>
              <a:rPr lang="pl-PL" dirty="0" smtClean="0"/>
              <a:t> przełyku (GERD)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/>
          <a:lstStyle/>
          <a:p>
            <a:r>
              <a:rPr lang="pl-PL" dirty="0" smtClean="0"/>
              <a:t>Zarzucanie treści żołądkowej do przełyku powodującego kłopotliwe objawy choroby lub powikłania, spowodowane zaburzeniami perystaltyki </a:t>
            </a:r>
            <a:r>
              <a:rPr lang="pl-PL" dirty="0" err="1" smtClean="0"/>
              <a:t>dystalnego</a:t>
            </a:r>
            <a:r>
              <a:rPr lang="pl-PL" dirty="0" smtClean="0"/>
              <a:t> odcinka przełyku oraz nieprawidłową relaksacją dolnego zwieracza przełyku, co przyczynia się do dłuższej ekspozycji błony śluzowej przełyku na zarzucaną treść żołądkową.</a:t>
            </a:r>
          </a:p>
          <a:p>
            <a:r>
              <a:rPr lang="pl-PL" dirty="0" smtClean="0"/>
              <a:t>Może towarzyszyć chorobom ogólnoustrojowym – twardzinie, cukrzycy, neurologicznym chorobom demielinizacyjnym, polineuropatii alkoholowej.</a:t>
            </a:r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Leki </a:t>
            </a:r>
            <a:r>
              <a:rPr lang="pl-PL" dirty="0" err="1" smtClean="0"/>
              <a:t>przeciwwydzielnicze</a:t>
            </a:r>
            <a:r>
              <a:rPr lang="pl-PL" dirty="0" smtClean="0"/>
              <a:t> – inhibitory pompy protonowej.</a:t>
            </a:r>
          </a:p>
          <a:p>
            <a:r>
              <a:rPr lang="pl-PL" dirty="0" smtClean="0"/>
              <a:t>Leki </a:t>
            </a:r>
            <a:r>
              <a:rPr lang="pl-PL" dirty="0" err="1" smtClean="0"/>
              <a:t>prokinetyczne</a:t>
            </a:r>
            <a:r>
              <a:rPr lang="pl-PL" dirty="0" smtClean="0"/>
              <a:t> </a:t>
            </a:r>
            <a:r>
              <a:rPr lang="pl-PL" dirty="0" smtClean="0"/>
              <a:t>(poprawiające perystaltykę przewodu pokarmowego) – zwiększenie ciśnienia w dolnym zwieraczu przełyku oraz pobudzenie perystaltyki trzonu żołądka, co przyczynia się do przyspieszonego opróżniania żołądka:</a:t>
            </a:r>
          </a:p>
          <a:p>
            <a:pPr lvl="1"/>
            <a:r>
              <a:rPr lang="pl-PL" dirty="0" err="1" smtClean="0"/>
              <a:t>Itopryd</a:t>
            </a:r>
            <a:r>
              <a:rPr lang="pl-PL" dirty="0" smtClean="0"/>
              <a:t> – antagonista receptora dopaminowego D2</a:t>
            </a:r>
          </a:p>
          <a:p>
            <a:pPr lvl="1"/>
            <a:r>
              <a:rPr lang="pl-PL" dirty="0" err="1" smtClean="0"/>
              <a:t>Cyzapryd</a:t>
            </a:r>
            <a:r>
              <a:rPr lang="pl-PL" dirty="0" smtClean="0"/>
              <a:t> – agonista receptora serotoninowego 5-HT4</a:t>
            </a:r>
          </a:p>
          <a:p>
            <a:pPr lvl="1"/>
            <a:r>
              <a:rPr lang="pl-PL" dirty="0" err="1" smtClean="0"/>
              <a:t>Metoklopramid</a:t>
            </a:r>
            <a:r>
              <a:rPr lang="pl-PL" dirty="0" smtClean="0"/>
              <a:t> </a:t>
            </a:r>
            <a:r>
              <a:rPr lang="pl-PL" dirty="0" smtClean="0"/>
              <a:t>– antagonista receptora dopaminowego D2 / agonista receptora 5-HT4.</a:t>
            </a:r>
          </a:p>
          <a:p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Choroba </a:t>
            </a:r>
            <a:r>
              <a:rPr lang="pl-PL" dirty="0" err="1" smtClean="0"/>
              <a:t>refluksowa</a:t>
            </a:r>
            <a:r>
              <a:rPr lang="pl-PL" dirty="0" smtClean="0"/>
              <a:t> przełyku (GERD</a:t>
            </a:r>
            <a:r>
              <a:rPr lang="pl-PL" dirty="0" smtClean="0"/>
              <a:t>)</a:t>
            </a:r>
            <a:br>
              <a:rPr lang="pl-PL" dirty="0" smtClean="0"/>
            </a:br>
            <a:r>
              <a:rPr lang="pl-PL" dirty="0" smtClean="0"/>
              <a:t>Leczenie</a:t>
            </a:r>
            <a:endParaRPr lang="pl-P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Pompa protonowa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Czynniki aktywujące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 smtClean="0"/>
              <a:t>Histamina</a:t>
            </a:r>
          </a:p>
          <a:p>
            <a:r>
              <a:rPr lang="pl-PL" dirty="0" smtClean="0"/>
              <a:t>Gastryna</a:t>
            </a:r>
          </a:p>
          <a:p>
            <a:r>
              <a:rPr lang="pl-PL" dirty="0" smtClean="0"/>
              <a:t>Acetylocholina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Czynniki hamujące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 err="1" smtClean="0"/>
              <a:t>Prostaglandyna</a:t>
            </a:r>
            <a:r>
              <a:rPr lang="pl-PL" dirty="0" smtClean="0"/>
              <a:t> E2</a:t>
            </a:r>
          </a:p>
          <a:p>
            <a:r>
              <a:rPr lang="pl-PL" dirty="0" err="1" smtClean="0"/>
              <a:t>Prostaglandyna</a:t>
            </a:r>
            <a:r>
              <a:rPr lang="pl-PL" dirty="0" smtClean="0"/>
              <a:t> I2</a:t>
            </a:r>
          </a:p>
          <a:p>
            <a:r>
              <a:rPr lang="pl-PL" dirty="0" err="1" smtClean="0"/>
              <a:t>Somatostatyna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err="1" smtClean="0"/>
              <a:t>Metoklopramid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/>
          </a:bodyPr>
          <a:lstStyle/>
          <a:p>
            <a:r>
              <a:rPr lang="pl-PL" dirty="0" smtClean="0"/>
              <a:t>Wykazuje działanie ośrodkowe (przeciwwymiotne) oraz obwodowe (</a:t>
            </a:r>
            <a:r>
              <a:rPr lang="pl-PL" dirty="0" err="1" smtClean="0"/>
              <a:t>prokinetyczne</a:t>
            </a:r>
            <a:r>
              <a:rPr lang="pl-PL" dirty="0" smtClean="0"/>
              <a:t>).</a:t>
            </a:r>
          </a:p>
          <a:p>
            <a:r>
              <a:rPr lang="pl-PL" dirty="0" smtClean="0"/>
              <a:t>Nie może być stosowany przewlekle (czas terapii nie może przekraczać 5 dni).</a:t>
            </a:r>
          </a:p>
          <a:p>
            <a:r>
              <a:rPr lang="pl-PL" dirty="0" smtClean="0"/>
              <a:t>Stosowany w krótkotrwałym leczeniu nudności i wymiotów, zwłaszcza w trakcie chemioterapii oraz we wlewach dożylnych po zabiegach chirurgicznych.</a:t>
            </a:r>
          </a:p>
          <a:p>
            <a:r>
              <a:rPr lang="pl-PL" dirty="0" smtClean="0"/>
              <a:t>Działania niepożądane:</a:t>
            </a:r>
          </a:p>
          <a:p>
            <a:pPr lvl="1"/>
            <a:r>
              <a:rPr lang="pl-PL" dirty="0" smtClean="0"/>
              <a:t>Bóle i zawroty głowy</a:t>
            </a:r>
          </a:p>
          <a:p>
            <a:pPr lvl="1"/>
            <a:r>
              <a:rPr lang="pl-PL" dirty="0" smtClean="0"/>
              <a:t>Dyskinezy</a:t>
            </a:r>
          </a:p>
          <a:p>
            <a:pPr lvl="1"/>
            <a:r>
              <a:rPr lang="pl-PL" dirty="0" smtClean="0"/>
              <a:t>Ginekomastia.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err="1" smtClean="0"/>
              <a:t>Cyzapryd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pl-PL" dirty="0" smtClean="0"/>
              <a:t>Obecnie stosowany jedynie u pacjentów z </a:t>
            </a:r>
            <a:r>
              <a:rPr lang="pl-PL" dirty="0" err="1" smtClean="0"/>
              <a:t>gastroparezą</a:t>
            </a:r>
            <a:r>
              <a:rPr lang="pl-PL" dirty="0" smtClean="0"/>
              <a:t> cukrzycową, wycofany z użycia w innych wskazaniach.</a:t>
            </a:r>
          </a:p>
          <a:p>
            <a:r>
              <a:rPr lang="pl-PL" dirty="0" smtClean="0"/>
              <a:t>Zagrażające życiu zaburzenia rytmu serca.</a:t>
            </a:r>
          </a:p>
          <a:p>
            <a:r>
              <a:rPr lang="pl-PL" dirty="0" smtClean="0"/>
              <a:t>W trakcie terapii należy wykonać badanie EKG w celu wykluczenia wydłużonego odstępu QT oraz bradykardii.</a:t>
            </a:r>
          </a:p>
          <a:p>
            <a:endParaRPr lang="pl-PL" dirty="0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err="1" smtClean="0"/>
              <a:t>Itopryd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Powoduje wzrost ciśnienia dolnego zwieracza przełyku oraz poprawia perystaltykę trzonu żołądka.</a:t>
            </a:r>
          </a:p>
          <a:p>
            <a:r>
              <a:rPr lang="pl-PL" dirty="0" smtClean="0"/>
              <a:t>Nie przechodzi przez barierę krew – mózg.</a:t>
            </a:r>
          </a:p>
          <a:p>
            <a:r>
              <a:rPr lang="pl-PL" dirty="0" smtClean="0"/>
              <a:t>Blokowanie obwodowych receptorów dopaminowych D2 i hamowanie aktywności </a:t>
            </a:r>
            <a:r>
              <a:rPr lang="pl-PL" dirty="0" err="1" smtClean="0"/>
              <a:t>acetylocholinesterazy</a:t>
            </a:r>
            <a:r>
              <a:rPr lang="pl-PL" dirty="0" smtClean="0"/>
              <a:t>.</a:t>
            </a:r>
          </a:p>
          <a:p>
            <a:r>
              <a:rPr lang="pl-PL" dirty="0" smtClean="0"/>
              <a:t>Działania niepożądane:</a:t>
            </a:r>
          </a:p>
          <a:p>
            <a:pPr lvl="1"/>
            <a:r>
              <a:rPr lang="pl-PL" dirty="0" err="1" smtClean="0"/>
              <a:t>Hiperprolaktynemia</a:t>
            </a:r>
            <a:endParaRPr lang="pl-PL" dirty="0" smtClean="0"/>
          </a:p>
          <a:p>
            <a:pPr lvl="1"/>
            <a:r>
              <a:rPr lang="pl-PL" dirty="0" smtClean="0"/>
              <a:t>Objawy pozapiramidowe</a:t>
            </a:r>
          </a:p>
          <a:p>
            <a:pPr lvl="1"/>
            <a:r>
              <a:rPr lang="pl-PL" dirty="0" smtClean="0"/>
              <a:t>Nie wykazuje powinowactwa do receptora 5-HT4 w sercu, dzięki czemu nie powoduje kardiologicznych działań niepożądanych.</a:t>
            </a:r>
            <a:endParaRPr lang="pl-PL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Itopryd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Dołączenie </a:t>
            </a:r>
            <a:r>
              <a:rPr lang="pl-PL" dirty="0" err="1" smtClean="0"/>
              <a:t>itoprydu</a:t>
            </a:r>
            <a:r>
              <a:rPr lang="pl-PL" dirty="0" smtClean="0"/>
              <a:t> do IPP w leczeniu GERD poprawia skuteczność leczenia oraz zmniejsza częstość nawrotów.</a:t>
            </a:r>
          </a:p>
          <a:p>
            <a:r>
              <a:rPr lang="pl-PL" dirty="0" smtClean="0"/>
              <a:t>Zalecane dawkowanie – 3 x 50 mg, 30 minut przed posiłkiem, IPP 1 x dz.</a:t>
            </a:r>
          </a:p>
          <a:p>
            <a:r>
              <a:rPr lang="pl-PL" dirty="0" smtClean="0"/>
              <a:t>Czas leczenia – 8 tygodni, istnieje możliwość wydłużenia terapii w zależności od indywidualnych potrzeb.</a:t>
            </a:r>
            <a:endParaRPr lang="pl-PL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pl-PL" dirty="0" smtClean="0"/>
              <a:t>Dyspepsja czynnościowa (FD)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Występuje u 5 – 11% populacji, częściej u kobiet, palaczy oraz przyjmujących NSLPZ</a:t>
            </a:r>
            <a:r>
              <a:rPr lang="pl-PL" dirty="0" smtClean="0"/>
              <a:t>.</a:t>
            </a:r>
          </a:p>
          <a:p>
            <a:r>
              <a:rPr lang="pl-PL" dirty="0" smtClean="0"/>
              <a:t>Zespół dolegliwości </a:t>
            </a:r>
            <a:r>
              <a:rPr lang="pl-PL" dirty="0" err="1" smtClean="0"/>
              <a:t>poposiłkowych</a:t>
            </a:r>
            <a:r>
              <a:rPr lang="pl-PL" dirty="0" smtClean="0"/>
              <a:t> (PDS) – uczucie pełności </a:t>
            </a:r>
            <a:r>
              <a:rPr lang="pl-PL" dirty="0" err="1" smtClean="0"/>
              <a:t>poposiłkowej</a:t>
            </a:r>
            <a:r>
              <a:rPr lang="pl-PL" dirty="0" smtClean="0"/>
              <a:t> lub wczesnej sytości przez co najmniej 3 dni w tygodniu.</a:t>
            </a:r>
          </a:p>
          <a:p>
            <a:r>
              <a:rPr lang="pl-PL" dirty="0" smtClean="0"/>
              <a:t>Zespół bólu w nadbrzuszu (EPS) – uciążliwy ból lub pieczenie w nadbrzuszu przez co najmniej 1 dzień w tygodniu niezależnie od przyjmowanego posiłku.</a:t>
            </a:r>
          </a:p>
          <a:p>
            <a:r>
              <a:rPr lang="pl-PL" dirty="0" smtClean="0"/>
              <a:t>Dolegliwości muszą zaburzać codzienną aktywność życiową przez ostatnie 3 miesiące, przy pojawieniu się dolegliwości co najmniej 6 miesięcy przed rozpoznaniem.</a:t>
            </a:r>
          </a:p>
          <a:p>
            <a:r>
              <a:rPr lang="pl-PL" dirty="0" smtClean="0"/>
              <a:t>W celu rozpoznania należy koniecznie wykluczyć zapalenie żołądka wywołane przez </a:t>
            </a:r>
            <a:r>
              <a:rPr lang="pl-PL" i="1" dirty="0" err="1" smtClean="0"/>
              <a:t>H.Pylori</a:t>
            </a:r>
            <a:r>
              <a:rPr lang="pl-PL" i="1" dirty="0" smtClean="0"/>
              <a:t>.</a:t>
            </a:r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Niewielka szansa na sukces terapeutyczny.</a:t>
            </a:r>
          </a:p>
          <a:p>
            <a:r>
              <a:rPr lang="pl-PL" dirty="0" smtClean="0"/>
              <a:t>Prawidłowa higiena spożywania posiłków – niewielkie objętości, za to częściej.</a:t>
            </a:r>
          </a:p>
          <a:p>
            <a:r>
              <a:rPr lang="pl-PL" dirty="0" smtClean="0"/>
              <a:t>Zaprzestanie palenia tytoniu.</a:t>
            </a:r>
          </a:p>
          <a:p>
            <a:r>
              <a:rPr lang="pl-PL" dirty="0" smtClean="0"/>
              <a:t>Unikanie NSLPZ.</a:t>
            </a:r>
          </a:p>
          <a:p>
            <a:r>
              <a:rPr lang="pl-PL" dirty="0" err="1" smtClean="0"/>
              <a:t>Eradykacja</a:t>
            </a:r>
            <a:r>
              <a:rPr lang="pl-PL" dirty="0" smtClean="0"/>
              <a:t> </a:t>
            </a:r>
            <a:r>
              <a:rPr lang="pl-PL" i="1" dirty="0" err="1" smtClean="0"/>
              <a:t>H.Pylori</a:t>
            </a:r>
            <a:r>
              <a:rPr lang="pl-PL" dirty="0" smtClean="0"/>
              <a:t>.</a:t>
            </a:r>
          </a:p>
          <a:p>
            <a:r>
              <a:rPr lang="pl-PL" dirty="0" smtClean="0"/>
              <a:t>W zespole dolegliwości </a:t>
            </a:r>
            <a:r>
              <a:rPr lang="pl-PL" dirty="0" err="1" smtClean="0"/>
              <a:t>poposiłkowych</a:t>
            </a:r>
            <a:r>
              <a:rPr lang="pl-PL" dirty="0" smtClean="0"/>
              <a:t> – lekiem pierwszego rzutu są </a:t>
            </a:r>
            <a:r>
              <a:rPr lang="pl-PL" dirty="0" err="1" smtClean="0"/>
              <a:t>prokinetyki</a:t>
            </a:r>
            <a:r>
              <a:rPr lang="pl-PL" dirty="0" smtClean="0"/>
              <a:t> </a:t>
            </a:r>
            <a:r>
              <a:rPr lang="pl-PL" dirty="0" smtClean="0"/>
              <a:t>– </a:t>
            </a:r>
            <a:r>
              <a:rPr lang="pl-PL" dirty="0" err="1" smtClean="0"/>
              <a:t>Itopryd</a:t>
            </a:r>
            <a:r>
              <a:rPr lang="pl-PL" dirty="0" smtClean="0"/>
              <a:t> </a:t>
            </a:r>
            <a:r>
              <a:rPr lang="pl-PL" dirty="0" smtClean="0"/>
              <a:t>oraz wspomagająco inhibitory pompy protonowej.</a:t>
            </a:r>
          </a:p>
          <a:p>
            <a:r>
              <a:rPr lang="pl-PL" dirty="0" smtClean="0"/>
              <a:t>W zespole bólu w nadbrzuszu – lekiem pierwszego rzutu są inhibitory pompy protonowej.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pl-PL" dirty="0" smtClean="0"/>
              <a:t>Dyspepsja czynnościowa (</a:t>
            </a:r>
            <a:r>
              <a:rPr lang="pl-PL" dirty="0" smtClean="0"/>
              <a:t>FD) - leczenie</a:t>
            </a:r>
            <a:endParaRPr lang="pl-PL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Zespół jelita drażliwego (IBS)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/>
          </a:bodyPr>
          <a:lstStyle/>
          <a:p>
            <a:r>
              <a:rPr lang="pl-PL" dirty="0" smtClean="0"/>
              <a:t>Objawy choroby stanowią 25 – 30% porad specjalistycznych oraz 12% porad u lekarza rodzinnego.</a:t>
            </a:r>
          </a:p>
          <a:p>
            <a:r>
              <a:rPr lang="pl-PL" dirty="0" smtClean="0"/>
              <a:t>Pogorszenie jakości życia pacjentów.</a:t>
            </a:r>
          </a:p>
          <a:p>
            <a:r>
              <a:rPr lang="pl-PL" dirty="0" smtClean="0"/>
              <a:t>Koszty absencji z powodu dolegliwości generują na świecie ponad 200 mld </a:t>
            </a:r>
            <a:r>
              <a:rPr lang="pl-PL" dirty="0" err="1" smtClean="0"/>
              <a:t>dol</a:t>
            </a:r>
            <a:r>
              <a:rPr lang="pl-PL" dirty="0" smtClean="0"/>
              <a:t> straty w ciągu roku</a:t>
            </a:r>
            <a:r>
              <a:rPr lang="pl-PL" dirty="0" smtClean="0"/>
              <a:t>.</a:t>
            </a:r>
          </a:p>
          <a:p>
            <a:r>
              <a:rPr lang="pl-PL" dirty="0" smtClean="0"/>
              <a:t>Objawy – biegunki, zaparcia, bóle brzucha.</a:t>
            </a:r>
          </a:p>
          <a:p>
            <a:r>
              <a:rPr lang="pl-PL" dirty="0" smtClean="0"/>
              <a:t>Leczenie objawowe z dietą </a:t>
            </a:r>
            <a:r>
              <a:rPr lang="pl-PL" dirty="0" err="1" smtClean="0"/>
              <a:t>wysokoresztkową</a:t>
            </a:r>
            <a:r>
              <a:rPr lang="pl-PL" dirty="0" smtClean="0"/>
              <a:t>, ewentualnie </a:t>
            </a:r>
            <a:r>
              <a:rPr lang="pl-PL" dirty="0" err="1" smtClean="0"/>
              <a:t>loperamid</a:t>
            </a:r>
            <a:r>
              <a:rPr lang="pl-PL" dirty="0" smtClean="0"/>
              <a:t> </a:t>
            </a:r>
            <a:r>
              <a:rPr lang="pl-PL" dirty="0" smtClean="0"/>
              <a:t>gdy przeważają biegunki lub </a:t>
            </a:r>
            <a:r>
              <a:rPr lang="pl-PL" dirty="0" err="1" smtClean="0"/>
              <a:t>itopryd</a:t>
            </a:r>
            <a:r>
              <a:rPr lang="pl-PL" dirty="0" smtClean="0"/>
              <a:t> gdy przeważają zaparcia.</a:t>
            </a:r>
            <a:endParaRPr lang="pl-PL" dirty="0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Leki przeciwbiegunkowe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 przypadku biegunki priorytet stanowi nawadnianie pacjenta – doustne (mieszanka - woda, </a:t>
            </a:r>
            <a:r>
              <a:rPr lang="pl-PL" dirty="0" err="1" smtClean="0"/>
              <a:t>NaCl</a:t>
            </a:r>
            <a:r>
              <a:rPr lang="pl-PL" dirty="0" smtClean="0"/>
              <a:t>, glukoza) lub dożylne.</a:t>
            </a:r>
          </a:p>
          <a:p>
            <a:r>
              <a:rPr lang="pl-PL" dirty="0" smtClean="0"/>
              <a:t>Leki hamujące motorykę przewodu pokarmowego.</a:t>
            </a:r>
          </a:p>
          <a:p>
            <a:r>
              <a:rPr lang="pl-PL" dirty="0" smtClean="0"/>
              <a:t>Leki rozkurczowe.</a:t>
            </a:r>
            <a:endParaRPr lang="pl-PL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Leki hamujące motorykę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 smtClean="0"/>
              <a:t>Opioidy</a:t>
            </a:r>
            <a:r>
              <a:rPr lang="pl-PL" dirty="0" smtClean="0"/>
              <a:t>:</a:t>
            </a:r>
          </a:p>
          <a:p>
            <a:pPr lvl="1"/>
            <a:r>
              <a:rPr lang="pl-PL" dirty="0" smtClean="0"/>
              <a:t>Morfina</a:t>
            </a:r>
          </a:p>
          <a:p>
            <a:pPr lvl="1"/>
            <a:r>
              <a:rPr lang="pl-PL" dirty="0" err="1" smtClean="0"/>
              <a:t>Loperamid</a:t>
            </a:r>
            <a:endParaRPr lang="pl-PL" dirty="0" smtClean="0"/>
          </a:p>
          <a:p>
            <a:pPr lvl="1"/>
            <a:r>
              <a:rPr lang="pl-PL" dirty="0" smtClean="0"/>
              <a:t>Kodeina</a:t>
            </a:r>
          </a:p>
          <a:p>
            <a:pPr lvl="1"/>
            <a:r>
              <a:rPr lang="pl-PL" dirty="0" err="1" smtClean="0"/>
              <a:t>Difenoksylat</a:t>
            </a:r>
            <a:r>
              <a:rPr lang="pl-PL" dirty="0" smtClean="0"/>
              <a:t>.</a:t>
            </a:r>
          </a:p>
          <a:p>
            <a:r>
              <a:rPr lang="pl-PL" dirty="0" smtClean="0"/>
              <a:t>Atropina.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Morfina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Zwiększa napięcie i rytmiczne skurcze jelit.</a:t>
            </a:r>
          </a:p>
          <a:p>
            <a:r>
              <a:rPr lang="pl-PL" dirty="0" smtClean="0"/>
              <a:t>Zmniejsza aktywność </a:t>
            </a:r>
            <a:r>
              <a:rPr lang="pl-PL" dirty="0" err="1" smtClean="0"/>
              <a:t>prokinetyczną</a:t>
            </a:r>
            <a:r>
              <a:rPr lang="pl-PL" dirty="0" smtClean="0"/>
              <a:t>.</a:t>
            </a:r>
          </a:p>
          <a:p>
            <a:r>
              <a:rPr lang="pl-PL" dirty="0" smtClean="0"/>
              <a:t>Wywołuje skurcz zwieracza odźwiernika, krętnicy, odbytnicy oraz odbytu.</a:t>
            </a:r>
          </a:p>
          <a:p>
            <a:r>
              <a:rPr lang="pl-PL" dirty="0" smtClean="0"/>
              <a:t>Efekt kliniczny – zaparcie.</a:t>
            </a:r>
            <a:endParaRPr lang="pl-P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Wskazania kliniczne do zastosowania leków zmniejszających wydzielanie kwasu solnego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r>
              <a:rPr lang="pl-PL" dirty="0" smtClean="0"/>
              <a:t>Choroba wrzodowa</a:t>
            </a:r>
          </a:p>
          <a:p>
            <a:r>
              <a:rPr lang="pl-PL" dirty="0" smtClean="0"/>
              <a:t>Choroba </a:t>
            </a:r>
            <a:r>
              <a:rPr lang="pl-PL" dirty="0" err="1" smtClean="0"/>
              <a:t>refluksowa</a:t>
            </a:r>
            <a:r>
              <a:rPr lang="pl-PL" dirty="0" smtClean="0"/>
              <a:t> przełyku (</a:t>
            </a:r>
            <a:r>
              <a:rPr lang="pl-PL" i="1" dirty="0" smtClean="0"/>
              <a:t>GERD</a:t>
            </a:r>
            <a:r>
              <a:rPr lang="pl-PL" dirty="0" smtClean="0"/>
              <a:t>)</a:t>
            </a:r>
          </a:p>
          <a:p>
            <a:r>
              <a:rPr lang="pl-PL" dirty="0" smtClean="0"/>
              <a:t>Zespół </a:t>
            </a:r>
            <a:r>
              <a:rPr lang="pl-PL" i="1" dirty="0" err="1" smtClean="0"/>
              <a:t>Zollingera</a:t>
            </a:r>
            <a:r>
              <a:rPr lang="pl-PL" i="1" dirty="0" smtClean="0"/>
              <a:t> - </a:t>
            </a:r>
            <a:r>
              <a:rPr lang="pl-PL" i="1" dirty="0" err="1" smtClean="0"/>
              <a:t>Ellisona</a:t>
            </a: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/>
          <a:lstStyle/>
          <a:p>
            <a:r>
              <a:rPr lang="pl-PL" dirty="0" err="1" smtClean="0"/>
              <a:t>Loperamid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412776"/>
            <a:ext cx="8219256" cy="5073427"/>
          </a:xfrm>
        </p:spPr>
        <p:txBody>
          <a:bodyPr/>
          <a:lstStyle/>
          <a:p>
            <a:r>
              <a:rPr lang="pl-PL" dirty="0" smtClean="0"/>
              <a:t>Lek pierwszego rzutu w biegunce podróżnych.</a:t>
            </a:r>
          </a:p>
          <a:p>
            <a:r>
              <a:rPr lang="pl-PL" dirty="0" smtClean="0"/>
              <a:t>Zmniejsza częstotliwość skurczów brzucha, hamuje pasaż kału i skraca czas choroby.</a:t>
            </a:r>
          </a:p>
          <a:p>
            <a:r>
              <a:rPr lang="pl-PL" dirty="0" smtClean="0"/>
              <a:t>Zmniejsza wydzielanie jelitowe.</a:t>
            </a:r>
          </a:p>
          <a:p>
            <a:r>
              <a:rPr lang="pl-PL" dirty="0" smtClean="0"/>
              <a:t>Wybiórcze działanie na przewód pokarmowy.</a:t>
            </a:r>
          </a:p>
          <a:p>
            <a:r>
              <a:rPr lang="pl-PL" dirty="0" smtClean="0"/>
              <a:t>Działania niepożądane:</a:t>
            </a:r>
          </a:p>
          <a:p>
            <a:pPr lvl="1"/>
            <a:r>
              <a:rPr lang="pl-PL" dirty="0" smtClean="0"/>
              <a:t>Senność</a:t>
            </a:r>
          </a:p>
          <a:p>
            <a:pPr lvl="1"/>
            <a:r>
              <a:rPr lang="pl-PL" dirty="0" smtClean="0"/>
              <a:t>Nudności.</a:t>
            </a:r>
            <a:endParaRPr lang="pl-PL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pl-PL" dirty="0" smtClean="0"/>
              <a:t>Leki rozkurczowe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Atropina</a:t>
            </a:r>
          </a:p>
          <a:p>
            <a:r>
              <a:rPr lang="pl-PL" dirty="0" err="1" smtClean="0"/>
              <a:t>Hioscyna</a:t>
            </a:r>
            <a:endParaRPr lang="pl-PL" dirty="0" smtClean="0"/>
          </a:p>
          <a:p>
            <a:r>
              <a:rPr lang="pl-PL" dirty="0" err="1" smtClean="0"/>
              <a:t>Propantelina</a:t>
            </a:r>
            <a:endParaRPr lang="pl-PL" dirty="0" smtClean="0"/>
          </a:p>
          <a:p>
            <a:r>
              <a:rPr lang="pl-PL" dirty="0" err="1" smtClean="0"/>
              <a:t>Dicykloweryna</a:t>
            </a:r>
            <a:endParaRPr lang="pl-PL" dirty="0" smtClean="0"/>
          </a:p>
          <a:p>
            <a:r>
              <a:rPr lang="pl-PL" dirty="0" err="1" smtClean="0"/>
              <a:t>Mebeweryna</a:t>
            </a:r>
            <a:endParaRPr lang="pl-PL" dirty="0" smtClean="0"/>
          </a:p>
          <a:p>
            <a:r>
              <a:rPr lang="pl-PL" dirty="0" smtClean="0"/>
              <a:t>Rezerpina</a:t>
            </a:r>
          </a:p>
          <a:p>
            <a:r>
              <a:rPr lang="pl-PL" dirty="0" smtClean="0"/>
              <a:t>Działania niepożądane:</a:t>
            </a:r>
          </a:p>
          <a:p>
            <a:pPr lvl="1"/>
            <a:r>
              <a:rPr lang="pl-PL" dirty="0" smtClean="0"/>
              <a:t>Suchość w ustach</a:t>
            </a:r>
          </a:p>
          <a:p>
            <a:pPr lvl="1"/>
            <a:r>
              <a:rPr lang="pl-PL" dirty="0" smtClean="0"/>
              <a:t>Niewyraźne widzenie</a:t>
            </a:r>
          </a:p>
          <a:p>
            <a:pPr lvl="1"/>
            <a:r>
              <a:rPr lang="pl-PL" dirty="0" smtClean="0"/>
              <a:t>Zatrzymanie moczu.</a:t>
            </a:r>
            <a:endParaRPr lang="pl-PL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Leki przeczyszczające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400600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Przyspieszenie wydalania stolca, zwiększenie objętości treści jelitowej -&gt; wzrost ciśnienia wewnątrz jelita -&gt; wywołanie ruchów perystaltycznych.</a:t>
            </a:r>
          </a:p>
          <a:p>
            <a:r>
              <a:rPr lang="pl-PL" dirty="0" smtClean="0"/>
              <a:t>Przeciwwskazane w przypadku niedrożności jelit.</a:t>
            </a:r>
          </a:p>
          <a:p>
            <a:r>
              <a:rPr lang="pl-PL" dirty="0" smtClean="0"/>
              <a:t>Nadużywanie może prowadzić do atonii okrężnicy.</a:t>
            </a:r>
          </a:p>
          <a:p>
            <a:r>
              <a:rPr lang="pl-PL" dirty="0" smtClean="0"/>
              <a:t>Wskazania:</a:t>
            </a:r>
          </a:p>
          <a:p>
            <a:pPr lvl="1"/>
            <a:r>
              <a:rPr lang="pl-PL" dirty="0" smtClean="0"/>
              <a:t>Oczyszczenie jelita przed badaniami obrazowymi lub zabiegami operacyjnymi</a:t>
            </a:r>
          </a:p>
          <a:p>
            <a:pPr lvl="1"/>
            <a:r>
              <a:rPr lang="pl-PL" dirty="0" smtClean="0"/>
              <a:t>Ułatwienie bolesnej defekacji</a:t>
            </a:r>
          </a:p>
          <a:p>
            <a:pPr lvl="1"/>
            <a:r>
              <a:rPr lang="pl-PL" dirty="0" smtClean="0"/>
              <a:t>W przewlekłej terapii </a:t>
            </a:r>
            <a:r>
              <a:rPr lang="pl-PL" dirty="0" err="1" smtClean="0"/>
              <a:t>opioidami</a:t>
            </a:r>
            <a:endParaRPr lang="pl-PL" dirty="0" smtClean="0"/>
          </a:p>
          <a:p>
            <a:pPr lvl="1"/>
            <a:r>
              <a:rPr lang="pl-PL" dirty="0" smtClean="0"/>
              <a:t>Działania niepożądane – zaburzenia elektrolitowe.</a:t>
            </a:r>
            <a:endParaRPr lang="pl-PL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Środki zwiększające objętość kału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Metyloceluloza</a:t>
            </a:r>
          </a:p>
          <a:p>
            <a:r>
              <a:rPr lang="pl-PL" dirty="0" smtClean="0"/>
              <a:t>Guma </a:t>
            </a:r>
            <a:r>
              <a:rPr lang="pl-PL" dirty="0" err="1" smtClean="0"/>
              <a:t>tragakantowa</a:t>
            </a:r>
            <a:endParaRPr lang="pl-PL" dirty="0" smtClean="0"/>
          </a:p>
          <a:p>
            <a:r>
              <a:rPr lang="pl-PL" dirty="0" smtClean="0"/>
              <a:t>Agar</a:t>
            </a:r>
          </a:p>
          <a:p>
            <a:r>
              <a:rPr lang="pl-PL" dirty="0" smtClean="0"/>
              <a:t>Otręby</a:t>
            </a:r>
          </a:p>
          <a:p>
            <a:r>
              <a:rPr lang="pl-PL" dirty="0" smtClean="0"/>
              <a:t>Łuski babki jajowatej</a:t>
            </a:r>
          </a:p>
          <a:p>
            <a:r>
              <a:rPr lang="pl-PL" dirty="0" smtClean="0"/>
              <a:t>Siemię lniane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 smtClean="0"/>
              <a:t>Zawierają polimery polisacharydowe, które nie ulegają trawieniu w górnym odcinku przewodu pokarmowego.</a:t>
            </a:r>
          </a:p>
          <a:p>
            <a:r>
              <a:rPr lang="pl-PL" dirty="0" smtClean="0"/>
              <a:t>Tworzą w jelicie uwodnioną masę o zwiększonej objętości, ułatwiające perystaltykę i poprawę konsystencji stolca.</a:t>
            </a:r>
          </a:p>
          <a:p>
            <a:r>
              <a:rPr lang="pl-PL" dirty="0" smtClean="0"/>
              <a:t>Należy zadbać o odpowiednią ilość wypijanej wody.</a:t>
            </a:r>
          </a:p>
          <a:p>
            <a:r>
              <a:rPr lang="pl-PL" dirty="0" smtClean="0"/>
              <a:t>Efekty po kilku dniach.</a:t>
            </a:r>
          </a:p>
          <a:p>
            <a:r>
              <a:rPr lang="pl-PL" dirty="0" smtClean="0"/>
              <a:t>Bez poważnych działań niepożądanych.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Środki zwiększające objętość kału</a:t>
            </a:r>
            <a:endParaRPr lang="pl-PL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Leki przeczyszczające </a:t>
            </a:r>
            <a:br>
              <a:rPr lang="pl-PL" dirty="0" smtClean="0"/>
            </a:br>
            <a:r>
              <a:rPr lang="pl-PL" dirty="0" smtClean="0"/>
              <a:t>osmotycznie czynne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412776"/>
            <a:ext cx="8424936" cy="5112568"/>
          </a:xfrm>
        </p:spPr>
        <p:txBody>
          <a:bodyPr/>
          <a:lstStyle/>
          <a:p>
            <a:r>
              <a:rPr lang="pl-PL" dirty="0" smtClean="0"/>
              <a:t>Leki przeczyszczające w postaci soli:</a:t>
            </a:r>
          </a:p>
          <a:p>
            <a:pPr lvl="1"/>
            <a:r>
              <a:rPr lang="pl-PL" dirty="0" smtClean="0"/>
              <a:t>Sól emska (siarczan magnezu)</a:t>
            </a:r>
          </a:p>
          <a:p>
            <a:pPr lvl="1"/>
            <a:r>
              <a:rPr lang="pl-PL" dirty="0" smtClean="0"/>
              <a:t>Sól glauberska (siarczan sodu)</a:t>
            </a:r>
          </a:p>
          <a:p>
            <a:pPr lvl="1"/>
            <a:r>
              <a:rPr lang="pl-PL" dirty="0" smtClean="0"/>
              <a:t>Wzrost stężenia </a:t>
            </a:r>
            <a:r>
              <a:rPr lang="pl-PL" dirty="0" err="1" smtClean="0"/>
              <a:t>osmotyczego</a:t>
            </a:r>
            <a:r>
              <a:rPr lang="pl-PL" dirty="0" smtClean="0"/>
              <a:t> -&gt; wzrost ilości płynów w świetle jelita -&gt; przyspieszenie transferu treści jelitowej</a:t>
            </a:r>
          </a:p>
          <a:p>
            <a:pPr lvl="1"/>
            <a:r>
              <a:rPr lang="pl-PL" dirty="0" smtClean="0"/>
              <a:t>Ryzyko retencji wody w organizmie i rozwoju nadciśnienia tętniczego</a:t>
            </a:r>
          </a:p>
          <a:p>
            <a:pPr lvl="1"/>
            <a:r>
              <a:rPr lang="pl-PL" dirty="0" err="1" smtClean="0"/>
              <a:t>Hipermagnezemia</a:t>
            </a:r>
            <a:r>
              <a:rPr lang="pl-PL" dirty="0" smtClean="0"/>
              <a:t> (osłabienie siły mięśniowej, zaburzenia odruchów, spadek ciśnienia tętniczego)</a:t>
            </a:r>
            <a:endParaRPr lang="pl-PL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Alkohole cukrowe i cukry:</a:t>
            </a:r>
          </a:p>
          <a:p>
            <a:pPr lvl="1"/>
            <a:r>
              <a:rPr lang="pl-PL" dirty="0" smtClean="0"/>
              <a:t>Mannitol</a:t>
            </a:r>
          </a:p>
          <a:p>
            <a:pPr lvl="1"/>
            <a:r>
              <a:rPr lang="pl-PL" dirty="0" err="1" smtClean="0"/>
              <a:t>Sorbitol</a:t>
            </a:r>
            <a:endParaRPr lang="pl-PL" dirty="0" smtClean="0"/>
          </a:p>
          <a:p>
            <a:pPr lvl="1"/>
            <a:r>
              <a:rPr lang="pl-PL" dirty="0" err="1" smtClean="0"/>
              <a:t>Laktuloza</a:t>
            </a:r>
            <a:endParaRPr lang="pl-PL" dirty="0" smtClean="0"/>
          </a:p>
          <a:p>
            <a:pPr lvl="1"/>
            <a:r>
              <a:rPr lang="pl-PL" dirty="0" smtClean="0"/>
              <a:t>Zaburzenia elektrolitowe, wzdęcia, skurcze, biegunki</a:t>
            </a:r>
          </a:p>
          <a:p>
            <a:r>
              <a:rPr lang="pl-PL" dirty="0" err="1" smtClean="0"/>
              <a:t>Polietylenoglikol</a:t>
            </a:r>
            <a:r>
              <a:rPr lang="pl-PL" dirty="0" smtClean="0"/>
              <a:t> </a:t>
            </a:r>
            <a:r>
              <a:rPr lang="pl-PL" dirty="0" smtClean="0"/>
              <a:t>4000</a:t>
            </a:r>
          </a:p>
          <a:p>
            <a:pPr lvl="1"/>
            <a:r>
              <a:rPr lang="pl-PL" dirty="0" err="1" smtClean="0"/>
              <a:t>Makrogol</a:t>
            </a:r>
            <a:endParaRPr lang="pl-PL" dirty="0" smtClean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Leki przeczyszczające </a:t>
            </a:r>
            <a:br>
              <a:rPr lang="pl-PL" dirty="0" smtClean="0"/>
            </a:br>
            <a:r>
              <a:rPr lang="pl-PL" dirty="0" smtClean="0"/>
              <a:t>osmotycznie czynne</a:t>
            </a:r>
            <a:endParaRPr lang="pl-PL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pl-PL" dirty="0" smtClean="0"/>
              <a:t>Środki zmiękczające stolec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 smtClean="0"/>
              <a:t>Dokusan</a:t>
            </a:r>
            <a:r>
              <a:rPr lang="pl-PL" dirty="0" smtClean="0"/>
              <a:t> sodowy</a:t>
            </a:r>
          </a:p>
          <a:p>
            <a:pPr lvl="1"/>
            <a:r>
              <a:rPr lang="pl-PL" dirty="0" smtClean="0"/>
              <a:t>Związek powierzchniowo czynny</a:t>
            </a:r>
          </a:p>
          <a:p>
            <a:pPr lvl="1"/>
            <a:r>
              <a:rPr lang="pl-PL" dirty="0" smtClean="0"/>
              <a:t>Pomaga wytwarzanie miękkiego stolca</a:t>
            </a:r>
          </a:p>
          <a:p>
            <a:pPr lvl="1"/>
            <a:r>
              <a:rPr lang="pl-PL" dirty="0" smtClean="0"/>
              <a:t>Słabe działanie drażniące</a:t>
            </a:r>
          </a:p>
          <a:p>
            <a:r>
              <a:rPr lang="pl-PL" dirty="0" smtClean="0"/>
              <a:t>Olej arachidowy</a:t>
            </a:r>
          </a:p>
          <a:p>
            <a:r>
              <a:rPr lang="pl-PL" dirty="0" smtClean="0"/>
              <a:t>Ciekła parafina</a:t>
            </a:r>
            <a:endParaRPr lang="pl-PL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Środki przeczyszczające o działaniu drażniącym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Zwiększenie wydzielania wody przez błonę śluzową.</a:t>
            </a:r>
          </a:p>
          <a:p>
            <a:r>
              <a:rPr lang="pl-PL" dirty="0" smtClean="0"/>
              <a:t>Zwiększenie perystaltyki jelit.</a:t>
            </a:r>
          </a:p>
          <a:p>
            <a:r>
              <a:rPr lang="pl-PL" dirty="0" err="1" smtClean="0"/>
              <a:t>Bisakodyl</a:t>
            </a:r>
            <a:endParaRPr lang="pl-PL" dirty="0" smtClean="0"/>
          </a:p>
          <a:p>
            <a:pPr lvl="1"/>
            <a:r>
              <a:rPr lang="pl-PL" dirty="0" smtClean="0"/>
              <a:t>Stosowany głównie w postaci czopków</a:t>
            </a:r>
          </a:p>
          <a:p>
            <a:r>
              <a:rPr lang="pl-PL" dirty="0" smtClean="0"/>
              <a:t>Czopki glicerynowe</a:t>
            </a:r>
          </a:p>
          <a:p>
            <a:r>
              <a:rPr lang="pl-PL" dirty="0" err="1" smtClean="0"/>
              <a:t>Pikosulfonian</a:t>
            </a:r>
            <a:r>
              <a:rPr lang="pl-PL" dirty="0" smtClean="0"/>
              <a:t> sodu</a:t>
            </a:r>
          </a:p>
          <a:p>
            <a:pPr lvl="1"/>
            <a:r>
              <a:rPr lang="pl-PL" dirty="0" smtClean="0"/>
              <a:t>Podawany doustnie</a:t>
            </a:r>
          </a:p>
          <a:p>
            <a:pPr lvl="1"/>
            <a:r>
              <a:rPr lang="pl-PL" dirty="0" smtClean="0"/>
              <a:t>Wykorzystywany w przygotowaniu pacjenta do </a:t>
            </a:r>
            <a:r>
              <a:rPr lang="pl-PL" dirty="0" err="1" smtClean="0"/>
              <a:t>kolonoskopii</a:t>
            </a:r>
            <a:endParaRPr lang="pl-PL" dirty="0" smtClean="0"/>
          </a:p>
          <a:p>
            <a:r>
              <a:rPr lang="pl-PL" dirty="0" smtClean="0"/>
              <a:t>Senna</a:t>
            </a:r>
          </a:p>
          <a:p>
            <a:r>
              <a:rPr lang="pl-PL" dirty="0" err="1" smtClean="0"/>
              <a:t>Dantron</a:t>
            </a:r>
            <a:endParaRPr lang="pl-PL" dirty="0" smtClean="0"/>
          </a:p>
          <a:p>
            <a:pPr lvl="1"/>
            <a:endParaRPr lang="pl-PL" dirty="0" smtClean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Nudności i wymioty - przyczyny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Chemioterapia</a:t>
            </a:r>
          </a:p>
          <a:p>
            <a:r>
              <a:rPr lang="pl-PL" dirty="0" err="1" smtClean="0"/>
              <a:t>Opioidy</a:t>
            </a:r>
            <a:endParaRPr lang="pl-PL" dirty="0" smtClean="0"/>
          </a:p>
          <a:p>
            <a:r>
              <a:rPr lang="pl-PL" dirty="0" smtClean="0"/>
              <a:t>Leki znieczulenia ogólnego</a:t>
            </a:r>
          </a:p>
          <a:p>
            <a:r>
              <a:rPr lang="pl-PL" dirty="0" err="1" smtClean="0"/>
              <a:t>Digoksyna</a:t>
            </a:r>
            <a:endParaRPr lang="pl-PL" dirty="0" smtClean="0"/>
          </a:p>
          <a:p>
            <a:r>
              <a:rPr lang="pl-PL" dirty="0" smtClean="0"/>
              <a:t>Choroba lokomocyjna</a:t>
            </a:r>
          </a:p>
          <a:p>
            <a:r>
              <a:rPr lang="pl-PL" dirty="0" smtClean="0"/>
              <a:t>Ciąża</a:t>
            </a:r>
          </a:p>
          <a:p>
            <a:r>
              <a:rPr lang="pl-PL" dirty="0" smtClean="0"/>
              <a:t>Migrena</a:t>
            </a:r>
          </a:p>
          <a:p>
            <a:r>
              <a:rPr lang="pl-PL" dirty="0" smtClean="0"/>
              <a:t>Zakażenia bakteryjne i wirusowe</a:t>
            </a:r>
          </a:p>
          <a:p>
            <a:endParaRPr lang="pl-PL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Choroba wrzodowa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Cykliczne pojawianie się wrzodów trawiennych w żołądku lub dwunastnicy.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Leki przeciwwymiotne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/>
          <a:lstStyle/>
          <a:p>
            <a:r>
              <a:rPr lang="pl-PL" dirty="0" smtClean="0"/>
              <a:t>Antagoniści receptora H1:</a:t>
            </a:r>
          </a:p>
          <a:p>
            <a:pPr lvl="1"/>
            <a:r>
              <a:rPr lang="pl-PL" dirty="0" err="1" smtClean="0"/>
              <a:t>Cynaryzyna</a:t>
            </a:r>
            <a:r>
              <a:rPr lang="pl-PL" dirty="0" smtClean="0"/>
              <a:t>: choroba lokomocyjna, Choroba </a:t>
            </a:r>
            <a:r>
              <a:rPr lang="pl-PL" dirty="0" err="1" smtClean="0"/>
              <a:t>Meniere’a</a:t>
            </a:r>
            <a:endParaRPr lang="pl-PL" dirty="0" smtClean="0"/>
          </a:p>
          <a:p>
            <a:pPr lvl="1"/>
            <a:r>
              <a:rPr lang="pl-PL" dirty="0" err="1" smtClean="0"/>
              <a:t>Cyklizyna</a:t>
            </a:r>
            <a:r>
              <a:rPr lang="pl-PL" dirty="0" smtClean="0"/>
              <a:t>: choroba lokomocyjna</a:t>
            </a:r>
          </a:p>
          <a:p>
            <a:pPr lvl="1"/>
            <a:r>
              <a:rPr lang="pl-PL" dirty="0" smtClean="0"/>
              <a:t>Prometazyna stosowana w ciąży: nasilone nudności poranne w ciąży</a:t>
            </a:r>
          </a:p>
          <a:p>
            <a:pPr lvl="1"/>
            <a:r>
              <a:rPr lang="pl-PL" dirty="0" smtClean="0"/>
              <a:t>Działania niepożądane: senność</a:t>
            </a:r>
          </a:p>
          <a:p>
            <a:r>
              <a:rPr lang="pl-PL" dirty="0" smtClean="0"/>
              <a:t>Antagoniści receptora muskarynowego</a:t>
            </a:r>
          </a:p>
          <a:p>
            <a:pPr lvl="1"/>
            <a:r>
              <a:rPr lang="pl-PL" dirty="0" err="1" smtClean="0"/>
              <a:t>Hioscyna</a:t>
            </a:r>
            <a:r>
              <a:rPr lang="pl-PL" dirty="0" smtClean="0"/>
              <a:t> (skopolamina): choroba lokomocyjna</a:t>
            </a:r>
          </a:p>
          <a:p>
            <a:pPr lvl="1"/>
            <a:r>
              <a:rPr lang="pl-PL" dirty="0" smtClean="0"/>
              <a:t>Działania niepożądane: suchość w ustach, niewyraźne widzenie, senność.</a:t>
            </a:r>
          </a:p>
          <a:p>
            <a:pPr lvl="1">
              <a:buNone/>
            </a:pPr>
            <a:endParaRPr lang="pl-PL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001419"/>
          </a:xfrm>
        </p:spPr>
        <p:txBody>
          <a:bodyPr/>
          <a:lstStyle/>
          <a:p>
            <a:r>
              <a:rPr lang="pl-PL" dirty="0" smtClean="0"/>
              <a:t>Antagoniści receptora 5-HT3</a:t>
            </a:r>
          </a:p>
          <a:p>
            <a:pPr lvl="1"/>
            <a:r>
              <a:rPr lang="pl-PL" dirty="0" err="1" smtClean="0"/>
              <a:t>Dolasetron</a:t>
            </a:r>
            <a:endParaRPr lang="pl-PL" dirty="0" smtClean="0"/>
          </a:p>
          <a:p>
            <a:pPr lvl="1"/>
            <a:r>
              <a:rPr lang="pl-PL" dirty="0" err="1" smtClean="0"/>
              <a:t>Granisetron</a:t>
            </a:r>
            <a:endParaRPr lang="pl-PL" dirty="0" smtClean="0"/>
          </a:p>
          <a:p>
            <a:pPr lvl="1"/>
            <a:r>
              <a:rPr lang="pl-PL" dirty="0" err="1" smtClean="0"/>
              <a:t>Ondansetron</a:t>
            </a:r>
            <a:endParaRPr lang="pl-PL" dirty="0" smtClean="0"/>
          </a:p>
          <a:p>
            <a:pPr lvl="1"/>
            <a:r>
              <a:rPr lang="pl-PL" dirty="0" err="1" smtClean="0"/>
              <a:t>Palonosetron</a:t>
            </a:r>
            <a:endParaRPr lang="pl-PL" dirty="0" smtClean="0"/>
          </a:p>
          <a:p>
            <a:pPr lvl="1"/>
            <a:r>
              <a:rPr lang="pl-PL" dirty="0" err="1" smtClean="0"/>
              <a:t>Tropisetron</a:t>
            </a:r>
            <a:endParaRPr lang="pl-PL" dirty="0" smtClean="0"/>
          </a:p>
          <a:p>
            <a:pPr lvl="1"/>
            <a:r>
              <a:rPr lang="pl-PL" dirty="0" smtClean="0"/>
              <a:t>Profilaktyka i leczenie nudności i wymiotów po zabiegach operacyjnych, radioterapii oraz chemioterapii</a:t>
            </a:r>
          </a:p>
          <a:p>
            <a:pPr lvl="1"/>
            <a:r>
              <a:rPr lang="pl-PL" dirty="0" smtClean="0"/>
              <a:t>Działania niepożądane: bóle głowy.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Leki przeciwwymiotne</a:t>
            </a:r>
            <a:endParaRPr lang="pl-PL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rmAutofit fontScale="85000" lnSpcReduction="10000"/>
          </a:bodyPr>
          <a:lstStyle/>
          <a:p>
            <a:r>
              <a:rPr lang="pl-PL" dirty="0" smtClean="0"/>
              <a:t>Antagoniści receptora dopaminergicznego D2:</a:t>
            </a:r>
          </a:p>
          <a:p>
            <a:pPr lvl="1"/>
            <a:r>
              <a:rPr lang="pl-PL" dirty="0" smtClean="0"/>
              <a:t>Pochodne </a:t>
            </a:r>
            <a:r>
              <a:rPr lang="pl-PL" dirty="0" err="1" smtClean="0"/>
              <a:t>fenotiazyny</a:t>
            </a:r>
            <a:r>
              <a:rPr lang="pl-PL" dirty="0" smtClean="0"/>
              <a:t> (chloropromazyna, </a:t>
            </a:r>
            <a:r>
              <a:rPr lang="pl-PL" dirty="0" err="1" smtClean="0"/>
              <a:t>perfenazyna</a:t>
            </a:r>
            <a:r>
              <a:rPr lang="pl-PL" dirty="0" smtClean="0"/>
              <a:t>, </a:t>
            </a:r>
            <a:r>
              <a:rPr lang="pl-PL" dirty="0" err="1" smtClean="0"/>
              <a:t>prochlorperazyna</a:t>
            </a:r>
            <a:r>
              <a:rPr lang="pl-PL" dirty="0" smtClean="0"/>
              <a:t>, </a:t>
            </a:r>
            <a:r>
              <a:rPr lang="pl-PL" dirty="0" err="1" smtClean="0"/>
              <a:t>trifluoperazyna</a:t>
            </a:r>
            <a:r>
              <a:rPr lang="pl-PL" dirty="0" smtClean="0"/>
              <a:t>): nudności i wymioty związane z chorobami nowotworowymi, radioterapią, cytostatykami, </a:t>
            </a:r>
            <a:r>
              <a:rPr lang="pl-PL" dirty="0" err="1" smtClean="0"/>
              <a:t>opioidami</a:t>
            </a:r>
            <a:r>
              <a:rPr lang="pl-PL" dirty="0" smtClean="0"/>
              <a:t>, lekami znieczulającymi</a:t>
            </a:r>
          </a:p>
          <a:p>
            <a:pPr lvl="2"/>
            <a:r>
              <a:rPr lang="pl-PL" dirty="0" smtClean="0"/>
              <a:t>Działania niepożądane: objawy pozapiramidowe, hipotensja, nadmierne uspokojenie</a:t>
            </a:r>
          </a:p>
          <a:p>
            <a:pPr lvl="1"/>
            <a:r>
              <a:rPr lang="pl-PL" dirty="0" err="1" smtClean="0"/>
              <a:t>Haloperidol</a:t>
            </a:r>
            <a:endParaRPr lang="pl-PL" dirty="0" smtClean="0"/>
          </a:p>
          <a:p>
            <a:pPr lvl="1"/>
            <a:r>
              <a:rPr lang="pl-PL" dirty="0" err="1" smtClean="0"/>
              <a:t>Lewomepromazyna</a:t>
            </a:r>
            <a:endParaRPr lang="pl-PL" dirty="0" smtClean="0"/>
          </a:p>
          <a:p>
            <a:pPr lvl="1"/>
            <a:r>
              <a:rPr lang="pl-PL" dirty="0" err="1" smtClean="0"/>
              <a:t>Metoklopramid</a:t>
            </a:r>
            <a:r>
              <a:rPr lang="pl-PL" dirty="0" smtClean="0"/>
              <a:t>: wymioty spowodowane mocznicą, zaburzeniami przewodu pokarmowego, lekami cytotoksycznymi</a:t>
            </a:r>
          </a:p>
          <a:p>
            <a:pPr lvl="2"/>
            <a:r>
              <a:rPr lang="pl-PL" dirty="0" smtClean="0"/>
              <a:t>Działania niepożądane: zaburzenia ruchowe, zmęczenie, kurczowy kręcz szyi, mimowolne ruchy gałek ocznych, </a:t>
            </a:r>
            <a:r>
              <a:rPr lang="pl-PL" dirty="0" err="1" smtClean="0"/>
              <a:t>hiperprolaktynemia</a:t>
            </a:r>
            <a:r>
              <a:rPr lang="pl-PL" dirty="0" smtClean="0"/>
              <a:t>, zaburzenia miesiączkowania</a:t>
            </a:r>
          </a:p>
          <a:p>
            <a:pPr lvl="1"/>
            <a:r>
              <a:rPr lang="pl-PL" dirty="0" err="1" smtClean="0"/>
              <a:t>Domperydon</a:t>
            </a:r>
            <a:r>
              <a:rPr lang="pl-PL" dirty="0" smtClean="0"/>
              <a:t>: wymioty spowodowane leczeniem cytotoksycznym, zaburzeniami przewodu pokarmowego. Mniej działań niepożądanych od </a:t>
            </a:r>
            <a:r>
              <a:rPr lang="pl-PL" dirty="0" err="1" smtClean="0"/>
              <a:t>metoklopramidu</a:t>
            </a:r>
            <a:r>
              <a:rPr lang="pl-PL" dirty="0" smtClean="0"/>
              <a:t> </a:t>
            </a:r>
            <a:r>
              <a:rPr lang="pl-PL" dirty="0" smtClean="0"/>
              <a:t>związanych z OUN.</a:t>
            </a:r>
          </a:p>
          <a:p>
            <a:pPr lvl="2">
              <a:buNone/>
            </a:pPr>
            <a:endParaRPr lang="pl-PL" dirty="0" smtClean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229600" cy="1143000"/>
          </a:xfrm>
        </p:spPr>
        <p:txBody>
          <a:bodyPr/>
          <a:lstStyle/>
          <a:p>
            <a:r>
              <a:rPr lang="pl-PL" dirty="0" smtClean="0"/>
              <a:t>Leki przeciwwymiotne</a:t>
            </a:r>
            <a:endParaRPr lang="pl-PL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Antagoniści receptora NK1</a:t>
            </a:r>
          </a:p>
          <a:p>
            <a:pPr lvl="1"/>
            <a:r>
              <a:rPr lang="pl-PL" dirty="0" err="1" smtClean="0"/>
              <a:t>Aprepitant</a:t>
            </a:r>
            <a:r>
              <a:rPr lang="pl-PL" dirty="0" smtClean="0"/>
              <a:t>: stosowany w celu kontroli późnej fazy wymiotów spowodowanych przez cytostatyki</a:t>
            </a:r>
          </a:p>
          <a:p>
            <a:pPr lvl="1"/>
            <a:r>
              <a:rPr lang="pl-PL" dirty="0" err="1" smtClean="0"/>
              <a:t>Fosaprepitant</a:t>
            </a:r>
            <a:endParaRPr lang="pl-PL" dirty="0" smtClean="0"/>
          </a:p>
          <a:p>
            <a:r>
              <a:rPr lang="pl-PL" dirty="0" smtClean="0"/>
              <a:t>Wysokie dawki </a:t>
            </a:r>
            <a:r>
              <a:rPr lang="pl-PL" dirty="0" err="1" smtClean="0"/>
              <a:t>glikokortykosteroidów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Leki przeciwwymiotne</a:t>
            </a:r>
            <a:endParaRPr lang="pl-PL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Choroby zapalne jelit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Choroba Leśniowskiego - </a:t>
            </a:r>
            <a:r>
              <a:rPr lang="pl-PL" dirty="0" err="1" smtClean="0"/>
              <a:t>Crohna</a:t>
            </a:r>
            <a:endParaRPr lang="pl-PL" dirty="0" smtClean="0"/>
          </a:p>
          <a:p>
            <a:r>
              <a:rPr lang="pl-PL" dirty="0" smtClean="0"/>
              <a:t>Wrzodziejące zapalenie jelita grubego</a:t>
            </a:r>
            <a:endParaRPr lang="pl-PL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Choroby zapalne </a:t>
            </a:r>
            <a:r>
              <a:rPr lang="pl-PL" dirty="0" smtClean="0"/>
              <a:t>jelit - leczenie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92500" lnSpcReduction="20000"/>
          </a:bodyPr>
          <a:lstStyle/>
          <a:p>
            <a:r>
              <a:rPr lang="pl-PL" dirty="0" err="1" smtClean="0"/>
              <a:t>Glikokortykosteroidy</a:t>
            </a:r>
            <a:endParaRPr lang="pl-PL" dirty="0" smtClean="0"/>
          </a:p>
          <a:p>
            <a:r>
              <a:rPr lang="pl-PL" dirty="0" err="1" smtClean="0"/>
              <a:t>Aminosalicylany</a:t>
            </a:r>
            <a:endParaRPr lang="pl-PL" dirty="0" smtClean="0"/>
          </a:p>
          <a:p>
            <a:pPr lvl="1"/>
            <a:r>
              <a:rPr lang="pl-PL" dirty="0" err="1" smtClean="0"/>
              <a:t>Sulfasalazyna</a:t>
            </a:r>
            <a:endParaRPr lang="pl-PL" dirty="0" smtClean="0"/>
          </a:p>
          <a:p>
            <a:pPr lvl="1"/>
            <a:r>
              <a:rPr lang="pl-PL" dirty="0" err="1" smtClean="0"/>
              <a:t>Mesalazyna</a:t>
            </a:r>
            <a:endParaRPr lang="pl-PL" dirty="0" smtClean="0"/>
          </a:p>
          <a:p>
            <a:pPr lvl="1"/>
            <a:r>
              <a:rPr lang="pl-PL" dirty="0" err="1" smtClean="0"/>
              <a:t>Olsalazyna</a:t>
            </a:r>
            <a:endParaRPr lang="pl-PL" dirty="0" smtClean="0"/>
          </a:p>
          <a:p>
            <a:pPr lvl="1"/>
            <a:r>
              <a:rPr lang="pl-PL" dirty="0" err="1" smtClean="0"/>
              <a:t>Balsalazyd</a:t>
            </a:r>
            <a:endParaRPr lang="pl-PL" dirty="0" smtClean="0"/>
          </a:p>
          <a:p>
            <a:r>
              <a:rPr lang="pl-PL" dirty="0" smtClean="0"/>
              <a:t>Leki immunosupresyjne</a:t>
            </a:r>
          </a:p>
          <a:p>
            <a:pPr lvl="1"/>
            <a:r>
              <a:rPr lang="pl-PL" dirty="0" err="1" smtClean="0"/>
              <a:t>Azatiopryna</a:t>
            </a:r>
            <a:endParaRPr lang="pl-PL" dirty="0" smtClean="0"/>
          </a:p>
          <a:p>
            <a:pPr lvl="1"/>
            <a:r>
              <a:rPr lang="pl-PL" dirty="0" err="1" smtClean="0"/>
              <a:t>Metotreksat</a:t>
            </a:r>
            <a:endParaRPr lang="pl-PL" dirty="0" smtClean="0"/>
          </a:p>
          <a:p>
            <a:r>
              <a:rPr lang="pl-PL" dirty="0" smtClean="0"/>
              <a:t>Leki biologiczne</a:t>
            </a:r>
          </a:p>
          <a:p>
            <a:pPr lvl="1"/>
            <a:r>
              <a:rPr lang="pl-PL" dirty="0" smtClean="0"/>
              <a:t>Inhibitory TNF – alfa </a:t>
            </a:r>
          </a:p>
          <a:p>
            <a:pPr lvl="2"/>
            <a:r>
              <a:rPr lang="pl-PL" dirty="0" err="1" smtClean="0"/>
              <a:t>Adalimumab</a:t>
            </a:r>
            <a:endParaRPr lang="pl-PL" dirty="0" smtClean="0"/>
          </a:p>
          <a:p>
            <a:pPr lvl="2"/>
            <a:r>
              <a:rPr lang="pl-PL" dirty="0" err="1" smtClean="0"/>
              <a:t>Infliksymab</a:t>
            </a:r>
            <a:endParaRPr lang="pl-PL" dirty="0" smtClean="0"/>
          </a:p>
          <a:p>
            <a:pPr lvl="2"/>
            <a:r>
              <a:rPr lang="pl-PL" dirty="0" err="1" smtClean="0"/>
              <a:t>Ustekinumab</a:t>
            </a:r>
            <a:endParaRPr lang="pl-PL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/>
          <a:lstStyle/>
          <a:p>
            <a:r>
              <a:rPr lang="pl-PL" dirty="0" smtClean="0"/>
              <a:t>Życzę powodzenia!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Wrzód trawienny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Ograniczony ubytek sięgający w głąb poza blaszkę mięśniową błony śluzowej, z naciekiem zapalnym i martwicą skrzepową w otoczeniu.</a:t>
            </a:r>
          </a:p>
          <a:p>
            <a:r>
              <a:rPr lang="pl-PL" dirty="0" smtClean="0"/>
              <a:t>Najczęściej w opuszce dwunastnicy i żołądku, rzadziej w dolnej części przełyku lub pętli dwunastnicy.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Choroba wrzodowa – czynniki ryzyka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Zakażenie </a:t>
            </a:r>
            <a:r>
              <a:rPr lang="pl-PL" i="1" dirty="0" err="1" smtClean="0"/>
              <a:t>Helicobacter</a:t>
            </a:r>
            <a:r>
              <a:rPr lang="pl-PL" i="1" dirty="0" smtClean="0"/>
              <a:t> </a:t>
            </a:r>
            <a:r>
              <a:rPr lang="pl-PL" i="1" dirty="0" err="1" smtClean="0"/>
              <a:t>Pylori</a:t>
            </a:r>
            <a:endParaRPr lang="pl-PL" dirty="0" smtClean="0"/>
          </a:p>
          <a:p>
            <a:r>
              <a:rPr lang="pl-PL" dirty="0" smtClean="0"/>
              <a:t>Leczenie NSLPZ</a:t>
            </a:r>
          </a:p>
          <a:p>
            <a:r>
              <a:rPr lang="pl-PL" dirty="0" smtClean="0"/>
              <a:t>Palenie papierosów</a:t>
            </a:r>
          </a:p>
          <a:p>
            <a:r>
              <a:rPr lang="pl-PL" dirty="0" smtClean="0"/>
              <a:t>Nadużywanie kawy</a:t>
            </a:r>
          </a:p>
          <a:p>
            <a:r>
              <a:rPr lang="pl-PL" dirty="0" smtClean="0"/>
              <a:t>Spożywanie alkoholu</a:t>
            </a:r>
          </a:p>
          <a:p>
            <a:r>
              <a:rPr lang="pl-PL" dirty="0" smtClean="0"/>
              <a:t>Leczenie </a:t>
            </a:r>
            <a:r>
              <a:rPr lang="pl-PL" dirty="0" err="1" smtClean="0"/>
              <a:t>KCl</a:t>
            </a:r>
            <a:endParaRPr lang="pl-PL" dirty="0" smtClean="0"/>
          </a:p>
          <a:p>
            <a:r>
              <a:rPr lang="pl-PL" dirty="0" err="1" smtClean="0"/>
              <a:t>Bisfosfoniany</a:t>
            </a:r>
            <a:endParaRPr lang="pl-PL" dirty="0" smtClean="0"/>
          </a:p>
          <a:p>
            <a:r>
              <a:rPr lang="pl-PL" dirty="0" err="1" smtClean="0"/>
              <a:t>Mykofenolan</a:t>
            </a:r>
            <a:r>
              <a:rPr lang="pl-PL" dirty="0" smtClean="0"/>
              <a:t> </a:t>
            </a:r>
            <a:r>
              <a:rPr lang="pl-PL" dirty="0" err="1" smtClean="0"/>
              <a:t>mofetylu</a:t>
            </a:r>
            <a:endParaRPr lang="pl-PL" dirty="0" smtClean="0"/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i="1" dirty="0" err="1" smtClean="0"/>
              <a:t>Helicobacter</a:t>
            </a:r>
            <a:r>
              <a:rPr lang="pl-PL" i="1" dirty="0" smtClean="0"/>
              <a:t> </a:t>
            </a:r>
            <a:r>
              <a:rPr lang="pl-PL" i="1" dirty="0" err="1" smtClean="0"/>
              <a:t>Pylori</a:t>
            </a:r>
            <a:endParaRPr lang="pl-PL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Odpowiada za ponad połowę wrzodów dwunastnicy i wrzodów żołądka</a:t>
            </a:r>
          </a:p>
          <a:p>
            <a:r>
              <a:rPr lang="pl-PL" dirty="0" smtClean="0"/>
              <a:t>Wywołuje ostre zapalenie części </a:t>
            </a:r>
            <a:r>
              <a:rPr lang="pl-PL" dirty="0" err="1" smtClean="0"/>
              <a:t>przedodźwiernikowej</a:t>
            </a:r>
            <a:r>
              <a:rPr lang="pl-PL" dirty="0" smtClean="0"/>
              <a:t> żołądka, przechodząc po kilku tygodniach w przewlekłe zapalenie</a:t>
            </a:r>
          </a:p>
          <a:p>
            <a:r>
              <a:rPr lang="pl-PL" dirty="0" smtClean="0"/>
              <a:t>Wywołuje </a:t>
            </a:r>
            <a:r>
              <a:rPr lang="pl-PL" dirty="0" err="1" smtClean="0"/>
              <a:t>hipergastrynemię</a:t>
            </a:r>
            <a:r>
              <a:rPr lang="pl-PL" dirty="0" smtClean="0"/>
              <a:t>, która zwiększa wydzielanie </a:t>
            </a:r>
            <a:r>
              <a:rPr lang="pl-PL" dirty="0" err="1" smtClean="0"/>
              <a:t>HCl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987</TotalTime>
  <Words>2528</Words>
  <Application>Microsoft Office PowerPoint</Application>
  <PresentationFormat>Pokaz na ekranie (4:3)</PresentationFormat>
  <Paragraphs>426</Paragraphs>
  <Slides>66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66</vt:i4>
      </vt:variant>
    </vt:vector>
  </HeadingPairs>
  <TitlesOfParts>
    <vt:vector size="67" baseType="lpstr">
      <vt:lpstr>Motyw pakietu Office</vt:lpstr>
      <vt:lpstr>Farmakologia  Układ pokarmowy</vt:lpstr>
      <vt:lpstr>Żołądek</vt:lpstr>
      <vt:lpstr>Żołądek –  regulacja wydzielania kwasu solnego</vt:lpstr>
      <vt:lpstr>Pompa protonowa</vt:lpstr>
      <vt:lpstr>Wskazania kliniczne do zastosowania leków zmniejszających wydzielanie kwasu solnego</vt:lpstr>
      <vt:lpstr>Choroba wrzodowa</vt:lpstr>
      <vt:lpstr>Wrzód trawienny</vt:lpstr>
      <vt:lpstr>Choroba wrzodowa – czynniki ryzyka</vt:lpstr>
      <vt:lpstr>Helicobacter Pylori</vt:lpstr>
      <vt:lpstr>NSLPZ</vt:lpstr>
      <vt:lpstr>Choroba wrzodowa – obraz kliniczny</vt:lpstr>
      <vt:lpstr>Leczenie choroby wrzodowej</vt:lpstr>
      <vt:lpstr>Leczenie zakażenia Helicobacter Pylori</vt:lpstr>
      <vt:lpstr>Leczenie zakażenia Helicobacter Pylori</vt:lpstr>
      <vt:lpstr>Leczenie zakażenia Helicobacter Pylori</vt:lpstr>
      <vt:lpstr>Leczenie zakażenia Helicobacter Pylori</vt:lpstr>
      <vt:lpstr>Leczenie zakażenia Helicobacter Pylori</vt:lpstr>
      <vt:lpstr>Leczenie gastroprotekcyjne</vt:lpstr>
      <vt:lpstr>Antagoniści receptora histaminowego H2 (Leki przeciwhistaminowe)</vt:lpstr>
      <vt:lpstr>Antagoniści receptora histaminowego H2 (Leki przeciwhistaminowe)</vt:lpstr>
      <vt:lpstr>Antagoniści receptora histaminowego H2 (Leki przeciwhistaminowe) Działanie niepożądane</vt:lpstr>
      <vt:lpstr>Inhibitory pompy protonowej</vt:lpstr>
      <vt:lpstr>Inhibitory pompy protonowej</vt:lpstr>
      <vt:lpstr>Inhibitory pompy protonowej Działania niepożądane</vt:lpstr>
      <vt:lpstr>Leki zobojętniające sok żołądkowy</vt:lpstr>
      <vt:lpstr>Leki zobojętniające sok żołądkowy</vt:lpstr>
      <vt:lpstr>Tlenek magnezu</vt:lpstr>
      <vt:lpstr>Wodorotlenek glinu</vt:lpstr>
      <vt:lpstr>Krzemian magnezu i glinu</vt:lpstr>
      <vt:lpstr>Węglan wapnia</vt:lpstr>
      <vt:lpstr>Alginiany</vt:lpstr>
      <vt:lpstr>Leki chroniące błonę śluzową</vt:lpstr>
      <vt:lpstr>Związki bizmutu</vt:lpstr>
      <vt:lpstr>Sukralfat</vt:lpstr>
      <vt:lpstr>Mizoprostol</vt:lpstr>
      <vt:lpstr>Powikłania choroby wrzodowej</vt:lpstr>
      <vt:lpstr>Choroba refluksowa przełyku (GERD)</vt:lpstr>
      <vt:lpstr>Choroba refluksowa przełyku (GERD)</vt:lpstr>
      <vt:lpstr>Choroba refluksowa przełyku (GERD) Leczenie</vt:lpstr>
      <vt:lpstr>Metoklopramid</vt:lpstr>
      <vt:lpstr>Cyzapryd</vt:lpstr>
      <vt:lpstr>Itopryd</vt:lpstr>
      <vt:lpstr>Itopryd</vt:lpstr>
      <vt:lpstr>Dyspepsja czynnościowa (FD)</vt:lpstr>
      <vt:lpstr>Dyspepsja czynnościowa (FD) - leczenie</vt:lpstr>
      <vt:lpstr>Zespół jelita drażliwego (IBS)</vt:lpstr>
      <vt:lpstr>Leki przeciwbiegunkowe</vt:lpstr>
      <vt:lpstr>Leki hamujące motorykę</vt:lpstr>
      <vt:lpstr>Morfina</vt:lpstr>
      <vt:lpstr>Loperamid</vt:lpstr>
      <vt:lpstr>Leki rozkurczowe</vt:lpstr>
      <vt:lpstr>Leki przeczyszczające</vt:lpstr>
      <vt:lpstr>Środki zwiększające objętość kału</vt:lpstr>
      <vt:lpstr>Środki zwiększające objętość kału</vt:lpstr>
      <vt:lpstr>Leki przeczyszczające  osmotycznie czynne</vt:lpstr>
      <vt:lpstr>Leki przeczyszczające  osmotycznie czynne</vt:lpstr>
      <vt:lpstr>Środki zmiękczające stolec</vt:lpstr>
      <vt:lpstr>Środki przeczyszczające o działaniu drażniącym</vt:lpstr>
      <vt:lpstr>Nudności i wymioty - przyczyny</vt:lpstr>
      <vt:lpstr>Leki przeciwwymiotne</vt:lpstr>
      <vt:lpstr>Leki przeciwwymiotne</vt:lpstr>
      <vt:lpstr>Leki przeciwwymiotne</vt:lpstr>
      <vt:lpstr>Leki przeciwwymiotne</vt:lpstr>
      <vt:lpstr>Choroby zapalne jelit</vt:lpstr>
      <vt:lpstr>Choroby zapalne jelit - leczenie</vt:lpstr>
      <vt:lpstr>Życzę powodzenia!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Użytkownik systemu Windows</dc:creator>
  <cp:lastModifiedBy>Użytkownik systemu Windows</cp:lastModifiedBy>
  <cp:revision>100</cp:revision>
  <dcterms:created xsi:type="dcterms:W3CDTF">2020-04-16T13:35:41Z</dcterms:created>
  <dcterms:modified xsi:type="dcterms:W3CDTF">2020-04-18T00:30:49Z</dcterms:modified>
</cp:coreProperties>
</file>