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4"/>
  </p:notesMasterIdLst>
  <p:sldIdLst>
    <p:sldId id="256" r:id="rId2"/>
    <p:sldId id="268" r:id="rId3"/>
    <p:sldId id="269" r:id="rId4"/>
    <p:sldId id="276" r:id="rId5"/>
    <p:sldId id="274" r:id="rId6"/>
    <p:sldId id="275"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302" r:id="rId30"/>
    <p:sldId id="303" r:id="rId31"/>
    <p:sldId id="299" r:id="rId32"/>
    <p:sldId id="300" r:id="rId33"/>
    <p:sldId id="301" r:id="rId34"/>
    <p:sldId id="304" r:id="rId35"/>
    <p:sldId id="305" r:id="rId36"/>
    <p:sldId id="306" r:id="rId37"/>
    <p:sldId id="307" r:id="rId38"/>
    <p:sldId id="308" r:id="rId39"/>
    <p:sldId id="310" r:id="rId40"/>
    <p:sldId id="311" r:id="rId41"/>
    <p:sldId id="312" r:id="rId42"/>
    <p:sldId id="313" r:id="rId43"/>
    <p:sldId id="314" r:id="rId44"/>
    <p:sldId id="315" r:id="rId45"/>
    <p:sldId id="316" r:id="rId46"/>
    <p:sldId id="257" r:id="rId47"/>
    <p:sldId id="258" r:id="rId48"/>
    <p:sldId id="259" r:id="rId49"/>
    <p:sldId id="260" r:id="rId50"/>
    <p:sldId id="261" r:id="rId51"/>
    <p:sldId id="262" r:id="rId52"/>
    <p:sldId id="263" r:id="rId53"/>
    <p:sldId id="264" r:id="rId54"/>
    <p:sldId id="265" r:id="rId55"/>
    <p:sldId id="267" r:id="rId56"/>
    <p:sldId id="266" r:id="rId57"/>
    <p:sldId id="270" r:id="rId58"/>
    <p:sldId id="271" r:id="rId59"/>
    <p:sldId id="272" r:id="rId60"/>
    <p:sldId id="318" r:id="rId61"/>
    <p:sldId id="319" r:id="rId62"/>
    <p:sldId id="360"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61" r:id="rId77"/>
    <p:sldId id="333" r:id="rId78"/>
    <p:sldId id="334" r:id="rId79"/>
    <p:sldId id="335" r:id="rId80"/>
    <p:sldId id="362" r:id="rId81"/>
    <p:sldId id="363" r:id="rId82"/>
    <p:sldId id="336" r:id="rId83"/>
    <p:sldId id="364" r:id="rId84"/>
    <p:sldId id="365" r:id="rId85"/>
    <p:sldId id="366" r:id="rId86"/>
    <p:sldId id="337" r:id="rId87"/>
    <p:sldId id="367" r:id="rId88"/>
    <p:sldId id="338" r:id="rId89"/>
    <p:sldId id="368" r:id="rId90"/>
    <p:sldId id="339" r:id="rId91"/>
    <p:sldId id="369" r:id="rId92"/>
    <p:sldId id="340" r:id="rId93"/>
    <p:sldId id="341" r:id="rId94"/>
    <p:sldId id="342" r:id="rId95"/>
    <p:sldId id="343" r:id="rId96"/>
    <p:sldId id="370" r:id="rId97"/>
    <p:sldId id="344" r:id="rId98"/>
    <p:sldId id="345" r:id="rId99"/>
    <p:sldId id="371" r:id="rId100"/>
    <p:sldId id="346" r:id="rId101"/>
    <p:sldId id="372" r:id="rId102"/>
    <p:sldId id="347" r:id="rId103"/>
    <p:sldId id="348" r:id="rId104"/>
    <p:sldId id="349" r:id="rId105"/>
    <p:sldId id="373" r:id="rId106"/>
    <p:sldId id="374" r:id="rId107"/>
    <p:sldId id="350" r:id="rId108"/>
    <p:sldId id="351" r:id="rId109"/>
    <p:sldId id="352" r:id="rId110"/>
    <p:sldId id="353" r:id="rId111"/>
    <p:sldId id="375" r:id="rId112"/>
    <p:sldId id="376" r:id="rId113"/>
    <p:sldId id="354" r:id="rId114"/>
    <p:sldId id="377" r:id="rId115"/>
    <p:sldId id="355" r:id="rId116"/>
    <p:sldId id="356" r:id="rId117"/>
    <p:sldId id="378" r:id="rId118"/>
    <p:sldId id="357" r:id="rId119"/>
    <p:sldId id="379" r:id="rId120"/>
    <p:sldId id="380" r:id="rId121"/>
    <p:sldId id="358" r:id="rId122"/>
    <p:sldId id="381" r:id="rId123"/>
    <p:sldId id="382" r:id="rId124"/>
    <p:sldId id="383" r:id="rId125"/>
    <p:sldId id="359" r:id="rId126"/>
    <p:sldId id="384" r:id="rId127"/>
    <p:sldId id="385" r:id="rId128"/>
    <p:sldId id="386" r:id="rId129"/>
    <p:sldId id="387" r:id="rId130"/>
    <p:sldId id="388" r:id="rId131"/>
    <p:sldId id="389" r:id="rId132"/>
    <p:sldId id="390" r:id="rId13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01" autoAdjust="0"/>
    <p:restoredTop sz="94660"/>
  </p:normalViewPr>
  <p:slideViewPr>
    <p:cSldViewPr snapToGrid="0">
      <p:cViewPr varScale="1">
        <p:scale>
          <a:sx n="97" d="100"/>
          <a:sy n="97" d="100"/>
        </p:scale>
        <p:origin x="82"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1D1A8-5B07-4C6B-B999-3999F1D98ECE}" type="datetimeFigureOut">
              <a:rPr lang="pl-PL" smtClean="0"/>
              <a:t>31.12.2025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F209D-3C24-493B-8FFB-2A5A8A5C6EEC}" type="slidenum">
              <a:rPr lang="pl-PL" smtClean="0"/>
              <a:t>‹#›</a:t>
            </a:fld>
            <a:endParaRPr lang="pl-PL"/>
          </a:p>
        </p:txBody>
      </p:sp>
    </p:spTree>
    <p:extLst>
      <p:ext uri="{BB962C8B-B14F-4D97-AF65-F5344CB8AC3E}">
        <p14:creationId xmlns:p14="http://schemas.microsoft.com/office/powerpoint/2010/main" val="2952820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61</a:t>
            </a:fld>
            <a:endParaRPr lang="pl-PL"/>
          </a:p>
        </p:txBody>
      </p:sp>
    </p:spTree>
    <p:extLst>
      <p:ext uri="{BB962C8B-B14F-4D97-AF65-F5344CB8AC3E}">
        <p14:creationId xmlns:p14="http://schemas.microsoft.com/office/powerpoint/2010/main" val="1662806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72</a:t>
            </a:fld>
            <a:endParaRPr lang="pl-PL"/>
          </a:p>
        </p:txBody>
      </p:sp>
    </p:spTree>
    <p:extLst>
      <p:ext uri="{BB962C8B-B14F-4D97-AF65-F5344CB8AC3E}">
        <p14:creationId xmlns:p14="http://schemas.microsoft.com/office/powerpoint/2010/main" val="3015608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90</a:t>
            </a:fld>
            <a:endParaRPr lang="pl-PL"/>
          </a:p>
        </p:txBody>
      </p:sp>
    </p:spTree>
    <p:extLst>
      <p:ext uri="{BB962C8B-B14F-4D97-AF65-F5344CB8AC3E}">
        <p14:creationId xmlns:p14="http://schemas.microsoft.com/office/powerpoint/2010/main" val="2093428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91</a:t>
            </a:fld>
            <a:endParaRPr lang="pl-PL"/>
          </a:p>
        </p:txBody>
      </p:sp>
    </p:spTree>
    <p:extLst>
      <p:ext uri="{BB962C8B-B14F-4D97-AF65-F5344CB8AC3E}">
        <p14:creationId xmlns:p14="http://schemas.microsoft.com/office/powerpoint/2010/main" val="1638681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95</a:t>
            </a:fld>
            <a:endParaRPr lang="pl-PL"/>
          </a:p>
        </p:txBody>
      </p:sp>
    </p:spTree>
    <p:extLst>
      <p:ext uri="{BB962C8B-B14F-4D97-AF65-F5344CB8AC3E}">
        <p14:creationId xmlns:p14="http://schemas.microsoft.com/office/powerpoint/2010/main" val="2624203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96</a:t>
            </a:fld>
            <a:endParaRPr lang="pl-PL"/>
          </a:p>
        </p:txBody>
      </p:sp>
    </p:spTree>
    <p:extLst>
      <p:ext uri="{BB962C8B-B14F-4D97-AF65-F5344CB8AC3E}">
        <p14:creationId xmlns:p14="http://schemas.microsoft.com/office/powerpoint/2010/main" val="2220862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103</a:t>
            </a:fld>
            <a:endParaRPr lang="pl-PL"/>
          </a:p>
        </p:txBody>
      </p:sp>
    </p:spTree>
    <p:extLst>
      <p:ext uri="{BB962C8B-B14F-4D97-AF65-F5344CB8AC3E}">
        <p14:creationId xmlns:p14="http://schemas.microsoft.com/office/powerpoint/2010/main" val="1466997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109</a:t>
            </a:fld>
            <a:endParaRPr lang="pl-PL"/>
          </a:p>
        </p:txBody>
      </p:sp>
    </p:spTree>
    <p:extLst>
      <p:ext uri="{BB962C8B-B14F-4D97-AF65-F5344CB8AC3E}">
        <p14:creationId xmlns:p14="http://schemas.microsoft.com/office/powerpoint/2010/main" val="3477170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115</a:t>
            </a:fld>
            <a:endParaRPr lang="pl-PL"/>
          </a:p>
        </p:txBody>
      </p:sp>
    </p:spTree>
    <p:extLst>
      <p:ext uri="{BB962C8B-B14F-4D97-AF65-F5344CB8AC3E}">
        <p14:creationId xmlns:p14="http://schemas.microsoft.com/office/powerpoint/2010/main" val="2646294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118</a:t>
            </a:fld>
            <a:endParaRPr lang="pl-PL"/>
          </a:p>
        </p:txBody>
      </p:sp>
    </p:spTree>
    <p:extLst>
      <p:ext uri="{BB962C8B-B14F-4D97-AF65-F5344CB8AC3E}">
        <p14:creationId xmlns:p14="http://schemas.microsoft.com/office/powerpoint/2010/main" val="469156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119</a:t>
            </a:fld>
            <a:endParaRPr lang="pl-PL"/>
          </a:p>
        </p:txBody>
      </p:sp>
    </p:spTree>
    <p:extLst>
      <p:ext uri="{BB962C8B-B14F-4D97-AF65-F5344CB8AC3E}">
        <p14:creationId xmlns:p14="http://schemas.microsoft.com/office/powerpoint/2010/main" val="359220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62</a:t>
            </a:fld>
            <a:endParaRPr lang="pl-PL"/>
          </a:p>
        </p:txBody>
      </p:sp>
    </p:spTree>
    <p:extLst>
      <p:ext uri="{BB962C8B-B14F-4D97-AF65-F5344CB8AC3E}">
        <p14:creationId xmlns:p14="http://schemas.microsoft.com/office/powerpoint/2010/main" val="3052081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120</a:t>
            </a:fld>
            <a:endParaRPr lang="pl-PL"/>
          </a:p>
        </p:txBody>
      </p:sp>
    </p:spTree>
    <p:extLst>
      <p:ext uri="{BB962C8B-B14F-4D97-AF65-F5344CB8AC3E}">
        <p14:creationId xmlns:p14="http://schemas.microsoft.com/office/powerpoint/2010/main" val="1997347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125</a:t>
            </a:fld>
            <a:endParaRPr lang="pl-PL"/>
          </a:p>
        </p:txBody>
      </p:sp>
    </p:spTree>
    <p:extLst>
      <p:ext uri="{BB962C8B-B14F-4D97-AF65-F5344CB8AC3E}">
        <p14:creationId xmlns:p14="http://schemas.microsoft.com/office/powerpoint/2010/main" val="1889802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63</a:t>
            </a:fld>
            <a:endParaRPr lang="pl-PL"/>
          </a:p>
        </p:txBody>
      </p:sp>
    </p:spTree>
    <p:extLst>
      <p:ext uri="{BB962C8B-B14F-4D97-AF65-F5344CB8AC3E}">
        <p14:creationId xmlns:p14="http://schemas.microsoft.com/office/powerpoint/2010/main" val="2016778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64</a:t>
            </a:fld>
            <a:endParaRPr lang="pl-PL"/>
          </a:p>
        </p:txBody>
      </p:sp>
    </p:spTree>
    <p:extLst>
      <p:ext uri="{BB962C8B-B14F-4D97-AF65-F5344CB8AC3E}">
        <p14:creationId xmlns:p14="http://schemas.microsoft.com/office/powerpoint/2010/main" val="1652506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65</a:t>
            </a:fld>
            <a:endParaRPr lang="pl-PL"/>
          </a:p>
        </p:txBody>
      </p:sp>
    </p:spTree>
    <p:extLst>
      <p:ext uri="{BB962C8B-B14F-4D97-AF65-F5344CB8AC3E}">
        <p14:creationId xmlns:p14="http://schemas.microsoft.com/office/powerpoint/2010/main" val="3920668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67</a:t>
            </a:fld>
            <a:endParaRPr lang="pl-PL"/>
          </a:p>
        </p:txBody>
      </p:sp>
    </p:spTree>
    <p:extLst>
      <p:ext uri="{BB962C8B-B14F-4D97-AF65-F5344CB8AC3E}">
        <p14:creationId xmlns:p14="http://schemas.microsoft.com/office/powerpoint/2010/main" val="917921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69</a:t>
            </a:fld>
            <a:endParaRPr lang="pl-PL"/>
          </a:p>
        </p:txBody>
      </p:sp>
    </p:spTree>
    <p:extLst>
      <p:ext uri="{BB962C8B-B14F-4D97-AF65-F5344CB8AC3E}">
        <p14:creationId xmlns:p14="http://schemas.microsoft.com/office/powerpoint/2010/main" val="736139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70</a:t>
            </a:fld>
            <a:endParaRPr lang="pl-PL"/>
          </a:p>
        </p:txBody>
      </p:sp>
    </p:spTree>
    <p:extLst>
      <p:ext uri="{BB962C8B-B14F-4D97-AF65-F5344CB8AC3E}">
        <p14:creationId xmlns:p14="http://schemas.microsoft.com/office/powerpoint/2010/main" val="1810706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C9B1CA3-601F-49A4-9995-3E0BF4DE9322}" type="slidenum">
              <a:rPr lang="pl-PL" smtClean="0"/>
              <a:t>71</a:t>
            </a:fld>
            <a:endParaRPr lang="pl-PL"/>
          </a:p>
        </p:txBody>
      </p:sp>
    </p:spTree>
    <p:extLst>
      <p:ext uri="{BB962C8B-B14F-4D97-AF65-F5344CB8AC3E}">
        <p14:creationId xmlns:p14="http://schemas.microsoft.com/office/powerpoint/2010/main" val="282859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l-PL" smtClean="0"/>
              <a:t>Kliknij, aby edytować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389BBEEE-4428-4421-BDA1-C6004B3408F8}" type="datetimeFigureOut">
              <a:rPr lang="pl-PL" smtClean="0"/>
              <a:t>30.12.2025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5F75A15-481D-4AC0-BE8A-9C0F8FE56589}"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868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389BBEEE-4428-4421-BDA1-C6004B3408F8}" type="datetimeFigureOut">
              <a:rPr lang="pl-PL" smtClean="0"/>
              <a:t>30.12.2025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185966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389BBEEE-4428-4421-BDA1-C6004B3408F8}" type="datetimeFigureOut">
              <a:rPr lang="pl-PL" smtClean="0"/>
              <a:t>30.12.2025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59086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389BBEEE-4428-4421-BDA1-C6004B3408F8}" type="datetimeFigureOut">
              <a:rPr lang="pl-PL" smtClean="0"/>
              <a:t>30.12.2025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84528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l-PL" smtClean="0"/>
              <a:t>Kliknij, aby edytować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389BBEEE-4428-4421-BDA1-C6004B3408F8}" type="datetimeFigureOut">
              <a:rPr lang="pl-PL" smtClean="0"/>
              <a:t>30.12.2025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5F75A15-481D-4AC0-BE8A-9C0F8FE56589}" type="slidenum">
              <a:rPr lang="pl-PL" smtClean="0"/>
              <a:t>‹#›</a:t>
            </a:fld>
            <a:endParaRPr lang="pl-PL"/>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06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389BBEEE-4428-4421-BDA1-C6004B3408F8}" type="datetimeFigureOut">
              <a:rPr lang="pl-PL" smtClean="0"/>
              <a:t>30.12.2025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745038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9728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6217920" y="2582334"/>
            <a:ext cx="4937760" cy="3378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389BBEEE-4428-4421-BDA1-C6004B3408F8}" type="datetimeFigureOut">
              <a:rPr lang="pl-PL" smtClean="0"/>
              <a:t>30.12.2025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708450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389BBEEE-4428-4421-BDA1-C6004B3408F8}" type="datetimeFigureOut">
              <a:rPr lang="pl-PL" smtClean="0"/>
              <a:t>30.12.2025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4045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89BBEEE-4428-4421-BDA1-C6004B3408F8}" type="datetimeFigureOut">
              <a:rPr lang="pl-PL" smtClean="0"/>
              <a:t>30.12.2025</a:t>
            </a:fld>
            <a:endParaRPr lang="pl-PL"/>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pl-PL"/>
          </a:p>
        </p:txBody>
      </p:sp>
      <p:sp>
        <p:nvSpPr>
          <p:cNvPr id="9" name="Slide Number Placeholder 8"/>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3627992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l-PL" smtClean="0"/>
              <a:t>Kliknij, aby edytować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89BBEEE-4428-4421-BDA1-C6004B3408F8}" type="datetimeFigureOut">
              <a:rPr lang="pl-PL" smtClean="0"/>
              <a:t>30.12.2025</a:t>
            </a:fld>
            <a:endParaRPr lang="pl-PL"/>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pl-PL"/>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5F75A15-481D-4AC0-BE8A-9C0F8FE56589}" type="slidenum">
              <a:rPr lang="pl-PL" smtClean="0"/>
              <a:t>‹#›</a:t>
            </a:fld>
            <a:endParaRPr lang="pl-PL"/>
          </a:p>
        </p:txBody>
      </p:sp>
    </p:spTree>
    <p:extLst>
      <p:ext uri="{BB962C8B-B14F-4D97-AF65-F5344CB8AC3E}">
        <p14:creationId xmlns:p14="http://schemas.microsoft.com/office/powerpoint/2010/main" val="3174882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389BBEEE-4428-4421-BDA1-C6004B3408F8}" type="datetimeFigureOut">
              <a:rPr lang="pl-PL" smtClean="0"/>
              <a:t>30.12.2025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5F75A15-481D-4AC0-BE8A-9C0F8FE56589}" type="slidenum">
              <a:rPr lang="pl-PL" smtClean="0"/>
              <a:t>‹#›</a:t>
            </a:fld>
            <a:endParaRPr lang="pl-PL"/>
          </a:p>
        </p:txBody>
      </p:sp>
    </p:spTree>
    <p:extLst>
      <p:ext uri="{BB962C8B-B14F-4D97-AF65-F5344CB8AC3E}">
        <p14:creationId xmlns:p14="http://schemas.microsoft.com/office/powerpoint/2010/main" val="1683173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89BBEEE-4428-4421-BDA1-C6004B3408F8}" type="datetimeFigureOut">
              <a:rPr lang="pl-PL" smtClean="0"/>
              <a:t>30.12.2025</a:t>
            </a:fld>
            <a:endParaRPr lang="pl-PL"/>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pl-PL"/>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5F75A15-481D-4AC0-BE8A-9C0F8FE56589}" type="slidenum">
              <a:rPr lang="pl-PL" smtClean="0"/>
              <a:t>‹#›</a:t>
            </a:fld>
            <a:endParaRPr lang="pl-PL"/>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9691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r>
              <a:rPr lang="pl-PL" dirty="0" smtClean="0"/>
              <a:t>Pielęgnacja pacjenta z zaburzeniami układu oddechowego</a:t>
            </a:r>
            <a:endParaRPr lang="pl-PL" dirty="0"/>
          </a:p>
        </p:txBody>
      </p:sp>
      <p:sp>
        <p:nvSpPr>
          <p:cNvPr id="3" name="Podtytuł 2"/>
          <p:cNvSpPr>
            <a:spLocks noGrp="1"/>
          </p:cNvSpPr>
          <p:nvPr>
            <p:ph type="subTitle" idx="1"/>
          </p:nvPr>
        </p:nvSpPr>
        <p:spPr/>
        <p:txBody>
          <a:bodyPr/>
          <a:lstStyle/>
          <a:p>
            <a:r>
              <a:rPr lang="pl-PL" dirty="0" smtClean="0"/>
              <a:t>Magdalena Łopuszańska-Wykrota</a:t>
            </a:r>
            <a:endParaRPr lang="pl-PL" dirty="0"/>
          </a:p>
        </p:txBody>
      </p:sp>
    </p:spTree>
    <p:extLst>
      <p:ext uri="{BB962C8B-B14F-4D97-AF65-F5344CB8AC3E}">
        <p14:creationId xmlns:p14="http://schemas.microsoft.com/office/powerpoint/2010/main" val="3413852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p:cNvSpPr>
            <a:spLocks noGrp="1"/>
          </p:cNvSpPr>
          <p:nvPr>
            <p:ph idx="1"/>
          </p:nvPr>
        </p:nvSpPr>
        <p:spPr/>
        <p:txBody>
          <a:bodyPr/>
          <a:lstStyle/>
          <a:p>
            <a:r>
              <a:rPr lang="pl-PL" dirty="0"/>
              <a:t>Duszność może występować </a:t>
            </a:r>
            <a:r>
              <a:rPr lang="pl-PL" b="1" dirty="0"/>
              <a:t>napadowo</a:t>
            </a:r>
            <a:r>
              <a:rPr lang="pl-PL" dirty="0"/>
              <a:t>, często zmuszając chorego do przyjęcia pozycji siedzącej lub stojącej z podparciem i pochyleniem tułowia do przodu, co ułatwia oddychanie.</a:t>
            </a:r>
          </a:p>
          <a:p>
            <a:r>
              <a:rPr lang="pl-PL" dirty="0"/>
              <a:t>W przebiegu wielu chorób układu oddechowego duszność </a:t>
            </a:r>
            <a:r>
              <a:rPr lang="pl-PL" b="1" dirty="0"/>
              <a:t>narasta stopniowo</a:t>
            </a:r>
            <a:r>
              <a:rPr lang="pl-PL" dirty="0"/>
              <a:t>, rozwijając się w ciągu miesięcy lub lat. Początkowo pojawia się podczas wysiłku fizycznego, natomiast w miarę postępu choroby występuje również w spoczynku, znacząco ograniczając wydolność organizmu.</a:t>
            </a:r>
          </a:p>
          <a:p>
            <a:r>
              <a:rPr lang="pl-PL" dirty="0"/>
              <a:t>W niektórych schorzeniach nasilenie duszności może być wywołane przez czynniki środowiskowe, takie jak:</a:t>
            </a:r>
          </a:p>
          <a:p>
            <a:pPr>
              <a:buFont typeface="Arial" panose="020B0604020202020204" pitchFamily="34" charset="0"/>
              <a:buChar char="•"/>
            </a:pPr>
            <a:r>
              <a:rPr lang="pl-PL" dirty="0"/>
              <a:t>nagła zmiana temperatury powietrza z ciepłej na zimną,</a:t>
            </a:r>
          </a:p>
          <a:p>
            <a:pPr>
              <a:buFont typeface="Arial" panose="020B0604020202020204" pitchFamily="34" charset="0"/>
              <a:buChar char="•"/>
            </a:pPr>
            <a:r>
              <a:rPr lang="pl-PL" dirty="0"/>
              <a:t>przebywanie na wietrze,</a:t>
            </a:r>
          </a:p>
          <a:p>
            <a:pPr>
              <a:buFont typeface="Arial" panose="020B0604020202020204" pitchFamily="34" charset="0"/>
              <a:buChar char="•"/>
            </a:pPr>
            <a:r>
              <a:rPr lang="pl-PL" dirty="0"/>
              <a:t>kontakt z wilgotnym powietrzem lub mgłą.</a:t>
            </a:r>
          </a:p>
          <a:p>
            <a:endParaRPr lang="pl-PL" dirty="0"/>
          </a:p>
        </p:txBody>
      </p:sp>
    </p:spTree>
    <p:extLst>
      <p:ext uri="{BB962C8B-B14F-4D97-AF65-F5344CB8AC3E}">
        <p14:creationId xmlns:p14="http://schemas.microsoft.com/office/powerpoint/2010/main" val="24409184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1CB2AC1-AE6E-6E6E-638B-E6FB4C5A1E9F}"/>
              </a:ext>
            </a:extLst>
          </p:cNvPr>
          <p:cNvSpPr>
            <a:spLocks noGrp="1"/>
          </p:cNvSpPr>
          <p:nvPr>
            <p:ph type="title"/>
          </p:nvPr>
        </p:nvSpPr>
        <p:spPr>
          <a:xfrm>
            <a:off x="646111" y="452718"/>
            <a:ext cx="10222186"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EBA4C51D-B721-3190-C9DE-20AE1C809C99}"/>
              </a:ext>
            </a:extLst>
          </p:cNvPr>
          <p:cNvSpPr>
            <a:spLocks noGrp="1"/>
          </p:cNvSpPr>
          <p:nvPr>
            <p:ph idx="1"/>
          </p:nvPr>
        </p:nvSpPr>
        <p:spPr>
          <a:xfrm>
            <a:off x="431074" y="2052918"/>
            <a:ext cx="9618779" cy="4556888"/>
          </a:xfrm>
        </p:spPr>
        <p:txBody>
          <a:bodyPr>
            <a:normAutofit/>
          </a:bodyPr>
          <a:lstStyle/>
          <a:p>
            <a:r>
              <a:rPr lang="pl-PL" b="1" dirty="0"/>
              <a:t>Objawy i powikłania </a:t>
            </a:r>
            <a:r>
              <a:rPr lang="pl-PL" b="1" dirty="0" err="1"/>
              <a:t>przewodnienia</a:t>
            </a:r>
            <a:endParaRPr lang="pl-PL" dirty="0"/>
          </a:p>
          <a:p>
            <a:pPr>
              <a:buFont typeface="+mj-lt"/>
              <a:buAutoNum type="arabicPeriod"/>
            </a:pPr>
            <a:r>
              <a:rPr lang="pl-PL" b="1" dirty="0"/>
              <a:t>Zmiany zastoinowe w płucach i układzie krążenia:</a:t>
            </a:r>
            <a:endParaRPr lang="pl-PL" dirty="0"/>
          </a:p>
          <a:p>
            <a:pPr>
              <a:buFont typeface="Arial" panose="020B0604020202020204" pitchFamily="34" charset="0"/>
              <a:buChar char="•"/>
            </a:pPr>
            <a:r>
              <a:rPr lang="pl-PL" dirty="0"/>
              <a:t>duszność, przyspieszenie i pogłębienie oddechów,</a:t>
            </a:r>
          </a:p>
          <a:p>
            <a:pPr>
              <a:buFont typeface="Arial" panose="020B0604020202020204" pitchFamily="34" charset="0"/>
              <a:buChar char="•"/>
            </a:pPr>
            <a:r>
              <a:rPr lang="pl-PL" dirty="0"/>
              <a:t>hipoksemia krwi tętniczej,</a:t>
            </a:r>
          </a:p>
          <a:p>
            <a:pPr>
              <a:buFont typeface="Arial" panose="020B0604020202020204" pitchFamily="34" charset="0"/>
              <a:buChar char="•"/>
            </a:pPr>
            <a:r>
              <a:rPr lang="pl-PL" dirty="0"/>
              <a:t>zaburzenia czynności serca – mogące prowadzić do </a:t>
            </a:r>
            <a:r>
              <a:rPr lang="pl-PL" b="1" dirty="0"/>
              <a:t>ostrej niewydolności lewokomorowej</a:t>
            </a:r>
            <a:r>
              <a:rPr lang="pl-PL" dirty="0"/>
              <a:t>,</a:t>
            </a:r>
          </a:p>
          <a:p>
            <a:pPr>
              <a:buFont typeface="Arial" panose="020B0604020202020204" pitchFamily="34" charset="0"/>
              <a:buChar char="•"/>
            </a:pPr>
            <a:r>
              <a:rPr lang="pl-PL" dirty="0"/>
              <a:t>podwyższenie wartości ośrodkowego ciśnienia żylnego,</a:t>
            </a:r>
          </a:p>
          <a:p>
            <a:pPr>
              <a:buFont typeface="Arial" panose="020B0604020202020204" pitchFamily="34" charset="0"/>
              <a:buChar char="•"/>
            </a:pPr>
            <a:r>
              <a:rPr lang="pl-PL" dirty="0"/>
              <a:t>wzrost ciśnienia tętniczego krwi</a:t>
            </a:r>
            <a:r>
              <a:rPr lang="pl-PL" dirty="0" smtClean="0"/>
              <a:t>.</a:t>
            </a:r>
            <a:endParaRPr lang="pl-PL" dirty="0"/>
          </a:p>
        </p:txBody>
      </p:sp>
    </p:spTree>
    <p:extLst>
      <p:ext uri="{BB962C8B-B14F-4D97-AF65-F5344CB8AC3E}">
        <p14:creationId xmlns:p14="http://schemas.microsoft.com/office/powerpoint/2010/main" val="2333212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1CB2AC1-AE6E-6E6E-638B-E6FB4C5A1E9F}"/>
              </a:ext>
            </a:extLst>
          </p:cNvPr>
          <p:cNvSpPr>
            <a:spLocks noGrp="1"/>
          </p:cNvSpPr>
          <p:nvPr>
            <p:ph type="title"/>
          </p:nvPr>
        </p:nvSpPr>
        <p:spPr>
          <a:xfrm>
            <a:off x="646111" y="452718"/>
            <a:ext cx="10222186"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EBA4C51D-B721-3190-C9DE-20AE1C809C99}"/>
              </a:ext>
            </a:extLst>
          </p:cNvPr>
          <p:cNvSpPr>
            <a:spLocks noGrp="1"/>
          </p:cNvSpPr>
          <p:nvPr>
            <p:ph idx="1"/>
          </p:nvPr>
        </p:nvSpPr>
        <p:spPr>
          <a:xfrm>
            <a:off x="431074" y="2052918"/>
            <a:ext cx="9618779" cy="4556888"/>
          </a:xfrm>
        </p:spPr>
        <p:txBody>
          <a:bodyPr>
            <a:normAutofit/>
          </a:bodyPr>
          <a:lstStyle/>
          <a:p>
            <a:pPr>
              <a:buFont typeface="+mj-lt"/>
              <a:buAutoNum type="arabicPeriod" startAt="2"/>
            </a:pPr>
            <a:r>
              <a:rPr lang="pl-PL" b="1" dirty="0" smtClean="0"/>
              <a:t>Zaburzenia </a:t>
            </a:r>
            <a:r>
              <a:rPr lang="pl-PL" b="1" dirty="0"/>
              <a:t>funkcji ośrodkowego układu nerwowego:</a:t>
            </a:r>
            <a:endParaRPr lang="pl-PL" dirty="0"/>
          </a:p>
          <a:p>
            <a:pPr>
              <a:buFont typeface="Arial" panose="020B0604020202020204" pitchFamily="34" charset="0"/>
              <a:buChar char="•"/>
            </a:pPr>
            <a:r>
              <a:rPr lang="pl-PL" dirty="0"/>
              <a:t>niepokój, senność, śpiączka, drgawki,</a:t>
            </a:r>
          </a:p>
          <a:p>
            <a:pPr>
              <a:buFont typeface="+mj-lt"/>
              <a:buAutoNum type="arabicPeriod" startAt="3"/>
            </a:pPr>
            <a:r>
              <a:rPr lang="pl-PL" b="1" dirty="0"/>
              <a:t>Zmiany w badaniach laboratoryjnych:</a:t>
            </a:r>
            <a:endParaRPr lang="pl-PL" dirty="0"/>
          </a:p>
          <a:p>
            <a:pPr>
              <a:buFont typeface="Arial" panose="020B0604020202020204" pitchFamily="34" charset="0"/>
              <a:buChar char="•"/>
            </a:pPr>
            <a:r>
              <a:rPr lang="pl-PL" dirty="0"/>
              <a:t>spadek stężenia białka w surowicy krwi,</a:t>
            </a:r>
          </a:p>
          <a:p>
            <a:pPr>
              <a:buFont typeface="Arial" panose="020B0604020202020204" pitchFamily="34" charset="0"/>
              <a:buChar char="•"/>
            </a:pPr>
            <a:r>
              <a:rPr lang="pl-PL" dirty="0"/>
              <a:t>zmniejszenie liczby erytrocytów, poziomu hemoglobiny i hematokrytu,</a:t>
            </a:r>
          </a:p>
          <a:p>
            <a:pPr>
              <a:buFont typeface="Arial" panose="020B0604020202020204" pitchFamily="34" charset="0"/>
              <a:buChar char="•"/>
            </a:pPr>
            <a:r>
              <a:rPr lang="pl-PL" dirty="0"/>
              <a:t>zmiany stężenia sodu w zależności od rodzaju </a:t>
            </a:r>
            <a:r>
              <a:rPr lang="pl-PL" dirty="0" err="1"/>
              <a:t>przewodnienia</a:t>
            </a:r>
            <a:r>
              <a:rPr lang="pl-PL" dirty="0"/>
              <a:t>:</a:t>
            </a:r>
          </a:p>
          <a:p>
            <a:pPr marL="742950" lvl="1" indent="-285750">
              <a:buFont typeface="Arial" panose="020B0604020202020204" pitchFamily="34" charset="0"/>
              <a:buChar char="•"/>
            </a:pPr>
            <a:r>
              <a:rPr lang="pl-PL" b="1" dirty="0"/>
              <a:t>izotoniczne</a:t>
            </a:r>
            <a:r>
              <a:rPr lang="pl-PL" dirty="0"/>
              <a:t> – w normie,</a:t>
            </a:r>
          </a:p>
          <a:p>
            <a:pPr marL="742950" lvl="1" indent="-285750">
              <a:buFont typeface="Arial" panose="020B0604020202020204" pitchFamily="34" charset="0"/>
              <a:buChar char="•"/>
            </a:pPr>
            <a:r>
              <a:rPr lang="pl-PL" b="1" dirty="0"/>
              <a:t>hipotoniczne</a:t>
            </a:r>
            <a:r>
              <a:rPr lang="pl-PL" dirty="0"/>
              <a:t> – obniżone,</a:t>
            </a:r>
          </a:p>
          <a:p>
            <a:pPr marL="742950" lvl="1" indent="-285750">
              <a:buFont typeface="Arial" panose="020B0604020202020204" pitchFamily="34" charset="0"/>
              <a:buChar char="•"/>
            </a:pPr>
            <a:r>
              <a:rPr lang="pl-PL" b="1" dirty="0"/>
              <a:t>hipertoniczne</a:t>
            </a:r>
            <a:r>
              <a:rPr lang="pl-PL" dirty="0"/>
              <a:t> – podwyższone,</a:t>
            </a:r>
          </a:p>
          <a:p>
            <a:pPr>
              <a:buFont typeface="Arial" panose="020B0604020202020204" pitchFamily="34" charset="0"/>
              <a:buChar char="•"/>
            </a:pPr>
            <a:r>
              <a:rPr lang="pl-PL" dirty="0"/>
              <a:t>spadek gęstości względnej moczu (rozcieńczony mocz).</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29364386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EFE39A2-0D91-3817-39DF-68E01E49DC0B}"/>
              </a:ext>
            </a:extLst>
          </p:cNvPr>
          <p:cNvSpPr>
            <a:spLocks noGrp="1"/>
          </p:cNvSpPr>
          <p:nvPr>
            <p:ph type="title"/>
          </p:nvPr>
        </p:nvSpPr>
        <p:spPr>
          <a:xfrm>
            <a:off x="646111" y="452718"/>
            <a:ext cx="10130746"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422F1F3E-28A2-B11A-A563-1663C0107E75}"/>
              </a:ext>
            </a:extLst>
          </p:cNvPr>
          <p:cNvSpPr>
            <a:spLocks noGrp="1"/>
          </p:cNvSpPr>
          <p:nvPr>
            <p:ph idx="1"/>
          </p:nvPr>
        </p:nvSpPr>
        <p:spPr/>
        <p:txBody>
          <a:bodyPr>
            <a:normAutofit fontScale="92500" lnSpcReduction="20000"/>
          </a:bodyPr>
          <a:lstStyle/>
          <a:p>
            <a:pPr marL="0" indent="0">
              <a:buNone/>
            </a:pPr>
            <a:r>
              <a:rPr lang="pl-PL" b="1" dirty="0"/>
              <a:t>CZYNNIKI RYZYKA:</a:t>
            </a:r>
          </a:p>
          <a:p>
            <a:pPr>
              <a:buFont typeface="Wingdings" panose="05000000000000000000" pitchFamily="2" charset="2"/>
              <a:buChar char="v"/>
            </a:pPr>
            <a:r>
              <a:rPr lang="pl-PL" dirty="0"/>
              <a:t>ostra i przewlekła niewydolność nerek,</a:t>
            </a:r>
          </a:p>
          <a:p>
            <a:pPr>
              <a:buFont typeface="Wingdings" panose="05000000000000000000" pitchFamily="2" charset="2"/>
              <a:buChar char="v"/>
            </a:pPr>
            <a:r>
              <a:rPr lang="pl-PL" dirty="0"/>
              <a:t>zespół nerczycowy, </a:t>
            </a:r>
          </a:p>
          <a:p>
            <a:pPr>
              <a:buFont typeface="Wingdings" panose="05000000000000000000" pitchFamily="2" charset="2"/>
              <a:buChar char="v"/>
            </a:pPr>
            <a:r>
              <a:rPr lang="pl-PL" dirty="0"/>
              <a:t>ostre kłębuszkowe zapalenie nerek,</a:t>
            </a:r>
          </a:p>
          <a:p>
            <a:pPr>
              <a:buFont typeface="Wingdings" panose="05000000000000000000" pitchFamily="2" charset="2"/>
              <a:buChar char="v"/>
            </a:pPr>
            <a:r>
              <a:rPr lang="pl-PL" dirty="0"/>
              <a:t>niewydolność mięśnia sercowego,</a:t>
            </a:r>
          </a:p>
          <a:p>
            <a:pPr>
              <a:buFont typeface="Wingdings" panose="05000000000000000000" pitchFamily="2" charset="2"/>
              <a:buChar char="v"/>
            </a:pPr>
            <a:r>
              <a:rPr lang="pl-PL" dirty="0"/>
              <a:t>marskość wątroby</a:t>
            </a:r>
          </a:p>
          <a:p>
            <a:pPr>
              <a:buFont typeface="Wingdings" panose="05000000000000000000" pitchFamily="2" charset="2"/>
              <a:buChar char="v"/>
            </a:pPr>
            <a:r>
              <a:rPr lang="pl-PL" dirty="0"/>
              <a:t> zespół </a:t>
            </a:r>
            <a:r>
              <a:rPr lang="pl-PL" dirty="0" err="1"/>
              <a:t>Conna</a:t>
            </a:r>
            <a:r>
              <a:rPr lang="pl-PL" dirty="0"/>
              <a:t>,</a:t>
            </a:r>
          </a:p>
          <a:p>
            <a:pPr>
              <a:buFont typeface="Wingdings" panose="05000000000000000000" pitchFamily="2" charset="2"/>
              <a:buChar char="v"/>
            </a:pPr>
            <a:r>
              <a:rPr lang="pl-PL" dirty="0"/>
              <a:t>niedobór hormonów tarczycy</a:t>
            </a:r>
          </a:p>
          <a:p>
            <a:pPr>
              <a:buFont typeface="Wingdings" panose="05000000000000000000" pitchFamily="2" charset="2"/>
              <a:buChar char="v"/>
            </a:pPr>
            <a:r>
              <a:rPr lang="pl-PL" dirty="0"/>
              <a:t>nadmierna utrata białek przez przewód pokarmowy lub nerki.</a:t>
            </a:r>
          </a:p>
          <a:p>
            <a:pPr>
              <a:buFont typeface="Wingdings" panose="05000000000000000000" pitchFamily="2" charset="2"/>
              <a:buChar char="v"/>
            </a:pPr>
            <a:r>
              <a:rPr lang="pl-PL" dirty="0"/>
              <a:t>nadmierne infuzje płynów izotonicznych i hipertonicznych u chorych z upośledzoną funkcją wydalniczą nerek lub u chorych po zabiegach operacyjnych</a:t>
            </a:r>
          </a:p>
        </p:txBody>
      </p:sp>
    </p:spTree>
    <p:extLst>
      <p:ext uri="{BB962C8B-B14F-4D97-AF65-F5344CB8AC3E}">
        <p14:creationId xmlns:p14="http://schemas.microsoft.com/office/powerpoint/2010/main" val="41520005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ED20693-DC4C-235E-1BF2-D0B95A1FDC18}"/>
              </a:ext>
            </a:extLst>
          </p:cNvPr>
          <p:cNvSpPr>
            <a:spLocks noGrp="1"/>
          </p:cNvSpPr>
          <p:nvPr>
            <p:ph type="title"/>
          </p:nvPr>
        </p:nvSpPr>
        <p:spPr>
          <a:xfrm>
            <a:off x="795883" y="184704"/>
            <a:ext cx="10013180" cy="1400530"/>
          </a:xfrm>
        </p:spPr>
        <p:txBody>
          <a:bodyPr>
            <a:normAutofit/>
          </a:bodyPr>
          <a:lstStyle/>
          <a:p>
            <a:r>
              <a:rPr lang="pl-PL" sz="4000" dirty="0"/>
              <a:t>Udział pielęgniarki w badaniach diagnostycznych układu moczowego</a:t>
            </a:r>
          </a:p>
        </p:txBody>
      </p:sp>
      <p:sp>
        <p:nvSpPr>
          <p:cNvPr id="3" name="Symbol zastępczy zawartości 2">
            <a:extLst>
              <a:ext uri="{FF2B5EF4-FFF2-40B4-BE49-F238E27FC236}">
                <a16:creationId xmlns:a16="http://schemas.microsoft.com/office/drawing/2014/main" xmlns="" id="{CA318CA4-E245-95E8-B607-5A293C7D2401}"/>
              </a:ext>
            </a:extLst>
          </p:cNvPr>
          <p:cNvSpPr>
            <a:spLocks noGrp="1"/>
          </p:cNvSpPr>
          <p:nvPr>
            <p:ph idx="1"/>
          </p:nvPr>
        </p:nvSpPr>
        <p:spPr/>
        <p:txBody>
          <a:bodyPr>
            <a:normAutofit/>
          </a:bodyPr>
          <a:lstStyle/>
          <a:p>
            <a:r>
              <a:rPr lang="pl-PL" dirty="0"/>
              <a:t>Działania podejmowane przez pielęgniarkę wobec pacjentów przygotowywanych do badań diagnostycznych są uzależnione od wielu czynników. Do najważniejszych z nich należą:</a:t>
            </a:r>
          </a:p>
          <a:p>
            <a:pPr>
              <a:buFont typeface="Arial" panose="020B0604020202020204" pitchFamily="34" charset="0"/>
              <a:buChar char="•"/>
            </a:pPr>
            <a:r>
              <a:rPr lang="pl-PL" dirty="0"/>
              <a:t>aktualny stan zdrowia chorego,</a:t>
            </a:r>
          </a:p>
          <a:p>
            <a:pPr>
              <a:buFont typeface="Arial" panose="020B0604020202020204" pitchFamily="34" charset="0"/>
              <a:buChar char="•"/>
            </a:pPr>
            <a:r>
              <a:rPr lang="pl-PL" dirty="0"/>
              <a:t>poziom wiedzy pacjenta na temat choroby oraz planowanych badań,</a:t>
            </a:r>
          </a:p>
          <a:p>
            <a:pPr>
              <a:buFont typeface="Arial" panose="020B0604020202020204" pitchFamily="34" charset="0"/>
              <a:buChar char="•"/>
            </a:pPr>
            <a:r>
              <a:rPr lang="pl-PL" dirty="0"/>
              <a:t>reakcja chorego na hospitalizację oraz jego nastawienie do procesu leczenia.</a:t>
            </a:r>
          </a:p>
          <a:p>
            <a:r>
              <a:rPr lang="pl-PL" dirty="0"/>
              <a:t>Odpowiednie przygotowanie pacjenta do badań ma istotne znaczenie dla uzyskania wiarygodnych wyników oraz zapewnienia mu poczucia bezpieczeństwa.</a:t>
            </a:r>
          </a:p>
          <a:p>
            <a:r>
              <a:rPr lang="pl-PL" dirty="0"/>
              <a:t>W diagnostyce chorób układu moczowego wykorzystuje się różnorodne metody badawcze, w tym badania laboratoryjne, obrazowe, czynnościowe oraz inne specjalistyczne procedury diagnostyczne.</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39456530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16F32B3-656A-84CC-066B-06D84349112B}"/>
              </a:ext>
            </a:extLst>
          </p:cNvPr>
          <p:cNvSpPr>
            <a:spLocks noGrp="1"/>
          </p:cNvSpPr>
          <p:nvPr>
            <p:ph type="title"/>
          </p:nvPr>
        </p:nvSpPr>
        <p:spPr>
          <a:xfrm>
            <a:off x="709173" y="326594"/>
            <a:ext cx="10352815" cy="1400530"/>
          </a:xfrm>
        </p:spPr>
        <p:txBody>
          <a:bodyPr>
            <a:normAutofit/>
          </a:bodyPr>
          <a:lstStyle/>
          <a:p>
            <a:r>
              <a:rPr lang="pl-PL" sz="3600" dirty="0"/>
              <a:t>Udział pielęgniarki w badaniach diagnostycznych układu moczowego</a:t>
            </a:r>
          </a:p>
        </p:txBody>
      </p:sp>
      <p:sp>
        <p:nvSpPr>
          <p:cNvPr id="3" name="Symbol zastępczy zawartości 2">
            <a:extLst>
              <a:ext uri="{FF2B5EF4-FFF2-40B4-BE49-F238E27FC236}">
                <a16:creationId xmlns:a16="http://schemas.microsoft.com/office/drawing/2014/main" xmlns="" id="{733771C8-E9B6-7FE5-26E5-8A02A627F98F}"/>
              </a:ext>
            </a:extLst>
          </p:cNvPr>
          <p:cNvSpPr>
            <a:spLocks noGrp="1"/>
          </p:cNvSpPr>
          <p:nvPr>
            <p:ph idx="1"/>
          </p:nvPr>
        </p:nvSpPr>
        <p:spPr>
          <a:xfrm>
            <a:off x="291663" y="2050870"/>
            <a:ext cx="9919708" cy="4010971"/>
          </a:xfrm>
        </p:spPr>
        <p:txBody>
          <a:bodyPr>
            <a:normAutofit fontScale="85000" lnSpcReduction="10000"/>
          </a:bodyPr>
          <a:lstStyle/>
          <a:p>
            <a:r>
              <a:rPr lang="pl-PL" b="1" dirty="0"/>
              <a:t>Pobranie moczu do badań laboratoryjnych</a:t>
            </a:r>
            <a:r>
              <a:rPr lang="pl-PL" dirty="0"/>
              <a:t> zazwyczaj nie wymaga szczegółowego przygotowania. Aby jednak uzyskane wyniki były wiarygodne i nie zostały zafałszowane, należy przestrzegać kilku zasad:</a:t>
            </a:r>
          </a:p>
          <a:p>
            <a:pPr>
              <a:buFont typeface="Arial" panose="020B0604020202020204" pitchFamily="34" charset="0"/>
              <a:buChar char="•"/>
            </a:pPr>
            <a:r>
              <a:rPr lang="pl-PL" dirty="0"/>
              <a:t>pacjent w dniu poprzedzającym badanie oraz w dniu badania powinien unikać intensywnego wysiłku fizycznego,</a:t>
            </a:r>
          </a:p>
          <a:p>
            <a:pPr>
              <a:buFont typeface="Arial" panose="020B0604020202020204" pitchFamily="34" charset="0"/>
              <a:buChar char="•"/>
            </a:pPr>
            <a:r>
              <a:rPr lang="pl-PL" dirty="0"/>
              <a:t>mocz powinien być oddany po spoczynku nocnym, po co najmniej 5-godzinnej przerwie w oddawaniu moczu (najlepiej pierwszy poranny mocz),</a:t>
            </a:r>
          </a:p>
          <a:p>
            <a:pPr>
              <a:buFont typeface="Arial" panose="020B0604020202020204" pitchFamily="34" charset="0"/>
              <a:buChar char="•"/>
            </a:pPr>
            <a:r>
              <a:rPr lang="pl-PL" dirty="0"/>
              <a:t>próbkę moczu należy jak najszybciej dostarczyć do laboratorium, ponieważ zbyt długie lub nieprawidłowe przechowywanie może prowadzić do zniekształcenia wyników,</a:t>
            </a:r>
          </a:p>
          <a:p>
            <a:pPr>
              <a:buFont typeface="Arial" panose="020B0604020202020204" pitchFamily="34" charset="0"/>
              <a:buChar char="•"/>
            </a:pPr>
            <a:r>
              <a:rPr lang="pl-PL" dirty="0"/>
              <a:t>należy pamiętać, że niektóre pokarmy i leki mogą zmieniać barwę oraz zapach moczu,</a:t>
            </a:r>
          </a:p>
          <a:p>
            <a:pPr>
              <a:buFont typeface="Arial" panose="020B0604020202020204" pitchFamily="34" charset="0"/>
              <a:buChar char="•"/>
            </a:pPr>
            <a:r>
              <a:rPr lang="pl-PL" dirty="0"/>
              <a:t>kobiety powinny unikać wykonywania badania kilka dni przed menstruacją oraz bezpośrednio po jej zakończeniu, gdyż obecność krwi menstruacyjnej może zaburzyć wynik badania ogólnego moczu.</a:t>
            </a:r>
          </a:p>
          <a:p>
            <a:r>
              <a:rPr lang="pl-PL" b="1" dirty="0"/>
              <a:t>Przygotowanie psychiczne pacjenta</a:t>
            </a:r>
            <a:r>
              <a:rPr lang="pl-PL" dirty="0"/>
              <a:t> polega na poinformowaniu go o celu i przebiegu badania, uzyskaniu zgody na jego wykonanie oraz upewnieniu się, że pacjent zrozumiał przekazywane informacje.</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12133559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16F32B3-656A-84CC-066B-06D84349112B}"/>
              </a:ext>
            </a:extLst>
          </p:cNvPr>
          <p:cNvSpPr>
            <a:spLocks noGrp="1"/>
          </p:cNvSpPr>
          <p:nvPr>
            <p:ph type="title"/>
          </p:nvPr>
        </p:nvSpPr>
        <p:spPr>
          <a:xfrm>
            <a:off x="709173" y="326594"/>
            <a:ext cx="10352815" cy="1400530"/>
          </a:xfrm>
        </p:spPr>
        <p:txBody>
          <a:bodyPr>
            <a:normAutofit/>
          </a:bodyPr>
          <a:lstStyle/>
          <a:p>
            <a:r>
              <a:rPr lang="pl-PL" sz="3600" dirty="0"/>
              <a:t>Udział pielęgniarki w badaniach diagnostycznych układu moczowego</a:t>
            </a:r>
          </a:p>
        </p:txBody>
      </p:sp>
      <p:sp>
        <p:nvSpPr>
          <p:cNvPr id="3" name="Symbol zastępczy zawartości 2">
            <a:extLst>
              <a:ext uri="{FF2B5EF4-FFF2-40B4-BE49-F238E27FC236}">
                <a16:creationId xmlns:a16="http://schemas.microsoft.com/office/drawing/2014/main" xmlns="" id="{733771C8-E9B6-7FE5-26E5-8A02A627F98F}"/>
              </a:ext>
            </a:extLst>
          </p:cNvPr>
          <p:cNvSpPr>
            <a:spLocks noGrp="1"/>
          </p:cNvSpPr>
          <p:nvPr>
            <p:ph idx="1"/>
          </p:nvPr>
        </p:nvSpPr>
        <p:spPr>
          <a:xfrm>
            <a:off x="638503" y="2017986"/>
            <a:ext cx="9572868" cy="4043855"/>
          </a:xfrm>
        </p:spPr>
        <p:txBody>
          <a:bodyPr>
            <a:normAutofit/>
          </a:bodyPr>
          <a:lstStyle/>
          <a:p>
            <a:r>
              <a:rPr lang="pl-PL" dirty="0"/>
              <a:t>Badania moczu wykonuje się m.in.:</a:t>
            </a:r>
          </a:p>
          <a:p>
            <a:pPr>
              <a:buFont typeface="Arial" panose="020B0604020202020204" pitchFamily="34" charset="0"/>
              <a:buChar char="•"/>
            </a:pPr>
            <a:r>
              <a:rPr lang="pl-PL" dirty="0"/>
              <a:t>w diagnostyce chorób układu moczowego (zakażenia, kamica, niewydolność nerek),</a:t>
            </a:r>
          </a:p>
          <a:p>
            <a:pPr>
              <a:buFont typeface="Arial" panose="020B0604020202020204" pitchFamily="34" charset="0"/>
              <a:buChar char="•"/>
            </a:pPr>
            <a:r>
              <a:rPr lang="pl-PL" dirty="0"/>
              <a:t>w przebiegu chorób ogólnoustrojowych, np. cukrzycy, nadciśnienia tętniczego, chorób wątroby,</a:t>
            </a:r>
          </a:p>
          <a:p>
            <a:pPr>
              <a:buFont typeface="Arial" panose="020B0604020202020204" pitchFamily="34" charset="0"/>
              <a:buChar char="•"/>
            </a:pPr>
            <a:r>
              <a:rPr lang="pl-PL" dirty="0"/>
              <a:t>w ocenie stanu nawodnienia organizmu,</a:t>
            </a:r>
          </a:p>
          <a:p>
            <a:pPr>
              <a:buFont typeface="Arial" panose="020B0604020202020204" pitchFamily="34" charset="0"/>
              <a:buChar char="•"/>
            </a:pPr>
            <a:r>
              <a:rPr lang="pl-PL" dirty="0"/>
              <a:t>w monitorowaniu leczenia i kontroli skuteczności terapii,</a:t>
            </a:r>
          </a:p>
          <a:p>
            <a:pPr>
              <a:buFont typeface="Arial" panose="020B0604020202020204" pitchFamily="34" charset="0"/>
              <a:buChar char="•"/>
            </a:pPr>
            <a:r>
              <a:rPr lang="pl-PL" dirty="0"/>
              <a:t>profilaktycznie, w ramach badań okresowych,</a:t>
            </a:r>
          </a:p>
          <a:p>
            <a:pPr>
              <a:buFont typeface="Arial" panose="020B0604020202020204" pitchFamily="34" charset="0"/>
              <a:buChar char="•"/>
            </a:pPr>
            <a:r>
              <a:rPr lang="pl-PL" dirty="0"/>
              <a:t>przed zabiegami operacyjnymi oraz w trakcie hospitalizacji.</a:t>
            </a:r>
          </a:p>
        </p:txBody>
      </p:sp>
    </p:spTree>
    <p:extLst>
      <p:ext uri="{BB962C8B-B14F-4D97-AF65-F5344CB8AC3E}">
        <p14:creationId xmlns:p14="http://schemas.microsoft.com/office/powerpoint/2010/main" val="23673938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16F32B3-656A-84CC-066B-06D84349112B}"/>
              </a:ext>
            </a:extLst>
          </p:cNvPr>
          <p:cNvSpPr>
            <a:spLocks noGrp="1"/>
          </p:cNvSpPr>
          <p:nvPr>
            <p:ph type="title"/>
          </p:nvPr>
        </p:nvSpPr>
        <p:spPr>
          <a:xfrm>
            <a:off x="709173" y="326594"/>
            <a:ext cx="10352815" cy="1400530"/>
          </a:xfrm>
        </p:spPr>
        <p:txBody>
          <a:bodyPr>
            <a:normAutofit/>
          </a:bodyPr>
          <a:lstStyle/>
          <a:p>
            <a:r>
              <a:rPr lang="pl-PL" sz="3600" dirty="0"/>
              <a:t>Udział pielęgniarki w badaniach diagnostycznych układu moczowego</a:t>
            </a:r>
          </a:p>
        </p:txBody>
      </p:sp>
      <p:sp>
        <p:nvSpPr>
          <p:cNvPr id="3" name="Symbol zastępczy zawartości 2">
            <a:extLst>
              <a:ext uri="{FF2B5EF4-FFF2-40B4-BE49-F238E27FC236}">
                <a16:creationId xmlns:a16="http://schemas.microsoft.com/office/drawing/2014/main" xmlns="" id="{733771C8-E9B6-7FE5-26E5-8A02A627F98F}"/>
              </a:ext>
            </a:extLst>
          </p:cNvPr>
          <p:cNvSpPr>
            <a:spLocks noGrp="1"/>
          </p:cNvSpPr>
          <p:nvPr>
            <p:ph idx="1"/>
          </p:nvPr>
        </p:nvSpPr>
        <p:spPr>
          <a:xfrm>
            <a:off x="638503" y="2017986"/>
            <a:ext cx="9572868" cy="4043855"/>
          </a:xfrm>
        </p:spPr>
        <p:txBody>
          <a:bodyPr>
            <a:normAutofit/>
          </a:bodyPr>
          <a:lstStyle/>
          <a:p>
            <a:r>
              <a:rPr lang="pl-PL" dirty="0"/>
              <a:t>Do najczęściej wykonywanych badań moczu należą:</a:t>
            </a:r>
          </a:p>
          <a:p>
            <a:pPr>
              <a:buFont typeface="Arial" panose="020B0604020202020204" pitchFamily="34" charset="0"/>
              <a:buChar char="•"/>
            </a:pPr>
            <a:r>
              <a:rPr lang="pl-PL" b="1" dirty="0"/>
              <a:t>badanie ogólne moczu</a:t>
            </a:r>
            <a:r>
              <a:rPr lang="pl-PL" dirty="0"/>
              <a:t> – ocena barwy, przejrzystości, ciężaru właściwego oraz obecności białka, glukozy, krwi, leukocytów i osadu,</a:t>
            </a:r>
          </a:p>
          <a:p>
            <a:pPr>
              <a:buFont typeface="Arial" panose="020B0604020202020204" pitchFamily="34" charset="0"/>
              <a:buChar char="•"/>
            </a:pPr>
            <a:r>
              <a:rPr lang="pl-PL" b="1" dirty="0"/>
              <a:t>badanie osadu moczu</a:t>
            </a:r>
            <a:r>
              <a:rPr lang="pl-PL" dirty="0"/>
              <a:t> – mikroskopowa ocena elementów morfotycznych,</a:t>
            </a:r>
          </a:p>
          <a:p>
            <a:pPr>
              <a:buFont typeface="Arial" panose="020B0604020202020204" pitchFamily="34" charset="0"/>
              <a:buChar char="•"/>
            </a:pPr>
            <a:r>
              <a:rPr lang="pl-PL" b="1" dirty="0"/>
              <a:t>posiew moczu</a:t>
            </a:r>
            <a:r>
              <a:rPr lang="pl-PL" dirty="0"/>
              <a:t> – wykrywanie bakterii i określenie ich wrażliwości na antybiotyki,</a:t>
            </a:r>
          </a:p>
          <a:p>
            <a:pPr>
              <a:buFont typeface="Arial" panose="020B0604020202020204" pitchFamily="34" charset="0"/>
              <a:buChar char="•"/>
            </a:pPr>
            <a:r>
              <a:rPr lang="pl-PL" b="1" dirty="0"/>
              <a:t>dobowa zbiórka moczu</a:t>
            </a:r>
            <a:r>
              <a:rPr lang="pl-PL" dirty="0"/>
              <a:t> – ocena ilości wydalanego moczu i zawartych w nim substancji w ciągu 24 godzin,</a:t>
            </a:r>
          </a:p>
          <a:p>
            <a:pPr>
              <a:buFont typeface="Arial" panose="020B0604020202020204" pitchFamily="34" charset="0"/>
              <a:buChar char="•"/>
            </a:pPr>
            <a:r>
              <a:rPr lang="pl-PL" b="1" dirty="0"/>
              <a:t>badania specjalistyczne</a:t>
            </a:r>
            <a:r>
              <a:rPr lang="pl-PL" dirty="0"/>
              <a:t> – np. oznaczenie białkomoczu, elektrolitów, hormonów lub markerów chorobowych.</a:t>
            </a:r>
          </a:p>
        </p:txBody>
      </p:sp>
    </p:spTree>
    <p:extLst>
      <p:ext uri="{BB962C8B-B14F-4D97-AF65-F5344CB8AC3E}">
        <p14:creationId xmlns:p14="http://schemas.microsoft.com/office/powerpoint/2010/main" val="139650067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D45DC3C-EF9F-F967-B00D-993718033D0B}"/>
              </a:ext>
            </a:extLst>
          </p:cNvPr>
          <p:cNvSpPr>
            <a:spLocks noGrp="1"/>
          </p:cNvSpPr>
          <p:nvPr>
            <p:ph type="title"/>
          </p:nvPr>
        </p:nvSpPr>
        <p:spPr>
          <a:xfrm>
            <a:off x="661877" y="318711"/>
            <a:ext cx="10561820" cy="1400530"/>
          </a:xfrm>
        </p:spPr>
        <p:txBody>
          <a:bodyPr>
            <a:normAutofit/>
          </a:bodyPr>
          <a:lstStyle/>
          <a:p>
            <a:r>
              <a:rPr lang="pl-PL" sz="4000" dirty="0"/>
              <a:t>Udział pielęgniarki w badaniach diagnostycznych układu moczowego</a:t>
            </a:r>
          </a:p>
        </p:txBody>
      </p:sp>
      <p:sp>
        <p:nvSpPr>
          <p:cNvPr id="3" name="Symbol zastępczy zawartości 2">
            <a:extLst>
              <a:ext uri="{FF2B5EF4-FFF2-40B4-BE49-F238E27FC236}">
                <a16:creationId xmlns:a16="http://schemas.microsoft.com/office/drawing/2014/main" xmlns="" id="{9DA4BE23-1471-262A-3DE8-1265B093F8A6}"/>
              </a:ext>
            </a:extLst>
          </p:cNvPr>
          <p:cNvSpPr>
            <a:spLocks noGrp="1"/>
          </p:cNvSpPr>
          <p:nvPr>
            <p:ph idx="1"/>
          </p:nvPr>
        </p:nvSpPr>
        <p:spPr>
          <a:xfrm>
            <a:off x="352698" y="1853248"/>
            <a:ext cx="9697156" cy="4678181"/>
          </a:xfrm>
        </p:spPr>
        <p:txBody>
          <a:bodyPr>
            <a:normAutofit/>
          </a:bodyPr>
          <a:lstStyle/>
          <a:p>
            <a:pPr marL="0" indent="0">
              <a:buNone/>
            </a:pPr>
            <a:endParaRPr lang="pl-PL" b="1" dirty="0"/>
          </a:p>
          <a:p>
            <a:r>
              <a:rPr lang="pl-PL" b="1" dirty="0"/>
              <a:t>Przygotowanie pacjenta do samodzielnego pobrania moczu na badanie</a:t>
            </a:r>
          </a:p>
          <a:p>
            <a:r>
              <a:rPr lang="pl-PL" dirty="0"/>
              <a:t>Pielęgniarka informuje pacjenta o konieczności dokładnego umycia rąk oraz narządów płciowych przed pobraniem próbki moczu, co ma na celu ograniczenie ryzyka zanieczyszczenia materiału biologicznego.</a:t>
            </a:r>
          </a:p>
          <a:p>
            <a:r>
              <a:rPr lang="pl-PL" dirty="0"/>
              <a:t>Pacjent otrzymuje instrukcję dotyczącą prawidłowej techniki pobrania moczu do badania laboratoryjnego. Mocz powinien pochodzić ze </a:t>
            </a:r>
            <a:r>
              <a:rPr lang="pl-PL" b="1" dirty="0"/>
              <a:t>środkowego strumienia</a:t>
            </a:r>
            <a:r>
              <a:rPr lang="pl-PL" dirty="0"/>
              <a:t>. Po rozpoczęciu mikcji pierwszą niewielką porcję moczu należy oddać do toalety w celu wypłukania cewki moczowej. Następnie, bez przerywania mikcji, należy oddać około </a:t>
            </a:r>
            <a:r>
              <a:rPr lang="pl-PL" b="1" dirty="0"/>
              <a:t>30 ml moczu</a:t>
            </a:r>
            <a:r>
              <a:rPr lang="pl-PL" dirty="0"/>
              <a:t> do czystego, jałowego pojemnika. Pozostałą ilość moczu pacjent oddaje do toalety.</a:t>
            </a:r>
          </a:p>
          <a:p>
            <a:r>
              <a:rPr lang="pl-PL" dirty="0"/>
              <a:t>Podczas pobierania próbki należy unikać dotykania </a:t>
            </a:r>
            <a:r>
              <a:rPr lang="pl-PL" b="1" dirty="0"/>
              <a:t>wewnętrznej strony pojemnika oraz jego nakrywki</a:t>
            </a:r>
            <a:r>
              <a:rPr lang="pl-PL" dirty="0"/>
              <a:t>, aby nie doprowadzić do zafałszowania wyniku badania.</a:t>
            </a:r>
          </a:p>
        </p:txBody>
      </p:sp>
    </p:spTree>
    <p:extLst>
      <p:ext uri="{BB962C8B-B14F-4D97-AF65-F5344CB8AC3E}">
        <p14:creationId xmlns:p14="http://schemas.microsoft.com/office/powerpoint/2010/main" val="6776184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EBF180F-0B3B-DB96-42A7-F07D255A7EA2}"/>
              </a:ext>
            </a:extLst>
          </p:cNvPr>
          <p:cNvSpPr>
            <a:spLocks noGrp="1"/>
          </p:cNvSpPr>
          <p:nvPr>
            <p:ph type="title"/>
          </p:nvPr>
        </p:nvSpPr>
        <p:spPr>
          <a:xfrm>
            <a:off x="724939" y="247766"/>
            <a:ext cx="10182998" cy="1400530"/>
          </a:xfrm>
        </p:spPr>
        <p:txBody>
          <a:bodyPr>
            <a:normAutofit/>
          </a:bodyPr>
          <a:lstStyle/>
          <a:p>
            <a:r>
              <a:rPr lang="pl-PL" sz="4000" dirty="0"/>
              <a:t>Udział pielęgniarki w badaniach diagnostycznych układu moczowego</a:t>
            </a:r>
          </a:p>
        </p:txBody>
      </p:sp>
      <p:sp>
        <p:nvSpPr>
          <p:cNvPr id="3" name="Symbol zastępczy zawartości 2">
            <a:extLst>
              <a:ext uri="{FF2B5EF4-FFF2-40B4-BE49-F238E27FC236}">
                <a16:creationId xmlns:a16="http://schemas.microsoft.com/office/drawing/2014/main" xmlns="" id="{26477569-51D7-AE24-2A88-2E789D19FEEE}"/>
              </a:ext>
            </a:extLst>
          </p:cNvPr>
          <p:cNvSpPr>
            <a:spLocks noGrp="1"/>
          </p:cNvSpPr>
          <p:nvPr>
            <p:ph idx="1"/>
          </p:nvPr>
        </p:nvSpPr>
        <p:spPr>
          <a:xfrm>
            <a:off x="384854" y="2052918"/>
            <a:ext cx="9608231" cy="4465448"/>
          </a:xfrm>
        </p:spPr>
        <p:txBody>
          <a:bodyPr>
            <a:normAutofit fontScale="85000" lnSpcReduction="20000"/>
          </a:bodyPr>
          <a:lstStyle/>
          <a:p>
            <a:pPr marL="0" indent="0">
              <a:buNone/>
            </a:pPr>
            <a:r>
              <a:rPr lang="pl-PL" dirty="0"/>
              <a:t>Postępowanie pielęgniarki u pacjentów z dużym deficytem </a:t>
            </a:r>
            <a:r>
              <a:rPr lang="pl-PL" dirty="0" smtClean="0"/>
              <a:t>samoopieki</a:t>
            </a:r>
          </a:p>
          <a:p>
            <a:pPr marL="0" indent="0">
              <a:buNone/>
            </a:pPr>
            <a:r>
              <a:rPr lang="pl-PL" dirty="0" smtClean="0"/>
              <a:t>U </a:t>
            </a:r>
            <a:r>
              <a:rPr lang="pl-PL" dirty="0"/>
              <a:t>pacjentów z istotnym deficytem samoopieki, często długotrwale unieruchomionych lub leżących, pielęgniarka podejmuje następujące działania</a:t>
            </a:r>
            <a:r>
              <a:rPr lang="pl-PL" dirty="0" smtClean="0"/>
              <a:t>:</a:t>
            </a:r>
          </a:p>
          <a:p>
            <a:pPr>
              <a:buFont typeface="Wingdings" panose="05000000000000000000" pitchFamily="2" charset="2"/>
              <a:buChar char="v"/>
            </a:pPr>
            <a:r>
              <a:rPr lang="pl-PL" dirty="0" smtClean="0"/>
              <a:t>przestrzega </a:t>
            </a:r>
            <a:r>
              <a:rPr lang="pl-PL" dirty="0"/>
              <a:t>zasad higieny i aseptyki podczas wszystkich czynności pielęgnacyjnych</a:t>
            </a:r>
            <a:r>
              <a:rPr lang="pl-PL" dirty="0" smtClean="0"/>
              <a:t>,</a:t>
            </a:r>
          </a:p>
          <a:p>
            <a:pPr>
              <a:buFont typeface="Wingdings" panose="05000000000000000000" pitchFamily="2" charset="2"/>
              <a:buChar char="v"/>
            </a:pPr>
            <a:r>
              <a:rPr lang="pl-PL" dirty="0" smtClean="0"/>
              <a:t>wykonuje </a:t>
            </a:r>
            <a:r>
              <a:rPr lang="pl-PL" dirty="0"/>
              <a:t>toaletę krocza pacjenta, szczególnie przed i po oddaniu moczu</a:t>
            </a:r>
            <a:r>
              <a:rPr lang="pl-PL" dirty="0" smtClean="0"/>
              <a:t>,</a:t>
            </a:r>
          </a:p>
          <a:p>
            <a:pPr>
              <a:buFont typeface="Wingdings" panose="05000000000000000000" pitchFamily="2" charset="2"/>
              <a:buChar char="v"/>
            </a:pPr>
            <a:r>
              <a:rPr lang="pl-PL" dirty="0" smtClean="0"/>
              <a:t>umożliwia </a:t>
            </a:r>
            <a:r>
              <a:rPr lang="pl-PL" dirty="0"/>
              <a:t>pacjentowi mycie rąk po każdym skorzystaniu z basenu lub kaczki, a w razie potrzeby wykonuje te czynności zastępczo</a:t>
            </a:r>
            <a:r>
              <a:rPr lang="pl-PL" dirty="0" smtClean="0"/>
              <a:t>,</a:t>
            </a:r>
          </a:p>
          <a:p>
            <a:pPr>
              <a:buFont typeface="Wingdings" panose="05000000000000000000" pitchFamily="2" charset="2"/>
              <a:buChar char="v"/>
            </a:pPr>
            <a:r>
              <a:rPr lang="pl-PL" dirty="0" smtClean="0"/>
              <a:t>podmywa </a:t>
            </a:r>
            <a:r>
              <a:rPr lang="pl-PL" dirty="0"/>
              <a:t>chorego po każdej mikcji w celu zapobiegania zakażeniom dróg moczowych</a:t>
            </a:r>
            <a:r>
              <a:rPr lang="pl-PL" dirty="0" smtClean="0"/>
              <a:t>,</a:t>
            </a:r>
          </a:p>
          <a:p>
            <a:pPr>
              <a:buFont typeface="Wingdings" panose="05000000000000000000" pitchFamily="2" charset="2"/>
              <a:buChar char="v"/>
            </a:pPr>
            <a:r>
              <a:rPr lang="pl-PL" dirty="0" smtClean="0"/>
              <a:t>zapewnia </a:t>
            </a:r>
            <a:r>
              <a:rPr lang="pl-PL" dirty="0"/>
              <a:t>odpowiednie warunki do oddawania moczu na sali chorych (zachowanie intymności poprzez zastosowanie parawanu, odpowiednie wietrzenie pomieszczenia</a:t>
            </a:r>
            <a:r>
              <a:rPr lang="pl-PL" dirty="0" smtClean="0"/>
              <a:t>),</a:t>
            </a:r>
          </a:p>
          <a:p>
            <a:pPr>
              <a:buFont typeface="Wingdings" panose="05000000000000000000" pitchFamily="2" charset="2"/>
              <a:buChar char="v"/>
            </a:pPr>
            <a:r>
              <a:rPr lang="pl-PL" dirty="0" smtClean="0"/>
              <a:t>w </a:t>
            </a:r>
            <a:r>
              <a:rPr lang="pl-PL" dirty="0"/>
              <a:t>razie potrzeby zaopatruje pacjenta w higieniczne środki chłonne oraz instruuje w zakresie ich prawidłowego stosowania</a:t>
            </a:r>
            <a:r>
              <a:rPr lang="pl-PL" dirty="0" smtClean="0"/>
              <a:t>,</a:t>
            </a:r>
          </a:p>
          <a:p>
            <a:pPr>
              <a:buFont typeface="Wingdings" panose="05000000000000000000" pitchFamily="2" charset="2"/>
              <a:buChar char="v"/>
            </a:pPr>
            <a:r>
              <a:rPr lang="pl-PL" dirty="0" smtClean="0"/>
              <a:t>w </a:t>
            </a:r>
            <a:r>
              <a:rPr lang="pl-PL" dirty="0"/>
              <a:t>przypadku pobierania moczu na posiew dopilnowuje, aby próbka została oddana do jałowego pojemnika po dokładnym obmyciu narządów płciowych; materiał powinien zostać niezwłocznie dostarczony do laboratorium wraz ze skierowaniem.</a:t>
            </a:r>
            <a:endParaRPr lang="pl-PL" dirty="0"/>
          </a:p>
        </p:txBody>
      </p:sp>
    </p:spTree>
    <p:extLst>
      <p:ext uri="{BB962C8B-B14F-4D97-AF65-F5344CB8AC3E}">
        <p14:creationId xmlns:p14="http://schemas.microsoft.com/office/powerpoint/2010/main" val="26452612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3594B66-6B1F-F813-7B51-2E10DC97108B}"/>
              </a:ext>
            </a:extLst>
          </p:cNvPr>
          <p:cNvSpPr>
            <a:spLocks noGrp="1"/>
          </p:cNvSpPr>
          <p:nvPr>
            <p:ph type="title"/>
          </p:nvPr>
        </p:nvSpPr>
        <p:spPr/>
        <p:txBody>
          <a:bodyPr>
            <a:normAutofit/>
          </a:bodyPr>
          <a:lstStyle/>
          <a:p>
            <a:pPr algn="ctr"/>
            <a:r>
              <a:rPr lang="pl-PL" sz="5400" dirty="0"/>
              <a:t>Badania obrazowe</a:t>
            </a:r>
          </a:p>
        </p:txBody>
      </p:sp>
      <p:sp>
        <p:nvSpPr>
          <p:cNvPr id="3" name="Symbol zastępczy zawartości 2">
            <a:extLst>
              <a:ext uri="{FF2B5EF4-FFF2-40B4-BE49-F238E27FC236}">
                <a16:creationId xmlns:a16="http://schemas.microsoft.com/office/drawing/2014/main" xmlns="" id="{D37ABA2E-0D2C-DFB4-E09B-CE299AE7FE4F}"/>
              </a:ext>
            </a:extLst>
          </p:cNvPr>
          <p:cNvSpPr>
            <a:spLocks noGrp="1"/>
          </p:cNvSpPr>
          <p:nvPr>
            <p:ph idx="1"/>
          </p:nvPr>
        </p:nvSpPr>
        <p:spPr/>
        <p:txBody>
          <a:bodyPr>
            <a:normAutofit/>
          </a:bodyPr>
          <a:lstStyle/>
          <a:p>
            <a:pPr marL="0" indent="0">
              <a:buNone/>
            </a:pPr>
            <a:r>
              <a:rPr lang="pl-PL" dirty="0"/>
              <a:t>Do najczęściej wykonywanych badań obrazowych układu moczowego zaliczamy: </a:t>
            </a:r>
          </a:p>
          <a:p>
            <a:pPr lvl="1">
              <a:buFont typeface="Wingdings" panose="05000000000000000000" pitchFamily="2" charset="2"/>
              <a:buChar char="v"/>
            </a:pPr>
            <a:r>
              <a:rPr lang="pl-PL" dirty="0"/>
              <a:t>USG układu moczowego, </a:t>
            </a:r>
          </a:p>
          <a:p>
            <a:pPr lvl="1">
              <a:buFont typeface="Wingdings" panose="05000000000000000000" pitchFamily="2" charset="2"/>
              <a:buChar char="v"/>
            </a:pPr>
            <a:r>
              <a:rPr lang="pl-PL" dirty="0"/>
              <a:t>Cystoskopię, </a:t>
            </a:r>
          </a:p>
          <a:p>
            <a:pPr lvl="1">
              <a:buFont typeface="Wingdings" panose="05000000000000000000" pitchFamily="2" charset="2"/>
              <a:buChar char="v"/>
            </a:pPr>
            <a:r>
              <a:rPr lang="pl-PL" dirty="0"/>
              <a:t>Urografie, </a:t>
            </a:r>
          </a:p>
          <a:p>
            <a:pPr lvl="1">
              <a:buFont typeface="Wingdings" panose="05000000000000000000" pitchFamily="2" charset="2"/>
              <a:buChar char="v"/>
            </a:pPr>
            <a:r>
              <a:rPr lang="pl-PL" dirty="0"/>
              <a:t> TK.</a:t>
            </a:r>
          </a:p>
          <a:p>
            <a:pPr marL="0" indent="0">
              <a:buNone/>
            </a:pPr>
            <a:endParaRPr lang="pl-PL" dirty="0"/>
          </a:p>
        </p:txBody>
      </p:sp>
      <p:pic>
        <p:nvPicPr>
          <p:cNvPr id="5" name="Obraz 4">
            <a:extLst>
              <a:ext uri="{FF2B5EF4-FFF2-40B4-BE49-F238E27FC236}">
                <a16:creationId xmlns:a16="http://schemas.microsoft.com/office/drawing/2014/main" xmlns="" id="{FF2D3BD9-C1F9-0C70-3735-F76DEBB7C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9148" y="4370522"/>
            <a:ext cx="2676525" cy="1704975"/>
          </a:xfrm>
          <a:prstGeom prst="rect">
            <a:avLst/>
          </a:prstGeom>
        </p:spPr>
      </p:pic>
      <p:pic>
        <p:nvPicPr>
          <p:cNvPr id="7" name="Obraz 6">
            <a:extLst>
              <a:ext uri="{FF2B5EF4-FFF2-40B4-BE49-F238E27FC236}">
                <a16:creationId xmlns:a16="http://schemas.microsoft.com/office/drawing/2014/main" xmlns="" id="{CBD26D6E-79C6-5405-97B0-7BAC0A707F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0624" y="3857414"/>
            <a:ext cx="3315070" cy="2218083"/>
          </a:xfrm>
          <a:prstGeom prst="rect">
            <a:avLst/>
          </a:prstGeom>
        </p:spPr>
      </p:pic>
    </p:spTree>
    <p:extLst>
      <p:ext uri="{BB962C8B-B14F-4D97-AF65-F5344CB8AC3E}">
        <p14:creationId xmlns:p14="http://schemas.microsoft.com/office/powerpoint/2010/main" val="84943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p:cNvSpPr>
            <a:spLocks noGrp="1"/>
          </p:cNvSpPr>
          <p:nvPr>
            <p:ph idx="1"/>
          </p:nvPr>
        </p:nvSpPr>
        <p:spPr/>
        <p:txBody>
          <a:bodyPr/>
          <a:lstStyle/>
          <a:p>
            <a:r>
              <a:rPr lang="pl-PL" dirty="0"/>
              <a:t>Przewlekła duszność wpływa nie tylko na funkcjonowanie fizyczne, ale również na </a:t>
            </a:r>
            <a:r>
              <a:rPr lang="pl-PL" b="1" dirty="0"/>
              <a:t>stan psychiczny i ogólną kondycję chorego</a:t>
            </a:r>
            <a:r>
              <a:rPr lang="pl-PL" dirty="0"/>
              <a:t>. Pacjenci często skarżą się na:</a:t>
            </a:r>
          </a:p>
          <a:p>
            <a:pPr>
              <a:buFont typeface="Arial" panose="020B0604020202020204" pitchFamily="34" charset="0"/>
              <a:buChar char="•"/>
            </a:pPr>
            <a:r>
              <a:rPr lang="pl-PL" dirty="0"/>
              <a:t>zaburzenia snu i bezsenność,</a:t>
            </a:r>
          </a:p>
          <a:p>
            <a:pPr>
              <a:buFont typeface="Arial" panose="020B0604020202020204" pitchFamily="34" charset="0"/>
              <a:buChar char="•"/>
            </a:pPr>
            <a:r>
              <a:rPr lang="pl-PL" dirty="0"/>
              <a:t>obniżony nastrój i lęk,</a:t>
            </a:r>
          </a:p>
          <a:p>
            <a:pPr>
              <a:buFont typeface="Arial" panose="020B0604020202020204" pitchFamily="34" charset="0"/>
              <a:buChar char="•"/>
            </a:pPr>
            <a:r>
              <a:rPr lang="pl-PL" dirty="0"/>
              <a:t>poczucie zależności od innych osób,</a:t>
            </a:r>
          </a:p>
          <a:p>
            <a:pPr>
              <a:buFont typeface="Arial" panose="020B0604020202020204" pitchFamily="34" charset="0"/>
              <a:buChar char="•"/>
            </a:pPr>
            <a:r>
              <a:rPr lang="pl-PL" dirty="0"/>
              <a:t>zmniejszony apetyt i trudności w przyjmowaniu posiłków.</a:t>
            </a:r>
          </a:p>
          <a:p>
            <a:r>
              <a:rPr lang="pl-PL" dirty="0"/>
              <a:t>Długotrwałe ograniczenie podaży pokarmów może prowadzić do </a:t>
            </a:r>
            <a:r>
              <a:rPr lang="pl-PL" b="1" dirty="0"/>
              <a:t>niedożywienia i osłabienia organizmu</a:t>
            </a:r>
            <a:r>
              <a:rPr lang="pl-PL" dirty="0"/>
              <a:t>.</a:t>
            </a:r>
          </a:p>
          <a:p>
            <a:endParaRPr lang="pl-PL" dirty="0"/>
          </a:p>
        </p:txBody>
      </p:sp>
    </p:spTree>
    <p:extLst>
      <p:ext uri="{BB962C8B-B14F-4D97-AF65-F5344CB8AC3E}">
        <p14:creationId xmlns:p14="http://schemas.microsoft.com/office/powerpoint/2010/main" val="75467989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35FADC5-DC20-3421-E730-E13EDA2F48F2}"/>
              </a:ext>
            </a:extLst>
          </p:cNvPr>
          <p:cNvSpPr>
            <a:spLocks noGrp="1"/>
          </p:cNvSpPr>
          <p:nvPr>
            <p:ph type="title"/>
          </p:nvPr>
        </p:nvSpPr>
        <p:spPr>
          <a:xfrm>
            <a:off x="1104950" y="583324"/>
            <a:ext cx="10467511" cy="1129520"/>
          </a:xfrm>
        </p:spPr>
        <p:txBody>
          <a:bodyPr>
            <a:normAutofit/>
          </a:bodyPr>
          <a:lstStyle/>
          <a:p>
            <a:pPr algn="ctr"/>
            <a:r>
              <a:rPr lang="pl-PL" sz="4400" dirty="0"/>
              <a:t>Badania obrazowe- USG</a:t>
            </a:r>
          </a:p>
        </p:txBody>
      </p:sp>
      <p:sp>
        <p:nvSpPr>
          <p:cNvPr id="3" name="Symbol zastępczy zawartości 2">
            <a:extLst>
              <a:ext uri="{FF2B5EF4-FFF2-40B4-BE49-F238E27FC236}">
                <a16:creationId xmlns:a16="http://schemas.microsoft.com/office/drawing/2014/main" xmlns="" id="{47F5F810-D1D6-E010-EC75-462778246B08}"/>
              </a:ext>
            </a:extLst>
          </p:cNvPr>
          <p:cNvSpPr>
            <a:spLocks noGrp="1"/>
          </p:cNvSpPr>
          <p:nvPr>
            <p:ph idx="1"/>
          </p:nvPr>
        </p:nvSpPr>
        <p:spPr>
          <a:xfrm>
            <a:off x="1104950" y="2073392"/>
            <a:ext cx="9934802" cy="5421086"/>
          </a:xfrm>
        </p:spPr>
        <p:txBody>
          <a:bodyPr>
            <a:normAutofit/>
          </a:bodyPr>
          <a:lstStyle/>
          <a:p>
            <a:pPr marL="0" indent="0">
              <a:buNone/>
            </a:pPr>
            <a:r>
              <a:rPr lang="pl-PL" dirty="0" smtClean="0"/>
              <a:t>Badanie </a:t>
            </a:r>
            <a:r>
              <a:rPr lang="pl-PL" dirty="0"/>
              <a:t>ultrasonograficzne (USG) układu </a:t>
            </a:r>
            <a:r>
              <a:rPr lang="pl-PL" dirty="0" smtClean="0"/>
              <a:t>moczowego</a:t>
            </a:r>
          </a:p>
          <a:p>
            <a:pPr marL="0" indent="0">
              <a:buNone/>
            </a:pPr>
            <a:r>
              <a:rPr lang="pl-PL" dirty="0" smtClean="0"/>
              <a:t>Badanie </a:t>
            </a:r>
            <a:r>
              <a:rPr lang="pl-PL" dirty="0"/>
              <a:t>USG układu moczowego umożliwia ocenę nerek, odcinków moczowodów oraz pęcherza moczowego. Jest badaniem nieinwazyjnym, bezbolesnym i bezpiecznym, niewywołującym obciążenia dla organizmu pacjenta, dlatego może być wielokrotnie powtarzane</a:t>
            </a:r>
            <a:r>
              <a:rPr lang="pl-PL" dirty="0" smtClean="0"/>
              <a:t>.</a:t>
            </a:r>
          </a:p>
          <a:p>
            <a:pPr marL="0" indent="0">
              <a:buNone/>
            </a:pPr>
            <a:r>
              <a:rPr lang="pl-PL" dirty="0" smtClean="0"/>
              <a:t>Zakres </a:t>
            </a:r>
            <a:r>
              <a:rPr lang="pl-PL" dirty="0"/>
              <a:t>przygotowania pacjenta do badania zależy od tego, który narząd układu moczowego jest oceniany. Pielęgniarka odgrywa istotną rolę w prawidłowym przygotowaniu chorego, informując go o celu, przebiegu badania oraz zasadach postępowania przed jego wykonaniem.</a:t>
            </a:r>
            <a:endParaRPr lang="pl-PL" dirty="0"/>
          </a:p>
        </p:txBody>
      </p:sp>
    </p:spTree>
    <p:extLst>
      <p:ext uri="{BB962C8B-B14F-4D97-AF65-F5344CB8AC3E}">
        <p14:creationId xmlns:p14="http://schemas.microsoft.com/office/powerpoint/2010/main" val="277730575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35FADC5-DC20-3421-E730-E13EDA2F48F2}"/>
              </a:ext>
            </a:extLst>
          </p:cNvPr>
          <p:cNvSpPr>
            <a:spLocks noGrp="1"/>
          </p:cNvSpPr>
          <p:nvPr>
            <p:ph type="title"/>
          </p:nvPr>
        </p:nvSpPr>
        <p:spPr>
          <a:xfrm>
            <a:off x="1104950" y="583324"/>
            <a:ext cx="10467511" cy="1129520"/>
          </a:xfrm>
        </p:spPr>
        <p:txBody>
          <a:bodyPr>
            <a:normAutofit/>
          </a:bodyPr>
          <a:lstStyle/>
          <a:p>
            <a:pPr algn="ctr"/>
            <a:r>
              <a:rPr lang="pl-PL" sz="4400" dirty="0"/>
              <a:t>Badania obrazowe- USG</a:t>
            </a:r>
          </a:p>
        </p:txBody>
      </p:sp>
      <p:sp>
        <p:nvSpPr>
          <p:cNvPr id="3" name="Symbol zastępczy zawartości 2">
            <a:extLst>
              <a:ext uri="{FF2B5EF4-FFF2-40B4-BE49-F238E27FC236}">
                <a16:creationId xmlns:a16="http://schemas.microsoft.com/office/drawing/2014/main" xmlns="" id="{47F5F810-D1D6-E010-EC75-462778246B08}"/>
              </a:ext>
            </a:extLst>
          </p:cNvPr>
          <p:cNvSpPr>
            <a:spLocks noGrp="1"/>
          </p:cNvSpPr>
          <p:nvPr>
            <p:ph idx="1"/>
          </p:nvPr>
        </p:nvSpPr>
        <p:spPr>
          <a:xfrm>
            <a:off x="1104950" y="2073392"/>
            <a:ext cx="9934802" cy="5421086"/>
          </a:xfrm>
        </p:spPr>
        <p:txBody>
          <a:bodyPr>
            <a:normAutofit/>
          </a:bodyPr>
          <a:lstStyle/>
          <a:p>
            <a:r>
              <a:rPr lang="pl-PL" b="1" dirty="0"/>
              <a:t>Zadania pielęgniarki w przygotowaniu pacjenta do USG</a:t>
            </a:r>
          </a:p>
          <a:p>
            <a:r>
              <a:rPr lang="pl-PL" b="1" dirty="0"/>
              <a:t>W przypadku USG jamy brzusznej w celu oceny nerek:</a:t>
            </a:r>
            <a:endParaRPr lang="pl-PL" dirty="0"/>
          </a:p>
          <a:p>
            <a:pPr>
              <a:buFont typeface="Arial" panose="020B0604020202020204" pitchFamily="34" charset="0"/>
              <a:buChar char="•"/>
            </a:pPr>
            <a:r>
              <a:rPr lang="pl-PL" dirty="0"/>
              <a:t>informuje pacjenta o konieczności pozostania </a:t>
            </a:r>
            <a:r>
              <a:rPr lang="pl-PL" b="1" dirty="0"/>
              <a:t>na czczo</a:t>
            </a:r>
            <a:r>
              <a:rPr lang="pl-PL" dirty="0"/>
              <a:t> (zwykle 6–8 godzin przed badaniem),</a:t>
            </a:r>
          </a:p>
          <a:p>
            <a:pPr>
              <a:buFont typeface="Arial" panose="020B0604020202020204" pitchFamily="34" charset="0"/>
              <a:buChar char="•"/>
            </a:pPr>
            <a:r>
              <a:rPr lang="pl-PL" dirty="0"/>
              <a:t>w dniu poprzedzającym badanie, zgodnie z zaleceniem lekarza, podaje </a:t>
            </a:r>
            <a:r>
              <a:rPr lang="pl-PL" b="1" dirty="0"/>
              <a:t>leki zmniejszające wzdęcia</a:t>
            </a:r>
            <a:r>
              <a:rPr lang="pl-PL" dirty="0"/>
              <a:t> (np. preparaty </a:t>
            </a:r>
            <a:r>
              <a:rPr lang="pl-PL" dirty="0" err="1"/>
              <a:t>simetykonu</a:t>
            </a:r>
            <a:r>
              <a:rPr lang="pl-PL" dirty="0"/>
              <a:t>), aby ograniczyć obecność gazów jelitowych utrudniających ocenę narządów,</a:t>
            </a:r>
          </a:p>
          <a:p>
            <a:pPr>
              <a:buFont typeface="Arial" panose="020B0604020202020204" pitchFamily="34" charset="0"/>
              <a:buChar char="•"/>
            </a:pPr>
            <a:r>
              <a:rPr lang="pl-PL" dirty="0"/>
              <a:t>zaleca lekkostrawną dietę w dniu poprzedzającym badanie oraz unikanie potraw wzdymających,</a:t>
            </a:r>
          </a:p>
          <a:p>
            <a:pPr>
              <a:buFont typeface="Arial" panose="020B0604020202020204" pitchFamily="34" charset="0"/>
              <a:buChar char="•"/>
            </a:pPr>
            <a:r>
              <a:rPr lang="pl-PL" dirty="0"/>
              <a:t>zwraca uwagę na konieczność </a:t>
            </a:r>
            <a:r>
              <a:rPr lang="pl-PL" b="1" dirty="0"/>
              <a:t>niepalenia tytoniu i ograniczenia rozmów</a:t>
            </a:r>
            <a:r>
              <a:rPr lang="pl-PL" dirty="0"/>
              <a:t> w dniu badania, co zmniejsza ilość połykanego powietrza i poprawia jakość obrazu USG.</a:t>
            </a:r>
          </a:p>
        </p:txBody>
      </p:sp>
    </p:spTree>
    <p:extLst>
      <p:ext uri="{BB962C8B-B14F-4D97-AF65-F5344CB8AC3E}">
        <p14:creationId xmlns:p14="http://schemas.microsoft.com/office/powerpoint/2010/main" val="26130113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35FADC5-DC20-3421-E730-E13EDA2F48F2}"/>
              </a:ext>
            </a:extLst>
          </p:cNvPr>
          <p:cNvSpPr>
            <a:spLocks noGrp="1"/>
          </p:cNvSpPr>
          <p:nvPr>
            <p:ph type="title"/>
          </p:nvPr>
        </p:nvSpPr>
        <p:spPr>
          <a:xfrm>
            <a:off x="1104950" y="583324"/>
            <a:ext cx="10467511" cy="1129520"/>
          </a:xfrm>
        </p:spPr>
        <p:txBody>
          <a:bodyPr>
            <a:normAutofit/>
          </a:bodyPr>
          <a:lstStyle/>
          <a:p>
            <a:pPr algn="ctr"/>
            <a:r>
              <a:rPr lang="pl-PL" sz="4400" dirty="0"/>
              <a:t>Badania obrazowe- USG</a:t>
            </a:r>
          </a:p>
        </p:txBody>
      </p:sp>
      <p:sp>
        <p:nvSpPr>
          <p:cNvPr id="3" name="Symbol zastępczy zawartości 2">
            <a:extLst>
              <a:ext uri="{FF2B5EF4-FFF2-40B4-BE49-F238E27FC236}">
                <a16:creationId xmlns:a16="http://schemas.microsoft.com/office/drawing/2014/main" xmlns="" id="{47F5F810-D1D6-E010-EC75-462778246B08}"/>
              </a:ext>
            </a:extLst>
          </p:cNvPr>
          <p:cNvSpPr>
            <a:spLocks noGrp="1"/>
          </p:cNvSpPr>
          <p:nvPr>
            <p:ph idx="1"/>
          </p:nvPr>
        </p:nvSpPr>
        <p:spPr>
          <a:xfrm>
            <a:off x="1104950" y="2073392"/>
            <a:ext cx="9934802" cy="5421086"/>
          </a:xfrm>
        </p:spPr>
        <p:txBody>
          <a:bodyPr>
            <a:normAutofit/>
          </a:bodyPr>
          <a:lstStyle/>
          <a:p>
            <a:r>
              <a:rPr lang="pl-PL" b="1" dirty="0" smtClean="0"/>
              <a:t>W przypadku </a:t>
            </a:r>
            <a:r>
              <a:rPr lang="pl-PL" b="1" dirty="0"/>
              <a:t>USG pęcherza moczowego:</a:t>
            </a:r>
            <a:endParaRPr lang="pl-PL" dirty="0"/>
          </a:p>
          <a:p>
            <a:pPr>
              <a:buFont typeface="Arial" panose="020B0604020202020204" pitchFamily="34" charset="0"/>
              <a:buChar char="•"/>
            </a:pPr>
            <a:r>
              <a:rPr lang="pl-PL" dirty="0"/>
              <a:t>informuje pacjenta o konieczności zgłoszenia się na badanie z </a:t>
            </a:r>
            <a:r>
              <a:rPr lang="pl-PL" b="1" dirty="0"/>
              <a:t>wypełnionym pęcherzem moczowym</a:t>
            </a:r>
            <a:r>
              <a:rPr lang="pl-PL" dirty="0"/>
              <a:t>,</a:t>
            </a:r>
          </a:p>
          <a:p>
            <a:pPr>
              <a:buFont typeface="Arial" panose="020B0604020202020204" pitchFamily="34" charset="0"/>
              <a:buChar char="•"/>
            </a:pPr>
            <a:r>
              <a:rPr lang="pl-PL" dirty="0"/>
              <a:t>zaleca wypicie odpowiedniej ilości płynów (zwykle 1–1,5 litra niegazowanej wody) na około 1 godzinę przed badaniem,</a:t>
            </a:r>
          </a:p>
          <a:p>
            <a:pPr>
              <a:buFont typeface="Arial" panose="020B0604020202020204" pitchFamily="34" charset="0"/>
              <a:buChar char="•"/>
            </a:pPr>
            <a:r>
              <a:rPr lang="pl-PL" dirty="0"/>
              <a:t>przypomina o niewypróżnianiu pęcherza przed badaniem, o ile lekarz nie zaleci inaczej.</a:t>
            </a:r>
          </a:p>
          <a:p>
            <a:pPr marL="0" indent="0">
              <a:buNone/>
            </a:pPr>
            <a:endParaRPr lang="pl-PL" dirty="0"/>
          </a:p>
        </p:txBody>
      </p:sp>
    </p:spTree>
    <p:extLst>
      <p:ext uri="{BB962C8B-B14F-4D97-AF65-F5344CB8AC3E}">
        <p14:creationId xmlns:p14="http://schemas.microsoft.com/office/powerpoint/2010/main" val="260200183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9160341-A250-DFB5-6519-592D8DB79F53}"/>
              </a:ext>
            </a:extLst>
          </p:cNvPr>
          <p:cNvSpPr>
            <a:spLocks noGrp="1"/>
          </p:cNvSpPr>
          <p:nvPr>
            <p:ph type="title"/>
          </p:nvPr>
        </p:nvSpPr>
        <p:spPr/>
        <p:txBody>
          <a:bodyPr>
            <a:normAutofit/>
          </a:bodyPr>
          <a:lstStyle/>
          <a:p>
            <a:r>
              <a:rPr lang="pl-PL" sz="4000" dirty="0"/>
              <a:t>Badania obrazowe- USG</a:t>
            </a:r>
          </a:p>
        </p:txBody>
      </p:sp>
      <p:sp>
        <p:nvSpPr>
          <p:cNvPr id="3" name="Symbol zastępczy zawartości 2">
            <a:extLst>
              <a:ext uri="{FF2B5EF4-FFF2-40B4-BE49-F238E27FC236}">
                <a16:creationId xmlns:a16="http://schemas.microsoft.com/office/drawing/2014/main" xmlns="" id="{647DA455-2BCD-459E-4563-837B78E1ECDB}"/>
              </a:ext>
            </a:extLst>
          </p:cNvPr>
          <p:cNvSpPr>
            <a:spLocks noGrp="1"/>
          </p:cNvSpPr>
          <p:nvPr>
            <p:ph idx="1"/>
          </p:nvPr>
        </p:nvSpPr>
        <p:spPr>
          <a:xfrm>
            <a:off x="1097280" y="1869382"/>
            <a:ext cx="10058400" cy="4023360"/>
          </a:xfrm>
        </p:spPr>
        <p:txBody>
          <a:bodyPr>
            <a:normAutofit/>
          </a:bodyPr>
          <a:lstStyle/>
          <a:p>
            <a:pPr>
              <a:buFont typeface="Wingdings" panose="05000000000000000000" pitchFamily="2" charset="2"/>
              <a:buChar char="v"/>
            </a:pPr>
            <a:r>
              <a:rPr lang="pl-PL" b="1" dirty="0" smtClean="0"/>
              <a:t>W </a:t>
            </a:r>
            <a:r>
              <a:rPr lang="pl-PL" b="1" dirty="0"/>
              <a:t>przypadku USG transrektalnego</a:t>
            </a:r>
            <a:r>
              <a:rPr lang="pl-PL" dirty="0"/>
              <a:t>, stosowanego podczas oceny gruczołu krokowego, przed badaniem wykonuje się lewatywę w celu oczyszczenia końcowego odcinka jelita grubego z mas kałowych.</a:t>
            </a:r>
          </a:p>
          <a:p>
            <a:pPr>
              <a:buFont typeface="Wingdings" panose="05000000000000000000" pitchFamily="2" charset="2"/>
              <a:buChar char="v"/>
            </a:pPr>
            <a:r>
              <a:rPr lang="pl-PL" dirty="0"/>
              <a:t>W dniu badania USG pielęgniarka zaleca pacjentowi kąpiel. Przed badaniem informuje, aby odsłonił badaną okolicę ciała. </a:t>
            </a:r>
          </a:p>
          <a:p>
            <a:pPr>
              <a:buFont typeface="Wingdings" panose="05000000000000000000" pitchFamily="2" charset="2"/>
              <a:buChar char="v"/>
            </a:pPr>
            <a:r>
              <a:rPr lang="pl-PL" dirty="0"/>
              <a:t>Jeżeli jest taka konieczność, pomaga pacjentowi zdjąć ubranie. Poleca zająć pozycję odpowiednią dla danego badania (zazwyczaj na wznak). </a:t>
            </a:r>
          </a:p>
          <a:p>
            <a:pPr>
              <a:buFont typeface="Wingdings" panose="05000000000000000000" pitchFamily="2" charset="2"/>
              <a:buChar char="v"/>
            </a:pPr>
            <a:r>
              <a:rPr lang="pl-PL" dirty="0"/>
              <a:t>Podczas badania USG można wykonać dodatkowe procedury medyczne pod kontrolą USG, np. biopsję. </a:t>
            </a:r>
          </a:p>
          <a:p>
            <a:pPr>
              <a:buFont typeface="Wingdings" panose="05000000000000000000" pitchFamily="2" charset="2"/>
              <a:buChar char="v"/>
            </a:pPr>
            <a:r>
              <a:rPr lang="pl-PL" dirty="0"/>
              <a:t>Czas trwania badania zależy od przygotowania i zachowania pacjenta oraz rodzaju badania.</a:t>
            </a:r>
          </a:p>
        </p:txBody>
      </p:sp>
    </p:spTree>
    <p:extLst>
      <p:ext uri="{BB962C8B-B14F-4D97-AF65-F5344CB8AC3E}">
        <p14:creationId xmlns:p14="http://schemas.microsoft.com/office/powerpoint/2010/main" val="30423579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9160341-A250-DFB5-6519-592D8DB79F53}"/>
              </a:ext>
            </a:extLst>
          </p:cNvPr>
          <p:cNvSpPr>
            <a:spLocks noGrp="1"/>
          </p:cNvSpPr>
          <p:nvPr>
            <p:ph type="title"/>
          </p:nvPr>
        </p:nvSpPr>
        <p:spPr/>
        <p:txBody>
          <a:bodyPr>
            <a:normAutofit/>
          </a:bodyPr>
          <a:lstStyle/>
          <a:p>
            <a:r>
              <a:rPr lang="pl-PL" sz="4000" dirty="0"/>
              <a:t>Badania obrazowe- USG</a:t>
            </a:r>
          </a:p>
        </p:txBody>
      </p:sp>
      <p:sp>
        <p:nvSpPr>
          <p:cNvPr id="3" name="Symbol zastępczy zawartości 2">
            <a:extLst>
              <a:ext uri="{FF2B5EF4-FFF2-40B4-BE49-F238E27FC236}">
                <a16:creationId xmlns:a16="http://schemas.microsoft.com/office/drawing/2014/main" xmlns="" id="{647DA455-2BCD-459E-4563-837B78E1ECDB}"/>
              </a:ext>
            </a:extLst>
          </p:cNvPr>
          <p:cNvSpPr>
            <a:spLocks noGrp="1"/>
          </p:cNvSpPr>
          <p:nvPr>
            <p:ph idx="1"/>
          </p:nvPr>
        </p:nvSpPr>
        <p:spPr>
          <a:xfrm>
            <a:off x="1097280" y="1869382"/>
            <a:ext cx="10058400" cy="4023360"/>
          </a:xfrm>
        </p:spPr>
        <p:txBody>
          <a:bodyPr>
            <a:normAutofit/>
          </a:bodyPr>
          <a:lstStyle/>
          <a:p>
            <a:r>
              <a:rPr lang="pl-PL" b="1" dirty="0"/>
              <a:t>Rola pielęgniarki podczas i po badaniu</a:t>
            </a:r>
          </a:p>
          <a:p>
            <a:pPr>
              <a:buFont typeface="Arial" panose="020B0604020202020204" pitchFamily="34" charset="0"/>
              <a:buChar char="•"/>
            </a:pPr>
            <a:r>
              <a:rPr lang="pl-PL" dirty="0"/>
              <a:t>zapewnia pacjentowi komfort i poczucie intymności,</a:t>
            </a:r>
          </a:p>
          <a:p>
            <a:pPr>
              <a:buFont typeface="Arial" panose="020B0604020202020204" pitchFamily="34" charset="0"/>
              <a:buChar char="•"/>
            </a:pPr>
            <a:r>
              <a:rPr lang="pl-PL" dirty="0"/>
              <a:t>pomaga w ułożeniu pacjenta do badania, jeśli jego stan tego wymaga,</a:t>
            </a:r>
          </a:p>
          <a:p>
            <a:pPr>
              <a:buFont typeface="Arial" panose="020B0604020202020204" pitchFamily="34" charset="0"/>
              <a:buChar char="•"/>
            </a:pPr>
            <a:r>
              <a:rPr lang="pl-PL" dirty="0"/>
              <a:t>obserwuje reakcje pacjenta w trakcie badania,</a:t>
            </a:r>
          </a:p>
          <a:p>
            <a:pPr>
              <a:buFont typeface="Arial" panose="020B0604020202020204" pitchFamily="34" charset="0"/>
              <a:buChar char="•"/>
            </a:pPr>
            <a:r>
              <a:rPr lang="pl-PL" dirty="0"/>
              <a:t>po badaniu informuje o możliwości opróżnienia pęcherza oraz o dalszym postępowaniu zgodnie z zaleceniami lekarza.</a:t>
            </a:r>
          </a:p>
        </p:txBody>
      </p:sp>
    </p:spTree>
    <p:extLst>
      <p:ext uri="{BB962C8B-B14F-4D97-AF65-F5344CB8AC3E}">
        <p14:creationId xmlns:p14="http://schemas.microsoft.com/office/powerpoint/2010/main" val="36509371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594C671-1406-0BDA-14F2-AE03D5CC1C8F}"/>
              </a:ext>
            </a:extLst>
          </p:cNvPr>
          <p:cNvSpPr>
            <a:spLocks noGrp="1"/>
          </p:cNvSpPr>
          <p:nvPr>
            <p:ph type="title"/>
          </p:nvPr>
        </p:nvSpPr>
        <p:spPr/>
        <p:txBody>
          <a:bodyPr/>
          <a:lstStyle/>
          <a:p>
            <a:pPr algn="ctr"/>
            <a:r>
              <a:rPr lang="pl-PL" dirty="0" smtClean="0"/>
              <a:t>Badania czynnościowe</a:t>
            </a:r>
            <a:endParaRPr lang="pl-PL" dirty="0"/>
          </a:p>
        </p:txBody>
      </p:sp>
      <p:sp>
        <p:nvSpPr>
          <p:cNvPr id="3" name="Symbol zastępczy zawartości 2">
            <a:extLst>
              <a:ext uri="{FF2B5EF4-FFF2-40B4-BE49-F238E27FC236}">
                <a16:creationId xmlns:a16="http://schemas.microsoft.com/office/drawing/2014/main" xmlns="" id="{1479AF2A-834B-ADFE-7E00-3A292118878D}"/>
              </a:ext>
            </a:extLst>
          </p:cNvPr>
          <p:cNvSpPr>
            <a:spLocks noGrp="1"/>
          </p:cNvSpPr>
          <p:nvPr>
            <p:ph idx="1"/>
          </p:nvPr>
        </p:nvSpPr>
        <p:spPr>
          <a:xfrm>
            <a:off x="1213945" y="2081049"/>
            <a:ext cx="7618252" cy="4657682"/>
          </a:xfrm>
        </p:spPr>
        <p:txBody>
          <a:bodyPr>
            <a:normAutofit/>
          </a:bodyPr>
          <a:lstStyle/>
          <a:p>
            <a:pPr>
              <a:buFont typeface="Wingdings" panose="05000000000000000000" pitchFamily="2" charset="2"/>
              <a:buChar char="v"/>
            </a:pPr>
            <a:r>
              <a:rPr lang="pl-PL" b="1" dirty="0">
                <a:solidFill>
                  <a:srgbClr val="FF0000"/>
                </a:solidFill>
              </a:rPr>
              <a:t>Do najczęściej zalecanych i najprostszych badań czynnościowych nerek należą: </a:t>
            </a:r>
          </a:p>
          <a:p>
            <a:pPr lvl="1">
              <a:buFont typeface="Wingdings" panose="05000000000000000000" pitchFamily="2" charset="2"/>
              <a:buChar char="v"/>
            </a:pPr>
            <a:r>
              <a:rPr lang="pl-PL" dirty="0"/>
              <a:t>godzinowa zbiórka moczu, </a:t>
            </a:r>
          </a:p>
          <a:p>
            <a:pPr lvl="1">
              <a:buFont typeface="Wingdings" panose="05000000000000000000" pitchFamily="2" charset="2"/>
              <a:buChar char="v"/>
            </a:pPr>
            <a:r>
              <a:rPr lang="pl-PL" dirty="0"/>
              <a:t>dobowa zbiórka moczu </a:t>
            </a:r>
          </a:p>
          <a:p>
            <a:pPr lvl="1">
              <a:buFont typeface="Wingdings" panose="05000000000000000000" pitchFamily="2" charset="2"/>
              <a:buChar char="v"/>
            </a:pPr>
            <a:r>
              <a:rPr lang="pl-PL" dirty="0"/>
              <a:t>dobowy bilans płynów.</a:t>
            </a:r>
          </a:p>
        </p:txBody>
      </p:sp>
    </p:spTree>
    <p:extLst>
      <p:ext uri="{BB962C8B-B14F-4D97-AF65-F5344CB8AC3E}">
        <p14:creationId xmlns:p14="http://schemas.microsoft.com/office/powerpoint/2010/main" val="20779248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7C4196B-4701-2BB0-092E-FC96C9CFA7D0}"/>
              </a:ext>
            </a:extLst>
          </p:cNvPr>
          <p:cNvSpPr>
            <a:spLocks noGrp="1"/>
          </p:cNvSpPr>
          <p:nvPr>
            <p:ph type="title"/>
          </p:nvPr>
        </p:nvSpPr>
        <p:spPr>
          <a:xfrm>
            <a:off x="459828" y="229435"/>
            <a:ext cx="8610600" cy="1293028"/>
          </a:xfrm>
        </p:spPr>
        <p:txBody>
          <a:bodyPr>
            <a:normAutofit/>
          </a:bodyPr>
          <a:lstStyle/>
          <a:p>
            <a:pPr algn="ctr"/>
            <a:r>
              <a:rPr lang="pl-PL" sz="3600" dirty="0" smtClean="0"/>
              <a:t>Badania czynnościowe</a:t>
            </a:r>
            <a:endParaRPr lang="pl-PL" sz="3600" dirty="0"/>
          </a:p>
        </p:txBody>
      </p:sp>
      <p:sp>
        <p:nvSpPr>
          <p:cNvPr id="3" name="Symbol zastępczy zawartości 2">
            <a:extLst>
              <a:ext uri="{FF2B5EF4-FFF2-40B4-BE49-F238E27FC236}">
                <a16:creationId xmlns:a16="http://schemas.microsoft.com/office/drawing/2014/main" xmlns="" id="{255BD416-9EA3-D5E1-DCCD-0C6FCE767AD7}"/>
              </a:ext>
            </a:extLst>
          </p:cNvPr>
          <p:cNvSpPr>
            <a:spLocks noGrp="1"/>
          </p:cNvSpPr>
          <p:nvPr>
            <p:ph idx="1"/>
          </p:nvPr>
        </p:nvSpPr>
        <p:spPr>
          <a:xfrm>
            <a:off x="740979" y="2191407"/>
            <a:ext cx="5712072" cy="4213875"/>
          </a:xfrm>
        </p:spPr>
        <p:txBody>
          <a:bodyPr>
            <a:normAutofit fontScale="92500" lnSpcReduction="10000"/>
          </a:bodyPr>
          <a:lstStyle/>
          <a:p>
            <a:r>
              <a:rPr lang="pl-PL" b="1" dirty="0"/>
              <a:t>Godzinowa zbiórka moczu</a:t>
            </a:r>
          </a:p>
          <a:p>
            <a:r>
              <a:rPr lang="pl-PL" dirty="0"/>
              <a:t>Godzinową zbiórkę moczu przeprowadza się najczęściej u pacjentów w </a:t>
            </a:r>
            <a:r>
              <a:rPr lang="pl-PL" b="1" dirty="0"/>
              <a:t>ciężkim stanie ogólnym</a:t>
            </a:r>
            <a:r>
              <a:rPr lang="pl-PL" dirty="0"/>
              <a:t>, wymagających stałego monitorowania funkcji nerek oraz bilansu płynów (np. pacjentów na oddziałach intensywnej terapii).</a:t>
            </a:r>
          </a:p>
          <a:p>
            <a:r>
              <a:rPr lang="pl-PL" dirty="0"/>
              <a:t>U chorych zazwyczaj zakładany jest </a:t>
            </a:r>
            <a:r>
              <a:rPr lang="pl-PL" b="1" dirty="0"/>
              <a:t>cewnik do pęcherza moczowego typu </a:t>
            </a:r>
            <a:r>
              <a:rPr lang="pl-PL" b="1" dirty="0" err="1"/>
              <a:t>Foleya</a:t>
            </a:r>
            <a:r>
              <a:rPr lang="pl-PL" dirty="0"/>
              <a:t>, połączony z urządzeniem umożliwiającym dokładny pomiar diurezy godzinowej, wyposażonym w worek do zbiórki moczu.</a:t>
            </a:r>
          </a:p>
          <a:p>
            <a:r>
              <a:rPr lang="pl-PL" dirty="0"/>
              <a:t>Zestaw do drenażu jest </a:t>
            </a:r>
            <a:r>
              <a:rPr lang="pl-PL" b="1" dirty="0"/>
              <a:t>jałowy</a:t>
            </a:r>
            <a:r>
              <a:rPr lang="pl-PL" dirty="0"/>
              <a:t> i funkcjonuje w </a:t>
            </a:r>
            <a:r>
              <a:rPr lang="pl-PL" b="1" dirty="0"/>
              <a:t>systemie zamkniętym</a:t>
            </a:r>
            <a:r>
              <a:rPr lang="pl-PL" dirty="0"/>
              <a:t>, co znacząco zmniejsza ryzyko zakażeń szpitalnych układu moczowego. Przy zachowaniu zasad aseptyki może być stosowany przez okres </a:t>
            </a:r>
            <a:r>
              <a:rPr lang="pl-PL" b="1" dirty="0"/>
              <a:t>7–14 dni</a:t>
            </a:r>
            <a:r>
              <a:rPr lang="pl-PL" dirty="0"/>
              <a:t>, zgodnie z obowiązującymi procedurami.</a:t>
            </a:r>
          </a:p>
          <a:p>
            <a:endParaRPr lang="pl-PL" dirty="0"/>
          </a:p>
        </p:txBody>
      </p:sp>
      <p:pic>
        <p:nvPicPr>
          <p:cNvPr id="5" name="Obraz 4">
            <a:extLst>
              <a:ext uri="{FF2B5EF4-FFF2-40B4-BE49-F238E27FC236}">
                <a16:creationId xmlns:a16="http://schemas.microsoft.com/office/drawing/2014/main" xmlns="" id="{39169999-902C-F04B-2525-BBBFCD22B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425" y="2835792"/>
            <a:ext cx="3414401" cy="3414401"/>
          </a:xfrm>
          <a:prstGeom prst="rect">
            <a:avLst/>
          </a:prstGeom>
        </p:spPr>
      </p:pic>
    </p:spTree>
    <p:extLst>
      <p:ext uri="{BB962C8B-B14F-4D97-AF65-F5344CB8AC3E}">
        <p14:creationId xmlns:p14="http://schemas.microsoft.com/office/powerpoint/2010/main" val="4546426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7C4196B-4701-2BB0-092E-FC96C9CFA7D0}"/>
              </a:ext>
            </a:extLst>
          </p:cNvPr>
          <p:cNvSpPr>
            <a:spLocks noGrp="1"/>
          </p:cNvSpPr>
          <p:nvPr>
            <p:ph type="title"/>
          </p:nvPr>
        </p:nvSpPr>
        <p:spPr>
          <a:xfrm>
            <a:off x="0" y="410738"/>
            <a:ext cx="8610600" cy="1293028"/>
          </a:xfrm>
        </p:spPr>
        <p:txBody>
          <a:bodyPr/>
          <a:lstStyle/>
          <a:p>
            <a:pPr algn="ctr"/>
            <a:r>
              <a:rPr lang="pl-PL" dirty="0" smtClean="0"/>
              <a:t>Badania czynnościowe</a:t>
            </a:r>
            <a:endParaRPr lang="pl-PL" dirty="0"/>
          </a:p>
        </p:txBody>
      </p:sp>
      <p:sp>
        <p:nvSpPr>
          <p:cNvPr id="3" name="Symbol zastępczy zawartości 2">
            <a:extLst>
              <a:ext uri="{FF2B5EF4-FFF2-40B4-BE49-F238E27FC236}">
                <a16:creationId xmlns:a16="http://schemas.microsoft.com/office/drawing/2014/main" xmlns="" id="{255BD416-9EA3-D5E1-DCCD-0C6FCE767AD7}"/>
              </a:ext>
            </a:extLst>
          </p:cNvPr>
          <p:cNvSpPr>
            <a:spLocks noGrp="1"/>
          </p:cNvSpPr>
          <p:nvPr>
            <p:ph idx="1"/>
          </p:nvPr>
        </p:nvSpPr>
        <p:spPr>
          <a:xfrm>
            <a:off x="740979" y="2191407"/>
            <a:ext cx="10405242" cy="4213875"/>
          </a:xfrm>
        </p:spPr>
        <p:txBody>
          <a:bodyPr>
            <a:normAutofit/>
          </a:bodyPr>
          <a:lstStyle/>
          <a:p>
            <a:r>
              <a:rPr lang="pl-PL" b="1" dirty="0"/>
              <a:t>Zadania pielęgniarki</a:t>
            </a:r>
          </a:p>
          <a:p>
            <a:pPr>
              <a:buFont typeface="Arial" panose="020B0604020202020204" pitchFamily="34" charset="0"/>
              <a:buChar char="•"/>
            </a:pPr>
            <a:r>
              <a:rPr lang="pl-PL" dirty="0"/>
              <a:t>regularnie kontroluje drożność cewnika i prawidłowe ułożenie układu drenażowego,</a:t>
            </a:r>
          </a:p>
          <a:p>
            <a:pPr>
              <a:buFont typeface="Arial" panose="020B0604020202020204" pitchFamily="34" charset="0"/>
              <a:buChar char="•"/>
            </a:pPr>
            <a:r>
              <a:rPr lang="pl-PL" dirty="0"/>
              <a:t>dokonuje </a:t>
            </a:r>
            <a:r>
              <a:rPr lang="pl-PL" b="1" dirty="0"/>
              <a:t>systematycznego pomiaru ilości wydalonego moczu</a:t>
            </a:r>
            <a:r>
              <a:rPr lang="pl-PL" dirty="0"/>
              <a:t>,</a:t>
            </a:r>
          </a:p>
          <a:p>
            <a:pPr>
              <a:buFont typeface="Arial" panose="020B0604020202020204" pitchFamily="34" charset="0"/>
              <a:buChar char="•"/>
            </a:pPr>
            <a:r>
              <a:rPr lang="pl-PL" dirty="0"/>
              <a:t>zapisuje objętość moczu w </a:t>
            </a:r>
            <a:r>
              <a:rPr lang="pl-PL" b="1" dirty="0"/>
              <a:t>karcie godzinowej zbiórki moczu</a:t>
            </a:r>
            <a:r>
              <a:rPr lang="pl-PL" dirty="0"/>
              <a:t> lub dokumentacji elektronicznej,</a:t>
            </a:r>
          </a:p>
          <a:p>
            <a:pPr>
              <a:buFont typeface="Arial" panose="020B0604020202020204" pitchFamily="34" charset="0"/>
              <a:buChar char="•"/>
            </a:pPr>
            <a:r>
              <a:rPr lang="pl-PL" dirty="0"/>
              <a:t>obserwuje cechy moczu (barwa, przejrzystość, zapach, obecność osadu lub krwi),</a:t>
            </a:r>
          </a:p>
          <a:p>
            <a:pPr>
              <a:buFont typeface="Arial" panose="020B0604020202020204" pitchFamily="34" charset="0"/>
              <a:buChar char="•"/>
            </a:pPr>
            <a:r>
              <a:rPr lang="pl-PL" dirty="0"/>
              <a:t>zgłasza lekarzowi nieprawidłowości, takie jak skąpomocz, bezmocz, nagłe zwiększenie diurezy lub zmiany wyglądu moczu,</a:t>
            </a:r>
          </a:p>
          <a:p>
            <a:pPr>
              <a:buFont typeface="Arial" panose="020B0604020202020204" pitchFamily="34" charset="0"/>
              <a:buChar char="•"/>
            </a:pPr>
            <a:r>
              <a:rPr lang="pl-PL" dirty="0"/>
              <a:t>przestrzega zasad higieny i aseptyki podczas każdej manipulacji przy cewniku.</a:t>
            </a:r>
          </a:p>
          <a:p>
            <a:endParaRPr lang="pl-PL" dirty="0"/>
          </a:p>
        </p:txBody>
      </p:sp>
    </p:spTree>
    <p:extLst>
      <p:ext uri="{BB962C8B-B14F-4D97-AF65-F5344CB8AC3E}">
        <p14:creationId xmlns:p14="http://schemas.microsoft.com/office/powerpoint/2010/main" val="212185925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095DA33-7DD1-337A-6979-7108EAFC049B}"/>
              </a:ext>
            </a:extLst>
          </p:cNvPr>
          <p:cNvSpPr>
            <a:spLocks noGrp="1"/>
          </p:cNvSpPr>
          <p:nvPr>
            <p:ph type="title"/>
          </p:nvPr>
        </p:nvSpPr>
        <p:spPr/>
        <p:txBody>
          <a:bodyPr/>
          <a:lstStyle/>
          <a:p>
            <a:pPr algn="ctr"/>
            <a:r>
              <a:rPr lang="pl-PL" dirty="0" smtClean="0"/>
              <a:t>Dobowa zbiórka moczu</a:t>
            </a:r>
            <a:endParaRPr lang="pl-PL" dirty="0"/>
          </a:p>
        </p:txBody>
      </p:sp>
      <p:sp>
        <p:nvSpPr>
          <p:cNvPr id="3" name="Symbol zastępczy zawartości 2">
            <a:extLst>
              <a:ext uri="{FF2B5EF4-FFF2-40B4-BE49-F238E27FC236}">
                <a16:creationId xmlns:a16="http://schemas.microsoft.com/office/drawing/2014/main" xmlns="" id="{C6F7908D-F80F-53CF-4DF5-EF4F068A0FAF}"/>
              </a:ext>
            </a:extLst>
          </p:cNvPr>
          <p:cNvSpPr>
            <a:spLocks noGrp="1"/>
          </p:cNvSpPr>
          <p:nvPr>
            <p:ph idx="1"/>
          </p:nvPr>
        </p:nvSpPr>
        <p:spPr>
          <a:xfrm>
            <a:off x="280353" y="1961478"/>
            <a:ext cx="7400608" cy="4896522"/>
          </a:xfrm>
        </p:spPr>
        <p:txBody>
          <a:bodyPr/>
          <a:lstStyle/>
          <a:p>
            <a:pPr marL="0" indent="0">
              <a:buNone/>
            </a:pPr>
            <a:r>
              <a:rPr lang="pl-PL" dirty="0"/>
              <a:t>Dobowa zbiórka moczu jest badaniem wykorzystywanym w diagnostyce chorób nerek oraz w ocenie </a:t>
            </a:r>
            <a:r>
              <a:rPr lang="pl-PL" b="1" dirty="0"/>
              <a:t>ilościowej utraty z moczem określonych związków chemicznych</a:t>
            </a:r>
            <a:r>
              <a:rPr lang="pl-PL" dirty="0"/>
              <a:t>, takich jak białko, elektrolity, kreatynina, kwas moczowy czy hormony, w przebiegu różnych chorób</a:t>
            </a:r>
            <a:r>
              <a:rPr lang="pl-PL" dirty="0" smtClean="0"/>
              <a:t>.</a:t>
            </a:r>
          </a:p>
          <a:p>
            <a:pPr marL="0" indent="0">
              <a:buNone/>
            </a:pPr>
            <a:endParaRPr lang="pl-PL" dirty="0"/>
          </a:p>
          <a:p>
            <a:pPr marL="0" indent="0">
              <a:buNone/>
            </a:pPr>
            <a:endParaRPr lang="pl-PL" dirty="0"/>
          </a:p>
        </p:txBody>
      </p:sp>
      <p:pic>
        <p:nvPicPr>
          <p:cNvPr id="5" name="Obraz 4">
            <a:extLst>
              <a:ext uri="{FF2B5EF4-FFF2-40B4-BE49-F238E27FC236}">
                <a16:creationId xmlns:a16="http://schemas.microsoft.com/office/drawing/2014/main" xmlns="" id="{46D8DD67-C85E-3312-2698-81E7C9ED0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8467" y="1737696"/>
            <a:ext cx="2593794" cy="2593794"/>
          </a:xfrm>
          <a:prstGeom prst="rect">
            <a:avLst/>
          </a:prstGeom>
        </p:spPr>
      </p:pic>
      <p:pic>
        <p:nvPicPr>
          <p:cNvPr id="7" name="Obraz 6">
            <a:extLst>
              <a:ext uri="{FF2B5EF4-FFF2-40B4-BE49-F238E27FC236}">
                <a16:creationId xmlns:a16="http://schemas.microsoft.com/office/drawing/2014/main" xmlns="" id="{61F88EDA-D77A-8B31-F63F-9F97EC4A92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5911" y="4409739"/>
            <a:ext cx="2143125" cy="2143125"/>
          </a:xfrm>
          <a:prstGeom prst="rect">
            <a:avLst/>
          </a:prstGeom>
        </p:spPr>
      </p:pic>
    </p:spTree>
    <p:extLst>
      <p:ext uri="{BB962C8B-B14F-4D97-AF65-F5344CB8AC3E}">
        <p14:creationId xmlns:p14="http://schemas.microsoft.com/office/powerpoint/2010/main" val="69149756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095DA33-7DD1-337A-6979-7108EAFC049B}"/>
              </a:ext>
            </a:extLst>
          </p:cNvPr>
          <p:cNvSpPr>
            <a:spLocks noGrp="1"/>
          </p:cNvSpPr>
          <p:nvPr>
            <p:ph type="title"/>
          </p:nvPr>
        </p:nvSpPr>
        <p:spPr/>
        <p:txBody>
          <a:bodyPr/>
          <a:lstStyle/>
          <a:p>
            <a:pPr algn="ctr"/>
            <a:r>
              <a:rPr lang="pl-PL" dirty="0" smtClean="0"/>
              <a:t>Dobowa zbiórka moczu</a:t>
            </a:r>
            <a:endParaRPr lang="pl-PL" dirty="0"/>
          </a:p>
        </p:txBody>
      </p:sp>
      <p:sp>
        <p:nvSpPr>
          <p:cNvPr id="3" name="Symbol zastępczy zawartości 2">
            <a:extLst>
              <a:ext uri="{FF2B5EF4-FFF2-40B4-BE49-F238E27FC236}">
                <a16:creationId xmlns:a16="http://schemas.microsoft.com/office/drawing/2014/main" xmlns="" id="{C6F7908D-F80F-53CF-4DF5-EF4F068A0FAF}"/>
              </a:ext>
            </a:extLst>
          </p:cNvPr>
          <p:cNvSpPr>
            <a:spLocks noGrp="1"/>
          </p:cNvSpPr>
          <p:nvPr>
            <p:ph idx="1"/>
          </p:nvPr>
        </p:nvSpPr>
        <p:spPr>
          <a:xfrm>
            <a:off x="280352" y="1961478"/>
            <a:ext cx="11252123" cy="4171308"/>
          </a:xfrm>
        </p:spPr>
        <p:txBody>
          <a:bodyPr>
            <a:normAutofit lnSpcReduction="10000"/>
          </a:bodyPr>
          <a:lstStyle/>
          <a:p>
            <a:r>
              <a:rPr lang="pl-PL" b="1" dirty="0"/>
              <a:t>Przygotowanie i przebieg dobowej zbiórki moczu</a:t>
            </a:r>
          </a:p>
          <a:p>
            <a:r>
              <a:rPr lang="pl-PL" dirty="0"/>
              <a:t>Pielęgniarka informuje pacjenta, że:</a:t>
            </a:r>
          </a:p>
          <a:p>
            <a:pPr>
              <a:buFont typeface="Arial" panose="020B0604020202020204" pitchFamily="34" charset="0"/>
              <a:buChar char="•"/>
            </a:pPr>
            <a:r>
              <a:rPr lang="pl-PL" dirty="0"/>
              <a:t>w dniu rozpoczęcia zbiórki </a:t>
            </a:r>
            <a:r>
              <a:rPr lang="pl-PL" b="1" dirty="0"/>
              <a:t>pierwszą poranną porcję moczu należy oddać do toalety</a:t>
            </a:r>
            <a:r>
              <a:rPr lang="pl-PL" dirty="0"/>
              <a:t> – od tego momentu rozpoczyna się zbiórka,</a:t>
            </a:r>
          </a:p>
          <a:p>
            <a:pPr>
              <a:buFont typeface="Arial" panose="020B0604020202020204" pitchFamily="34" charset="0"/>
              <a:buChar char="•"/>
            </a:pPr>
            <a:r>
              <a:rPr lang="pl-PL" dirty="0"/>
              <a:t>następnie </a:t>
            </a:r>
            <a:r>
              <a:rPr lang="pl-PL" b="1" dirty="0"/>
              <a:t>każda kolejna porcja moczu</a:t>
            </a:r>
            <a:r>
              <a:rPr lang="pl-PL" dirty="0"/>
              <a:t>, zarówno w ciągu dnia, jak i w nocy, powinna być zbierana do przeznaczonego pojemnika,</a:t>
            </a:r>
          </a:p>
          <a:p>
            <a:pPr>
              <a:buFont typeface="Arial" panose="020B0604020202020204" pitchFamily="34" charset="0"/>
              <a:buChar char="•"/>
            </a:pPr>
            <a:r>
              <a:rPr lang="pl-PL" dirty="0"/>
              <a:t>zbiórkę kończy się </a:t>
            </a:r>
            <a:r>
              <a:rPr lang="pl-PL" b="1" dirty="0"/>
              <a:t>poranną porcją moczu oddaną dokładnie po 24 godzinach</a:t>
            </a:r>
            <a:r>
              <a:rPr lang="pl-PL" dirty="0"/>
              <a:t> od jej rozpoczęcia,</a:t>
            </a:r>
          </a:p>
          <a:p>
            <a:pPr>
              <a:buFont typeface="Arial" panose="020B0604020202020204" pitchFamily="34" charset="0"/>
              <a:buChar char="•"/>
            </a:pPr>
            <a:r>
              <a:rPr lang="pl-PL" dirty="0"/>
              <a:t>w czasie trwania zbiórki należy unikać nadmiernego wysiłku fizycznego oraz stosować się do zaleceń dotyczących diety i przyjmowanych leków (zgodnie z zaleceniem lekarza).</a:t>
            </a:r>
          </a:p>
          <a:p>
            <a:r>
              <a:rPr lang="pl-PL" dirty="0"/>
              <a:t>Mocz powinien być przechowywany w odpowiednich warunkach, najczęściej w </a:t>
            </a:r>
            <a:r>
              <a:rPr lang="pl-PL" b="1" dirty="0"/>
              <a:t>chłodnym miejscu</a:t>
            </a:r>
            <a:r>
              <a:rPr lang="pl-PL" dirty="0"/>
              <a:t>, aby zapobiec rozwojowi drobnoustrojów i rozkładowi badanych substancji.</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3451227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Sinica</a:t>
            </a:r>
            <a:endParaRPr lang="pl-PL" dirty="0"/>
          </a:p>
        </p:txBody>
      </p:sp>
      <p:pic>
        <p:nvPicPr>
          <p:cNvPr id="5" name="Symbol zastępczy zawartości 4"/>
          <p:cNvPicPr>
            <a:picLocks noGrp="1" noChangeAspect="1"/>
          </p:cNvPicPr>
          <p:nvPr>
            <p:ph idx="1"/>
          </p:nvPr>
        </p:nvPicPr>
        <p:blipFill>
          <a:blip r:embed="rId2"/>
          <a:stretch>
            <a:fillRect/>
          </a:stretch>
        </p:blipFill>
        <p:spPr>
          <a:xfrm>
            <a:off x="8410423" y="2052638"/>
            <a:ext cx="2571750" cy="1781175"/>
          </a:xfrm>
          <a:prstGeom prst="rect">
            <a:avLst/>
          </a:prstGeom>
        </p:spPr>
      </p:pic>
      <p:pic>
        <p:nvPicPr>
          <p:cNvPr id="6" name="Obraz 5"/>
          <p:cNvPicPr>
            <a:picLocks noChangeAspect="1"/>
          </p:cNvPicPr>
          <p:nvPr/>
        </p:nvPicPr>
        <p:blipFill>
          <a:blip r:embed="rId3"/>
          <a:stretch>
            <a:fillRect/>
          </a:stretch>
        </p:blipFill>
        <p:spPr>
          <a:xfrm>
            <a:off x="8515198" y="4230508"/>
            <a:ext cx="2466975" cy="1847850"/>
          </a:xfrm>
          <a:prstGeom prst="rect">
            <a:avLst/>
          </a:prstGeom>
        </p:spPr>
      </p:pic>
      <p:sp>
        <p:nvSpPr>
          <p:cNvPr id="7" name="pole tekstowe 6"/>
          <p:cNvSpPr txBox="1"/>
          <p:nvPr/>
        </p:nvSpPr>
        <p:spPr>
          <a:xfrm>
            <a:off x="779228" y="2052638"/>
            <a:ext cx="7013050" cy="3139321"/>
          </a:xfrm>
          <a:prstGeom prst="rect">
            <a:avLst/>
          </a:prstGeom>
          <a:noFill/>
        </p:spPr>
        <p:txBody>
          <a:bodyPr wrap="square" rtlCol="0">
            <a:spAutoFit/>
          </a:bodyPr>
          <a:lstStyle/>
          <a:p>
            <a:r>
              <a:rPr lang="pl-PL" b="1" dirty="0" smtClean="0"/>
              <a:t>Sinica</a:t>
            </a:r>
            <a:r>
              <a:rPr lang="pl-PL" dirty="0" smtClean="0"/>
              <a:t> to sine lub niebieskawe zabarwienie skóry i błon śluzowych, które pojawia się wówczas, gdy stężenie </a:t>
            </a:r>
            <a:r>
              <a:rPr lang="pl-PL" b="1" dirty="0" smtClean="0"/>
              <a:t>hemoglobiny zredukowanej</a:t>
            </a:r>
            <a:r>
              <a:rPr lang="pl-PL" dirty="0" smtClean="0"/>
              <a:t> przekracza około </a:t>
            </a:r>
            <a:r>
              <a:rPr lang="pl-PL" b="1" dirty="0" smtClean="0"/>
              <a:t>4,5 g na 100 ml krwi</a:t>
            </a:r>
            <a:r>
              <a:rPr lang="pl-PL" dirty="0" smtClean="0"/>
              <a:t>.</a:t>
            </a:r>
          </a:p>
          <a:p>
            <a:endParaRPr lang="pl-PL" dirty="0" smtClean="0"/>
          </a:p>
          <a:p>
            <a:r>
              <a:rPr lang="pl-PL" dirty="0" smtClean="0"/>
              <a:t>Warto podkreślić, że:</a:t>
            </a:r>
          </a:p>
          <a:p>
            <a:pPr>
              <a:buFont typeface="Arial" panose="020B0604020202020204" pitchFamily="34" charset="0"/>
              <a:buChar char="•"/>
            </a:pPr>
            <a:r>
              <a:rPr lang="pl-PL" dirty="0" smtClean="0"/>
              <a:t>w </a:t>
            </a:r>
            <a:r>
              <a:rPr lang="pl-PL" b="1" dirty="0" smtClean="0"/>
              <a:t>niedokrwistości</a:t>
            </a:r>
            <a:r>
              <a:rPr lang="pl-PL" dirty="0" smtClean="0"/>
              <a:t>, pomimo niedotlenienia organizmu i obniżonego stężenia całkowitej hemoglobiny, sinica zwykle nie występuje, ponieważ ilość hemoglobiny zredukowanej nie osiąga wartości progowej,</a:t>
            </a:r>
          </a:p>
          <a:p>
            <a:pPr>
              <a:buFont typeface="Arial" panose="020B0604020202020204" pitchFamily="34" charset="0"/>
              <a:buChar char="•"/>
            </a:pPr>
            <a:r>
              <a:rPr lang="pl-PL" dirty="0" smtClean="0"/>
              <a:t>w </a:t>
            </a:r>
            <a:r>
              <a:rPr lang="pl-PL" b="1" dirty="0" smtClean="0"/>
              <a:t>czerwienicy</a:t>
            </a:r>
            <a:r>
              <a:rPr lang="pl-PL" dirty="0" smtClean="0"/>
              <a:t> (</a:t>
            </a:r>
            <a:r>
              <a:rPr lang="pl-PL" dirty="0" err="1" smtClean="0"/>
              <a:t>policytemii</a:t>
            </a:r>
            <a:r>
              <a:rPr lang="pl-PL" dirty="0" smtClean="0"/>
              <a:t>, poliglobulii) sinica pojawia się częściej, gdyż zwiększona liczba erytrocytów sprzyja wzrostowi ilości hemoglobiny zredukowanej powyżej wartości granicznej.</a:t>
            </a:r>
            <a:endParaRPr lang="pl-PL" dirty="0"/>
          </a:p>
        </p:txBody>
      </p:sp>
    </p:spTree>
    <p:extLst>
      <p:ext uri="{BB962C8B-B14F-4D97-AF65-F5344CB8AC3E}">
        <p14:creationId xmlns:p14="http://schemas.microsoft.com/office/powerpoint/2010/main" val="56937577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095DA33-7DD1-337A-6979-7108EAFC049B}"/>
              </a:ext>
            </a:extLst>
          </p:cNvPr>
          <p:cNvSpPr>
            <a:spLocks noGrp="1"/>
          </p:cNvSpPr>
          <p:nvPr>
            <p:ph type="title"/>
          </p:nvPr>
        </p:nvSpPr>
        <p:spPr/>
        <p:txBody>
          <a:bodyPr/>
          <a:lstStyle/>
          <a:p>
            <a:pPr algn="ctr"/>
            <a:r>
              <a:rPr lang="pl-PL" dirty="0" smtClean="0"/>
              <a:t>Dobowa zbiórka moczu</a:t>
            </a:r>
            <a:endParaRPr lang="pl-PL" dirty="0"/>
          </a:p>
        </p:txBody>
      </p:sp>
      <p:sp>
        <p:nvSpPr>
          <p:cNvPr id="3" name="Symbol zastępczy zawartości 2">
            <a:extLst>
              <a:ext uri="{FF2B5EF4-FFF2-40B4-BE49-F238E27FC236}">
                <a16:creationId xmlns:a16="http://schemas.microsoft.com/office/drawing/2014/main" xmlns="" id="{C6F7908D-F80F-53CF-4DF5-EF4F068A0FAF}"/>
              </a:ext>
            </a:extLst>
          </p:cNvPr>
          <p:cNvSpPr>
            <a:spLocks noGrp="1"/>
          </p:cNvSpPr>
          <p:nvPr>
            <p:ph idx="1"/>
          </p:nvPr>
        </p:nvSpPr>
        <p:spPr>
          <a:xfrm>
            <a:off x="642959" y="1937830"/>
            <a:ext cx="11252123" cy="4171308"/>
          </a:xfrm>
        </p:spPr>
        <p:txBody>
          <a:bodyPr>
            <a:normAutofit/>
          </a:bodyPr>
          <a:lstStyle/>
          <a:p>
            <a:r>
              <a:rPr lang="pl-PL" b="1" dirty="0"/>
              <a:t>Zadania pielęgniarki</a:t>
            </a:r>
          </a:p>
          <a:p>
            <a:pPr>
              <a:buFont typeface="Arial" panose="020B0604020202020204" pitchFamily="34" charset="0"/>
              <a:buChar char="•"/>
            </a:pPr>
            <a:r>
              <a:rPr lang="pl-PL" dirty="0"/>
              <a:t>czuwa nad prawidłowym przebiegiem zbiórki i udziela pacjentowi niezbędnych instrukcji,</a:t>
            </a:r>
          </a:p>
          <a:p>
            <a:pPr>
              <a:buFont typeface="Arial" panose="020B0604020202020204" pitchFamily="34" charset="0"/>
              <a:buChar char="•"/>
            </a:pPr>
            <a:r>
              <a:rPr lang="pl-PL" dirty="0"/>
              <a:t>po zakończeniu dobowej zbiórki </a:t>
            </a:r>
            <a:r>
              <a:rPr lang="pl-PL" b="1" dirty="0"/>
              <a:t>dokładnie miesza zgromadzony mocz</a:t>
            </a:r>
            <a:r>
              <a:rPr lang="pl-PL" dirty="0"/>
              <a:t>, aby uzyskać jednorodną próbkę,</a:t>
            </a:r>
          </a:p>
          <a:p>
            <a:pPr>
              <a:buFont typeface="Arial" panose="020B0604020202020204" pitchFamily="34" charset="0"/>
              <a:buChar char="•"/>
            </a:pPr>
            <a:r>
              <a:rPr lang="pl-PL" dirty="0"/>
              <a:t>pobiera wymaganą ilość moczu do jałowego pojemnika,</a:t>
            </a:r>
          </a:p>
          <a:p>
            <a:pPr>
              <a:buFont typeface="Arial" panose="020B0604020202020204" pitchFamily="34" charset="0"/>
              <a:buChar char="•"/>
            </a:pPr>
            <a:r>
              <a:rPr lang="pl-PL" dirty="0"/>
              <a:t>przekazuje próbkę do laboratorium wraz z odpowiednią dokumentacją.</a:t>
            </a:r>
          </a:p>
          <a:p>
            <a:pPr marL="0" indent="0">
              <a:buNone/>
            </a:pPr>
            <a:endParaRPr lang="pl-PL" dirty="0"/>
          </a:p>
          <a:p>
            <a:pPr marL="0" indent="0">
              <a:buNone/>
            </a:pPr>
            <a:endParaRPr lang="pl-PL" dirty="0"/>
          </a:p>
        </p:txBody>
      </p:sp>
    </p:spTree>
    <p:extLst>
      <p:ext uri="{BB962C8B-B14F-4D97-AF65-F5344CB8AC3E}">
        <p14:creationId xmlns:p14="http://schemas.microsoft.com/office/powerpoint/2010/main" val="353887712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5DCDC35-C92D-FE28-D5A7-7A7E3DBA7694}"/>
              </a:ext>
            </a:extLst>
          </p:cNvPr>
          <p:cNvSpPr>
            <a:spLocks noGrp="1"/>
          </p:cNvSpPr>
          <p:nvPr>
            <p:ph type="title"/>
          </p:nvPr>
        </p:nvSpPr>
        <p:spPr>
          <a:xfrm>
            <a:off x="2938631" y="355582"/>
            <a:ext cx="8610600" cy="1293028"/>
          </a:xfrm>
        </p:spPr>
        <p:txBody>
          <a:bodyPr/>
          <a:lstStyle/>
          <a:p>
            <a:r>
              <a:rPr lang="pl-PL" dirty="0" smtClean="0"/>
              <a:t>Dobowy bilans płynów</a:t>
            </a:r>
            <a:endParaRPr lang="pl-PL" dirty="0"/>
          </a:p>
        </p:txBody>
      </p:sp>
      <p:sp>
        <p:nvSpPr>
          <p:cNvPr id="3" name="Symbol zastępczy zawartości 2">
            <a:extLst>
              <a:ext uri="{FF2B5EF4-FFF2-40B4-BE49-F238E27FC236}">
                <a16:creationId xmlns:a16="http://schemas.microsoft.com/office/drawing/2014/main" xmlns="" id="{320CDECA-1B72-C624-4338-CAEF5F4A9624}"/>
              </a:ext>
            </a:extLst>
          </p:cNvPr>
          <p:cNvSpPr>
            <a:spLocks noGrp="1"/>
          </p:cNvSpPr>
          <p:nvPr>
            <p:ph idx="1"/>
          </p:nvPr>
        </p:nvSpPr>
        <p:spPr>
          <a:xfrm>
            <a:off x="662152" y="2270234"/>
            <a:ext cx="10023265" cy="4404886"/>
          </a:xfrm>
        </p:spPr>
        <p:txBody>
          <a:bodyPr>
            <a:normAutofit/>
          </a:bodyPr>
          <a:lstStyle/>
          <a:p>
            <a:r>
              <a:rPr lang="pl-PL" b="1" dirty="0"/>
              <a:t>Bilans płynów jako wskaźnik sprawności nerek</a:t>
            </a:r>
          </a:p>
          <a:p>
            <a:r>
              <a:rPr lang="pl-PL" dirty="0"/>
              <a:t>Wyrównany dobowy bilans płynów stanowi istotny </a:t>
            </a:r>
            <a:r>
              <a:rPr lang="pl-PL" b="1" dirty="0"/>
              <a:t>wykładnik sprawności czynnościowej nerek</a:t>
            </a:r>
            <a:r>
              <a:rPr lang="pl-PL" dirty="0"/>
              <a:t>, ponieważ odzwierciedla równowagę pomiędzy ilością płynów przyjmowanych a wydalanych przez organizm w ciągu 24 godzin.</a:t>
            </a:r>
          </a:p>
          <a:p>
            <a:r>
              <a:rPr lang="pl-PL" dirty="0"/>
              <a:t>Zapotrzebowanie organizmu na wodę jest zmienne i zależy m.in. od:</a:t>
            </a:r>
          </a:p>
          <a:p>
            <a:pPr>
              <a:buFont typeface="Arial" panose="020B0604020202020204" pitchFamily="34" charset="0"/>
              <a:buChar char="•"/>
            </a:pPr>
            <a:r>
              <a:rPr lang="pl-PL" dirty="0"/>
              <a:t>wieku i płci,</a:t>
            </a:r>
          </a:p>
          <a:p>
            <a:pPr>
              <a:buFont typeface="Arial" panose="020B0604020202020204" pitchFamily="34" charset="0"/>
              <a:buChar char="•"/>
            </a:pPr>
            <a:r>
              <a:rPr lang="pl-PL" dirty="0"/>
              <a:t>nawyków żywieniowych,</a:t>
            </a:r>
          </a:p>
          <a:p>
            <a:pPr>
              <a:buFont typeface="Arial" panose="020B0604020202020204" pitchFamily="34" charset="0"/>
              <a:buChar char="•"/>
            </a:pPr>
            <a:r>
              <a:rPr lang="pl-PL" dirty="0"/>
              <a:t>pory roku i warunków klimatycznych,</a:t>
            </a:r>
          </a:p>
          <a:p>
            <a:pPr>
              <a:buFont typeface="Arial" panose="020B0604020202020204" pitchFamily="34" charset="0"/>
              <a:buChar char="•"/>
            </a:pPr>
            <a:r>
              <a:rPr lang="pl-PL" dirty="0"/>
              <a:t>rodzaju wykonywanej pracy,</a:t>
            </a:r>
          </a:p>
          <a:p>
            <a:pPr>
              <a:buFont typeface="Arial" panose="020B0604020202020204" pitchFamily="34" charset="0"/>
              <a:buChar char="•"/>
            </a:pPr>
            <a:r>
              <a:rPr lang="pl-PL" dirty="0"/>
              <a:t>stanu zdrowia oraz chorób współistniejących.</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421690189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5DCDC35-C92D-FE28-D5A7-7A7E3DBA7694}"/>
              </a:ext>
            </a:extLst>
          </p:cNvPr>
          <p:cNvSpPr>
            <a:spLocks noGrp="1"/>
          </p:cNvSpPr>
          <p:nvPr>
            <p:ph type="title"/>
          </p:nvPr>
        </p:nvSpPr>
        <p:spPr>
          <a:xfrm>
            <a:off x="2938631" y="355582"/>
            <a:ext cx="8610600" cy="1293028"/>
          </a:xfrm>
        </p:spPr>
        <p:txBody>
          <a:bodyPr/>
          <a:lstStyle/>
          <a:p>
            <a:r>
              <a:rPr lang="pl-PL" dirty="0" smtClean="0"/>
              <a:t>Dobowy bilans płynów</a:t>
            </a:r>
            <a:endParaRPr lang="pl-PL" dirty="0"/>
          </a:p>
        </p:txBody>
      </p:sp>
      <p:sp>
        <p:nvSpPr>
          <p:cNvPr id="3" name="Symbol zastępczy zawartości 2">
            <a:extLst>
              <a:ext uri="{FF2B5EF4-FFF2-40B4-BE49-F238E27FC236}">
                <a16:creationId xmlns:a16="http://schemas.microsoft.com/office/drawing/2014/main" xmlns="" id="{320CDECA-1B72-C624-4338-CAEF5F4A9624}"/>
              </a:ext>
            </a:extLst>
          </p:cNvPr>
          <p:cNvSpPr>
            <a:spLocks noGrp="1"/>
          </p:cNvSpPr>
          <p:nvPr>
            <p:ph idx="1"/>
          </p:nvPr>
        </p:nvSpPr>
        <p:spPr>
          <a:xfrm>
            <a:off x="662152" y="2270234"/>
            <a:ext cx="10023265" cy="4404886"/>
          </a:xfrm>
        </p:spPr>
        <p:txBody>
          <a:bodyPr>
            <a:normAutofit/>
          </a:bodyPr>
          <a:lstStyle/>
          <a:p>
            <a:r>
              <a:rPr lang="pl-PL" b="1" dirty="0"/>
              <a:t>Przebieg badania i prowadzenie bilansu płynów</a:t>
            </a:r>
          </a:p>
          <a:p>
            <a:r>
              <a:rPr lang="pl-PL" dirty="0"/>
              <a:t>Podczas prowadzenia bilansu płynów pacjent oddaje mocz do </a:t>
            </a:r>
            <a:r>
              <a:rPr lang="pl-PL" b="1" dirty="0"/>
              <a:t>pojemnika (słoja) z podziałką</a:t>
            </a:r>
            <a:r>
              <a:rPr lang="pl-PL" dirty="0"/>
              <a:t>, umożliwiającego dokładny pomiar objętości wydalanego moczu. Zbiórka trwa </a:t>
            </a:r>
            <a:r>
              <a:rPr lang="pl-PL" b="1" dirty="0"/>
              <a:t>24 godziny</a:t>
            </a:r>
            <a:r>
              <a:rPr lang="pl-PL" dirty="0"/>
              <a:t>.</a:t>
            </a:r>
          </a:p>
          <a:p>
            <a:r>
              <a:rPr lang="pl-PL" dirty="0"/>
              <a:t>Po zakończeniu doby:</a:t>
            </a:r>
          </a:p>
          <a:p>
            <a:pPr>
              <a:buFont typeface="Arial" panose="020B0604020202020204" pitchFamily="34" charset="0"/>
              <a:buChar char="•"/>
            </a:pPr>
            <a:r>
              <a:rPr lang="pl-PL" dirty="0"/>
              <a:t>całkowita ilość wydalonego moczu zostaje </a:t>
            </a:r>
            <a:r>
              <a:rPr lang="pl-PL" b="1" dirty="0"/>
              <a:t>zmierzona i odnotowana</a:t>
            </a:r>
            <a:r>
              <a:rPr lang="pl-PL" dirty="0"/>
              <a:t>,</a:t>
            </a:r>
          </a:p>
          <a:p>
            <a:pPr>
              <a:buFont typeface="Arial" panose="020B0604020202020204" pitchFamily="34" charset="0"/>
              <a:buChar char="•"/>
            </a:pPr>
            <a:r>
              <a:rPr lang="pl-PL" dirty="0"/>
              <a:t>zgromadzony mocz nie jest przekazywany do badań laboratoryjnych i zostaje wylany.</a:t>
            </a:r>
          </a:p>
          <a:p>
            <a:r>
              <a:rPr lang="pl-PL" dirty="0"/>
              <a:t>Pielęgniarka dokumentuje ilość wydalonego moczu w </a:t>
            </a:r>
            <a:r>
              <a:rPr lang="pl-PL" b="1" dirty="0"/>
              <a:t>karcie bilansu płynów</a:t>
            </a:r>
            <a:r>
              <a:rPr lang="pl-PL" dirty="0"/>
              <a:t>.</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239332097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5DCDC35-C92D-FE28-D5A7-7A7E3DBA7694}"/>
              </a:ext>
            </a:extLst>
          </p:cNvPr>
          <p:cNvSpPr>
            <a:spLocks noGrp="1"/>
          </p:cNvSpPr>
          <p:nvPr>
            <p:ph type="title"/>
          </p:nvPr>
        </p:nvSpPr>
        <p:spPr>
          <a:xfrm>
            <a:off x="2938631" y="355582"/>
            <a:ext cx="8610600" cy="1293028"/>
          </a:xfrm>
        </p:spPr>
        <p:txBody>
          <a:bodyPr/>
          <a:lstStyle/>
          <a:p>
            <a:r>
              <a:rPr lang="pl-PL" dirty="0" smtClean="0"/>
              <a:t>Dobowy bilans płynów</a:t>
            </a:r>
            <a:endParaRPr lang="pl-PL" dirty="0"/>
          </a:p>
        </p:txBody>
      </p:sp>
      <p:sp>
        <p:nvSpPr>
          <p:cNvPr id="3" name="Symbol zastępczy zawartości 2">
            <a:extLst>
              <a:ext uri="{FF2B5EF4-FFF2-40B4-BE49-F238E27FC236}">
                <a16:creationId xmlns:a16="http://schemas.microsoft.com/office/drawing/2014/main" xmlns="" id="{320CDECA-1B72-C624-4338-CAEF5F4A9624}"/>
              </a:ext>
            </a:extLst>
          </p:cNvPr>
          <p:cNvSpPr>
            <a:spLocks noGrp="1"/>
          </p:cNvSpPr>
          <p:nvPr>
            <p:ph idx="1"/>
          </p:nvPr>
        </p:nvSpPr>
        <p:spPr>
          <a:xfrm>
            <a:off x="662152" y="2270234"/>
            <a:ext cx="10023265" cy="4404886"/>
          </a:xfrm>
        </p:spPr>
        <p:txBody>
          <a:bodyPr>
            <a:normAutofit/>
          </a:bodyPr>
          <a:lstStyle/>
          <a:p>
            <a:r>
              <a:rPr lang="pl-PL" b="1" dirty="0"/>
              <a:t>Dokumentowanie podaży i strat płynów</a:t>
            </a:r>
          </a:p>
          <a:p>
            <a:r>
              <a:rPr lang="pl-PL" dirty="0"/>
              <a:t>W bilansie płynów uwzględnia się:</a:t>
            </a:r>
          </a:p>
          <a:p>
            <a:pPr>
              <a:buFont typeface="Arial" panose="020B0604020202020204" pitchFamily="34" charset="0"/>
              <a:buChar char="•"/>
            </a:pPr>
            <a:r>
              <a:rPr lang="pl-PL" b="1" dirty="0"/>
              <a:t>podaż płynów</a:t>
            </a:r>
            <a:r>
              <a:rPr lang="pl-PL" dirty="0"/>
              <a:t>: płyny przyjmowane doustnie (napoje, zupy) oraz płyny podawane pozajelitowo (wlewy kroplowe, iniekcje, żywienie pozajelitowe),</a:t>
            </a:r>
          </a:p>
          <a:p>
            <a:pPr>
              <a:buFont typeface="Arial" panose="020B0604020202020204" pitchFamily="34" charset="0"/>
              <a:buChar char="•"/>
            </a:pPr>
            <a:r>
              <a:rPr lang="pl-PL" b="1" dirty="0"/>
              <a:t>utratę płynów</a:t>
            </a:r>
            <a:r>
              <a:rPr lang="pl-PL" dirty="0"/>
              <a:t>: wydalony mocz, wymioty, biegunki, krwotoki, </a:t>
            </a:r>
            <a:r>
              <a:rPr lang="pl-PL" dirty="0" err="1"/>
              <a:t>drenacje</a:t>
            </a:r>
            <a:r>
              <a:rPr lang="pl-PL" dirty="0"/>
              <a:t>, poty oraz inne nietypowe straty.</a:t>
            </a:r>
          </a:p>
          <a:p>
            <a:r>
              <a:rPr lang="pl-PL" dirty="0"/>
              <a:t>Wszelkie sytuacje prowadzące do zwiększonej utraty płynów są </a:t>
            </a:r>
            <a:r>
              <a:rPr lang="pl-PL" b="1" dirty="0"/>
              <a:t>dokładnie odnotowywane w dokumentacji medycznej</a:t>
            </a:r>
            <a:r>
              <a:rPr lang="pl-PL" dirty="0"/>
              <a:t>.</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225177578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5DCDC35-C92D-FE28-D5A7-7A7E3DBA7694}"/>
              </a:ext>
            </a:extLst>
          </p:cNvPr>
          <p:cNvSpPr>
            <a:spLocks noGrp="1"/>
          </p:cNvSpPr>
          <p:nvPr>
            <p:ph type="title"/>
          </p:nvPr>
        </p:nvSpPr>
        <p:spPr>
          <a:xfrm>
            <a:off x="2938631" y="355582"/>
            <a:ext cx="8610600" cy="1293028"/>
          </a:xfrm>
        </p:spPr>
        <p:txBody>
          <a:bodyPr/>
          <a:lstStyle/>
          <a:p>
            <a:r>
              <a:rPr lang="pl-PL" dirty="0" smtClean="0"/>
              <a:t>Dobowy bilans płynów</a:t>
            </a:r>
            <a:endParaRPr lang="pl-PL" dirty="0"/>
          </a:p>
        </p:txBody>
      </p:sp>
      <p:sp>
        <p:nvSpPr>
          <p:cNvPr id="3" name="Symbol zastępczy zawartości 2">
            <a:extLst>
              <a:ext uri="{FF2B5EF4-FFF2-40B4-BE49-F238E27FC236}">
                <a16:creationId xmlns:a16="http://schemas.microsoft.com/office/drawing/2014/main" xmlns="" id="{320CDECA-1B72-C624-4338-CAEF5F4A9624}"/>
              </a:ext>
            </a:extLst>
          </p:cNvPr>
          <p:cNvSpPr>
            <a:spLocks noGrp="1"/>
          </p:cNvSpPr>
          <p:nvPr>
            <p:ph idx="1"/>
          </p:nvPr>
        </p:nvSpPr>
        <p:spPr>
          <a:xfrm>
            <a:off x="662152" y="2270234"/>
            <a:ext cx="10023265" cy="4404886"/>
          </a:xfrm>
        </p:spPr>
        <p:txBody>
          <a:bodyPr>
            <a:normAutofit/>
          </a:bodyPr>
          <a:lstStyle/>
          <a:p>
            <a:r>
              <a:rPr lang="pl-PL" b="1" dirty="0"/>
              <a:t>Rola pielęgniarki</a:t>
            </a:r>
          </a:p>
          <a:p>
            <a:pPr>
              <a:buFont typeface="Arial" panose="020B0604020202020204" pitchFamily="34" charset="0"/>
              <a:buChar char="•"/>
            </a:pPr>
            <a:r>
              <a:rPr lang="pl-PL" dirty="0"/>
              <a:t>informuje pacjenta o celu i przebiegu badania,</a:t>
            </a:r>
          </a:p>
          <a:p>
            <a:pPr>
              <a:buFont typeface="Arial" panose="020B0604020202020204" pitchFamily="34" charset="0"/>
              <a:buChar char="•"/>
            </a:pPr>
            <a:r>
              <a:rPr lang="pl-PL" dirty="0"/>
              <a:t>uzyskuje świadomą zgodę pacjenta,</a:t>
            </a:r>
          </a:p>
          <a:p>
            <a:pPr>
              <a:buFont typeface="Arial" panose="020B0604020202020204" pitchFamily="34" charset="0"/>
              <a:buChar char="•"/>
            </a:pPr>
            <a:r>
              <a:rPr lang="pl-PL" dirty="0"/>
              <a:t>wyjaśnia rolę pacjenta w prawidłowym prowadzeniu bilansu,</a:t>
            </a:r>
          </a:p>
          <a:p>
            <a:pPr>
              <a:buFont typeface="Arial" panose="020B0604020202020204" pitchFamily="34" charset="0"/>
              <a:buChar char="•"/>
            </a:pPr>
            <a:r>
              <a:rPr lang="pl-PL" dirty="0"/>
              <a:t>czuwa nad rzetelnością pomiarów i zapisów,</a:t>
            </a:r>
          </a:p>
          <a:p>
            <a:pPr>
              <a:buFont typeface="Arial" panose="020B0604020202020204" pitchFamily="34" charset="0"/>
              <a:buChar char="•"/>
            </a:pPr>
            <a:r>
              <a:rPr lang="pl-PL" dirty="0"/>
              <a:t>dokonuje </a:t>
            </a:r>
            <a:r>
              <a:rPr lang="pl-PL" b="1" dirty="0"/>
              <a:t>oceny bilansu płynów raz na dobę</a:t>
            </a:r>
            <a:r>
              <a:rPr lang="pl-PL" dirty="0"/>
              <a:t>, zgłaszając lekarzowi ewentualne nieprawidłowości (bilans dodatni lub ujemny).</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159401033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27E5176-9424-9709-DFF1-36D1F2B8A5B0}"/>
              </a:ext>
            </a:extLst>
          </p:cNvPr>
          <p:cNvSpPr>
            <a:spLocks noGrp="1"/>
          </p:cNvSpPr>
          <p:nvPr>
            <p:ph type="title"/>
          </p:nvPr>
        </p:nvSpPr>
        <p:spPr>
          <a:xfrm>
            <a:off x="8380163" y="2542776"/>
            <a:ext cx="2754888" cy="1400530"/>
          </a:xfrm>
        </p:spPr>
        <p:txBody>
          <a:bodyPr>
            <a:normAutofit fontScale="90000"/>
          </a:bodyPr>
          <a:lstStyle/>
          <a:p>
            <a:pPr algn="ctr"/>
            <a:r>
              <a:rPr lang="pl-PL" b="1" dirty="0"/>
              <a:t>KARTA BILANSU PŁYNÓW</a:t>
            </a:r>
          </a:p>
        </p:txBody>
      </p:sp>
      <p:pic>
        <p:nvPicPr>
          <p:cNvPr id="5" name="Symbol zastępczy zawartości 4">
            <a:extLst>
              <a:ext uri="{FF2B5EF4-FFF2-40B4-BE49-F238E27FC236}">
                <a16:creationId xmlns:a16="http://schemas.microsoft.com/office/drawing/2014/main" xmlns="" id="{BABB4ED9-3D32-6FA8-8ECB-B4E78260F42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6920" y="104082"/>
            <a:ext cx="6649835" cy="6649835"/>
          </a:xfrm>
        </p:spPr>
      </p:pic>
    </p:spTree>
    <p:extLst>
      <p:ext uri="{BB962C8B-B14F-4D97-AF65-F5344CB8AC3E}">
        <p14:creationId xmlns:p14="http://schemas.microsoft.com/office/powerpoint/2010/main" val="129365659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dirty="0" smtClean="0"/>
              <a:t>Problem. Brak </a:t>
            </a:r>
            <a:r>
              <a:rPr lang="pl-PL" sz="3600" dirty="0"/>
              <a:t>wiedzy pacjenta na temat chorób układu moczowego i skutków ich nieleczenia</a:t>
            </a:r>
          </a:p>
        </p:txBody>
      </p:sp>
      <p:sp>
        <p:nvSpPr>
          <p:cNvPr id="3" name="Symbol zastępczy zawartości 2"/>
          <p:cNvSpPr>
            <a:spLocks noGrp="1"/>
          </p:cNvSpPr>
          <p:nvPr>
            <p:ph idx="1"/>
          </p:nvPr>
        </p:nvSpPr>
        <p:spPr/>
        <p:txBody>
          <a:bodyPr>
            <a:normAutofit fontScale="85000" lnSpcReduction="20000"/>
          </a:bodyPr>
          <a:lstStyle/>
          <a:p>
            <a:r>
              <a:rPr lang="pl-PL" b="1" dirty="0"/>
              <a:t>Cel:</a:t>
            </a:r>
            <a:r>
              <a:rPr lang="pl-PL" dirty="0"/>
              <a:t/>
            </a:r>
            <a:br>
              <a:rPr lang="pl-PL" dirty="0"/>
            </a:br>
            <a:r>
              <a:rPr lang="pl-PL" dirty="0"/>
              <a:t>Zwiększenie wiedzy pacjenta na temat chorób układu moczowego, zasad profilaktyki oraz znaczenia wczesnego zgłaszania objawów.</a:t>
            </a:r>
          </a:p>
          <a:p>
            <a:r>
              <a:rPr lang="pl-PL" b="1" dirty="0"/>
              <a:t>Działania pielęgniarki:</a:t>
            </a:r>
            <a:endParaRPr lang="pl-PL" dirty="0"/>
          </a:p>
          <a:p>
            <a:pPr>
              <a:buFont typeface="Arial" panose="020B0604020202020204" pitchFamily="34" charset="0"/>
              <a:buChar char="•"/>
            </a:pPr>
            <a:r>
              <a:rPr lang="pl-PL" dirty="0"/>
              <a:t>edukacja pacjenta w zakresie budowy i funkcji układu moczowego,</a:t>
            </a:r>
          </a:p>
          <a:p>
            <a:pPr>
              <a:buFont typeface="Arial" panose="020B0604020202020204" pitchFamily="34" charset="0"/>
              <a:buChar char="•"/>
            </a:pPr>
            <a:r>
              <a:rPr lang="pl-PL" dirty="0"/>
              <a:t>omówienie najczęstszych objawów chorób nerek i dróg moczowych (ból, pieczenie przy mikcji, zmiana barwy moczu, częstomocz),</a:t>
            </a:r>
          </a:p>
          <a:p>
            <a:pPr>
              <a:buFont typeface="Arial" panose="020B0604020202020204" pitchFamily="34" charset="0"/>
              <a:buChar char="•"/>
            </a:pPr>
            <a:r>
              <a:rPr lang="pl-PL" dirty="0"/>
              <a:t>wyjaśnienie możliwych powikłań wynikających z zaniedbania leczenia (niewydolność nerek, zakażenia uogólnione),</a:t>
            </a:r>
          </a:p>
          <a:p>
            <a:pPr>
              <a:buFont typeface="Arial" panose="020B0604020202020204" pitchFamily="34" charset="0"/>
              <a:buChar char="•"/>
            </a:pPr>
            <a:r>
              <a:rPr lang="pl-PL" dirty="0"/>
              <a:t>edukacja dotycząca konieczności systematycznego przyjmowania zaleconych leków,</a:t>
            </a:r>
          </a:p>
          <a:p>
            <a:pPr>
              <a:buFont typeface="Arial" panose="020B0604020202020204" pitchFamily="34" charset="0"/>
              <a:buChar char="•"/>
            </a:pPr>
            <a:r>
              <a:rPr lang="pl-PL" dirty="0"/>
              <a:t>zachęcanie do regularnych badań kontrolnych (badanie ogólne moczu, kreatynina).</a:t>
            </a:r>
          </a:p>
          <a:p>
            <a:r>
              <a:rPr lang="pl-PL" b="1" dirty="0"/>
              <a:t>Ocena:</a:t>
            </a:r>
            <a:r>
              <a:rPr lang="pl-PL" dirty="0"/>
              <a:t/>
            </a:r>
            <a:br>
              <a:rPr lang="pl-PL" dirty="0"/>
            </a:br>
            <a:r>
              <a:rPr lang="pl-PL" dirty="0"/>
              <a:t>Pacjent potrafi wymienić objawy chorób układu moczowego, rozumie konieczność leczenia i deklaruje przestrzeganie zaleceń lekarskich.</a:t>
            </a:r>
          </a:p>
          <a:p>
            <a:endParaRPr lang="pl-PL" dirty="0"/>
          </a:p>
        </p:txBody>
      </p:sp>
    </p:spTree>
    <p:extLst>
      <p:ext uri="{BB962C8B-B14F-4D97-AF65-F5344CB8AC3E}">
        <p14:creationId xmlns:p14="http://schemas.microsoft.com/office/powerpoint/2010/main" val="5153905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Ryzyko zakażenia dróg moczowych związane z nieprawidłową higieną krocza i zaleganiem moczu</a:t>
            </a:r>
          </a:p>
        </p:txBody>
      </p:sp>
      <p:sp>
        <p:nvSpPr>
          <p:cNvPr id="3" name="Symbol zastępczy zawartości 2"/>
          <p:cNvSpPr>
            <a:spLocks noGrp="1"/>
          </p:cNvSpPr>
          <p:nvPr>
            <p:ph idx="1"/>
          </p:nvPr>
        </p:nvSpPr>
        <p:spPr/>
        <p:txBody>
          <a:bodyPr>
            <a:normAutofit fontScale="70000" lnSpcReduction="20000"/>
          </a:bodyPr>
          <a:lstStyle/>
          <a:p>
            <a:r>
              <a:rPr lang="pl-PL" b="1" dirty="0"/>
              <a:t>Cel:</a:t>
            </a:r>
            <a:r>
              <a:rPr lang="pl-PL" dirty="0"/>
              <a:t/>
            </a:r>
            <a:br>
              <a:rPr lang="pl-PL" dirty="0"/>
            </a:br>
            <a:r>
              <a:rPr lang="pl-PL" dirty="0"/>
              <a:t>Zmniejszenie ryzyka wystąpienia zakażenia układu moczowego.</a:t>
            </a:r>
          </a:p>
          <a:p>
            <a:r>
              <a:rPr lang="pl-PL" b="1" dirty="0"/>
              <a:t>Działania pielęgniarki</a:t>
            </a:r>
            <a:r>
              <a:rPr lang="pl-PL" b="1" dirty="0" smtClean="0"/>
              <a:t>:</a:t>
            </a:r>
          </a:p>
          <a:p>
            <a:pPr>
              <a:buFont typeface="Wingdings" panose="05000000000000000000" pitchFamily="2" charset="2"/>
              <a:buChar char="v"/>
            </a:pPr>
            <a:r>
              <a:rPr lang="pl-PL" dirty="0"/>
              <a:t>edukacja w zakresie prawidłowej higieny osobistej i </a:t>
            </a:r>
            <a:r>
              <a:rPr lang="pl-PL" dirty="0" err="1"/>
              <a:t>intymnej,instruowanie</a:t>
            </a:r>
            <a:r>
              <a:rPr lang="pl-PL" dirty="0"/>
              <a:t> o właściwej technice oddawania moczu (niepowstrzymywanie mikcji</a:t>
            </a:r>
            <a:r>
              <a:rPr lang="pl-PL" dirty="0" smtClean="0"/>
              <a:t>),</a:t>
            </a:r>
          </a:p>
          <a:p>
            <a:pPr>
              <a:buFont typeface="Wingdings" panose="05000000000000000000" pitchFamily="2" charset="2"/>
              <a:buChar char="v"/>
            </a:pPr>
            <a:r>
              <a:rPr lang="pl-PL" dirty="0" smtClean="0"/>
              <a:t>zachęcanie </a:t>
            </a:r>
            <a:r>
              <a:rPr lang="pl-PL" dirty="0"/>
              <a:t>do regularnego opróżniania pęcherza</a:t>
            </a:r>
            <a:r>
              <a:rPr lang="pl-PL" dirty="0" smtClean="0"/>
              <a:t>,</a:t>
            </a:r>
          </a:p>
          <a:p>
            <a:pPr>
              <a:buFont typeface="Wingdings" panose="05000000000000000000" pitchFamily="2" charset="2"/>
              <a:buChar char="v"/>
            </a:pPr>
            <a:r>
              <a:rPr lang="pl-PL" dirty="0" smtClean="0"/>
              <a:t>kontrola </a:t>
            </a:r>
            <a:r>
              <a:rPr lang="pl-PL" dirty="0"/>
              <a:t>ilości i cech oddawanego moczu</a:t>
            </a:r>
            <a:r>
              <a:rPr lang="pl-PL" dirty="0" smtClean="0"/>
              <a:t>,</a:t>
            </a:r>
          </a:p>
          <a:p>
            <a:pPr>
              <a:buFont typeface="Wingdings" panose="05000000000000000000" pitchFamily="2" charset="2"/>
              <a:buChar char="v"/>
            </a:pPr>
            <a:r>
              <a:rPr lang="pl-PL" dirty="0" smtClean="0"/>
              <a:t>monitorowanie </a:t>
            </a:r>
            <a:r>
              <a:rPr lang="pl-PL" dirty="0"/>
              <a:t>temperatury ciała</a:t>
            </a:r>
            <a:r>
              <a:rPr lang="pl-PL" dirty="0" smtClean="0"/>
              <a:t>,</a:t>
            </a:r>
          </a:p>
          <a:p>
            <a:pPr>
              <a:buFont typeface="Wingdings" panose="05000000000000000000" pitchFamily="2" charset="2"/>
              <a:buChar char="v"/>
            </a:pPr>
            <a:r>
              <a:rPr lang="pl-PL" dirty="0" smtClean="0"/>
              <a:t>obserwacja </a:t>
            </a:r>
            <a:r>
              <a:rPr lang="pl-PL" dirty="0"/>
              <a:t>objawów zakażenia (ból, pieczenie, gorączka),pobieranie materiału do badań laboratoryjnych zgodnie z procedurą</a:t>
            </a:r>
            <a:r>
              <a:rPr lang="pl-PL" dirty="0" smtClean="0"/>
              <a:t>,</a:t>
            </a:r>
          </a:p>
          <a:p>
            <a:pPr>
              <a:buFont typeface="Wingdings" panose="05000000000000000000" pitchFamily="2" charset="2"/>
              <a:buChar char="v"/>
            </a:pPr>
            <a:r>
              <a:rPr lang="pl-PL" dirty="0" smtClean="0"/>
              <a:t>przestrzeganie </a:t>
            </a:r>
            <a:r>
              <a:rPr lang="pl-PL" dirty="0"/>
              <a:t>zasad aseptyki przy czynnościach pielęgnacyjnych</a:t>
            </a:r>
            <a:r>
              <a:rPr lang="pl-PL" dirty="0" smtClean="0"/>
              <a:t>,</a:t>
            </a:r>
          </a:p>
          <a:p>
            <a:pPr>
              <a:buFont typeface="Wingdings" panose="05000000000000000000" pitchFamily="2" charset="2"/>
              <a:buChar char="v"/>
            </a:pPr>
            <a:r>
              <a:rPr lang="pl-PL" dirty="0" smtClean="0"/>
              <a:t>edukacja </a:t>
            </a:r>
            <a:r>
              <a:rPr lang="pl-PL" dirty="0"/>
              <a:t>w zakresie odpowiedniej podaży płynów.</a:t>
            </a:r>
          </a:p>
          <a:p>
            <a:r>
              <a:rPr lang="pl-PL" b="1" dirty="0" smtClean="0"/>
              <a:t>Ocena</a:t>
            </a:r>
            <a:r>
              <a:rPr lang="pl-PL" b="1" dirty="0"/>
              <a:t>:</a:t>
            </a:r>
            <a:r>
              <a:rPr lang="pl-PL" dirty="0"/>
              <a:t/>
            </a:r>
            <a:br>
              <a:rPr lang="pl-PL" dirty="0"/>
            </a:br>
            <a:r>
              <a:rPr lang="pl-PL" dirty="0"/>
              <a:t>Pacjent stosuje zasady higieny, zgłasza pierwsze objawy infekcji, nie obserwuje się cech zakażenia dróg moczowych.</a:t>
            </a:r>
          </a:p>
          <a:p>
            <a:endParaRPr lang="pl-PL" dirty="0"/>
          </a:p>
        </p:txBody>
      </p:sp>
    </p:spTree>
    <p:extLst>
      <p:ext uri="{BB962C8B-B14F-4D97-AF65-F5344CB8AC3E}">
        <p14:creationId xmlns:p14="http://schemas.microsoft.com/office/powerpoint/2010/main" val="163477783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Zaburzenia oddawania moczu (częstomocz, dysuria, nykturia)</a:t>
            </a:r>
          </a:p>
        </p:txBody>
      </p:sp>
      <p:sp>
        <p:nvSpPr>
          <p:cNvPr id="3" name="Symbol zastępczy zawartości 2"/>
          <p:cNvSpPr>
            <a:spLocks noGrp="1"/>
          </p:cNvSpPr>
          <p:nvPr>
            <p:ph idx="1"/>
          </p:nvPr>
        </p:nvSpPr>
        <p:spPr/>
        <p:txBody>
          <a:bodyPr>
            <a:normAutofit fontScale="77500" lnSpcReduction="20000"/>
          </a:bodyPr>
          <a:lstStyle/>
          <a:p>
            <a:r>
              <a:rPr lang="pl-PL" dirty="0"/>
              <a:t>Zmniejszenie dolegliwości bólowych i poprawa komfortu pacjenta podczas mikcji.</a:t>
            </a:r>
          </a:p>
          <a:p>
            <a:r>
              <a:rPr lang="pl-PL" b="1" dirty="0"/>
              <a:t>Działania pielęgniarki: </a:t>
            </a:r>
            <a:endParaRPr lang="pl-PL" b="1" dirty="0" smtClean="0"/>
          </a:p>
          <a:p>
            <a:pPr>
              <a:buFont typeface="Wingdings" panose="05000000000000000000" pitchFamily="2" charset="2"/>
              <a:buChar char="v"/>
            </a:pPr>
            <a:r>
              <a:rPr lang="pl-PL" dirty="0" smtClean="0"/>
              <a:t>prowadzenie </a:t>
            </a:r>
            <a:r>
              <a:rPr lang="pl-PL" dirty="0"/>
              <a:t>obserwacji częstości i ilości mikcji</a:t>
            </a:r>
            <a:r>
              <a:rPr lang="pl-PL" dirty="0" smtClean="0"/>
              <a:t>,</a:t>
            </a:r>
          </a:p>
          <a:p>
            <a:pPr>
              <a:buFont typeface="Wingdings" panose="05000000000000000000" pitchFamily="2" charset="2"/>
              <a:buChar char="v"/>
            </a:pPr>
            <a:r>
              <a:rPr lang="pl-PL" dirty="0" smtClean="0"/>
              <a:t>prowadzenie </a:t>
            </a:r>
            <a:r>
              <a:rPr lang="pl-PL" dirty="0"/>
              <a:t>dobowego bilansu płynów</a:t>
            </a:r>
            <a:r>
              <a:rPr lang="pl-PL" dirty="0" smtClean="0"/>
              <a:t>,</a:t>
            </a:r>
          </a:p>
          <a:p>
            <a:pPr>
              <a:buFont typeface="Wingdings" panose="05000000000000000000" pitchFamily="2" charset="2"/>
              <a:buChar char="v"/>
            </a:pPr>
            <a:r>
              <a:rPr lang="pl-PL" dirty="0" smtClean="0"/>
              <a:t>monitorowanie </a:t>
            </a:r>
            <a:r>
              <a:rPr lang="pl-PL" dirty="0"/>
              <a:t>diurezy godzinowej (jeśli wskazane),obserwacja cech moczu (barwa, zapach, mętność</a:t>
            </a:r>
            <a:r>
              <a:rPr lang="pl-PL" dirty="0" smtClean="0"/>
              <a:t>),</a:t>
            </a:r>
          </a:p>
          <a:p>
            <a:pPr>
              <a:buFont typeface="Wingdings" panose="05000000000000000000" pitchFamily="2" charset="2"/>
              <a:buChar char="v"/>
            </a:pPr>
            <a:r>
              <a:rPr lang="pl-PL" dirty="0" smtClean="0"/>
              <a:t>zapewnienie </a:t>
            </a:r>
            <a:r>
              <a:rPr lang="pl-PL" dirty="0"/>
              <a:t>intymnych i komfortowych warunków do mikcji</a:t>
            </a:r>
            <a:r>
              <a:rPr lang="pl-PL" dirty="0" smtClean="0"/>
              <a:t>,</a:t>
            </a:r>
          </a:p>
          <a:p>
            <a:pPr>
              <a:buFont typeface="Wingdings" panose="05000000000000000000" pitchFamily="2" charset="2"/>
              <a:buChar char="v"/>
            </a:pPr>
            <a:r>
              <a:rPr lang="pl-PL" dirty="0" smtClean="0"/>
              <a:t>pomoc </a:t>
            </a:r>
            <a:r>
              <a:rPr lang="pl-PL" dirty="0"/>
              <a:t>pacjentowi w przyjęciu dogodnej pozycji do oddania moczu</a:t>
            </a:r>
            <a:r>
              <a:rPr lang="pl-PL" dirty="0" smtClean="0"/>
              <a:t>,</a:t>
            </a:r>
          </a:p>
          <a:p>
            <a:pPr>
              <a:buFont typeface="Wingdings" panose="05000000000000000000" pitchFamily="2" charset="2"/>
              <a:buChar char="v"/>
            </a:pPr>
            <a:r>
              <a:rPr lang="pl-PL" dirty="0" smtClean="0"/>
              <a:t>zachęcanie </a:t>
            </a:r>
            <a:r>
              <a:rPr lang="pl-PL" dirty="0"/>
              <a:t>do regularnych prób mikcji</a:t>
            </a:r>
            <a:r>
              <a:rPr lang="pl-PL" dirty="0" smtClean="0"/>
              <a:t>, </a:t>
            </a:r>
          </a:p>
          <a:p>
            <a:pPr>
              <a:buFont typeface="Wingdings" panose="05000000000000000000" pitchFamily="2" charset="2"/>
              <a:buChar char="v"/>
            </a:pPr>
            <a:r>
              <a:rPr lang="pl-PL" dirty="0" smtClean="0"/>
              <a:t>zgłaszanie </a:t>
            </a:r>
            <a:r>
              <a:rPr lang="pl-PL" dirty="0"/>
              <a:t>nieprawidłowości lekarzowi</a:t>
            </a:r>
            <a:r>
              <a:rPr lang="pl-PL" dirty="0" smtClean="0"/>
              <a:t>,</a:t>
            </a:r>
          </a:p>
          <a:p>
            <a:pPr>
              <a:buFont typeface="Wingdings" panose="05000000000000000000" pitchFamily="2" charset="2"/>
              <a:buChar char="v"/>
            </a:pPr>
            <a:r>
              <a:rPr lang="pl-PL" dirty="0" smtClean="0"/>
              <a:t>edukacja </a:t>
            </a:r>
            <a:r>
              <a:rPr lang="pl-PL" dirty="0"/>
              <a:t>w zakresie unikania czynników drażniących pęcherz.</a:t>
            </a:r>
          </a:p>
          <a:p>
            <a:pPr marL="0" indent="0">
              <a:buNone/>
            </a:pPr>
            <a:r>
              <a:rPr lang="pl-PL" b="1" dirty="0" smtClean="0"/>
              <a:t>Ocena</a:t>
            </a:r>
            <a:r>
              <a:rPr lang="pl-PL" b="1" dirty="0"/>
              <a:t>:</a:t>
            </a:r>
            <a:r>
              <a:rPr lang="pl-PL" dirty="0"/>
              <a:t/>
            </a:r>
            <a:br>
              <a:rPr lang="pl-PL" dirty="0"/>
            </a:br>
            <a:r>
              <a:rPr lang="pl-PL" dirty="0"/>
              <a:t>Pacjent zgłasza zmniejszenie bólu i pieczenia podczas mikcji, oddawanie moczu odbywa się bez trudności.</a:t>
            </a:r>
          </a:p>
          <a:p>
            <a:endParaRPr lang="pl-PL" dirty="0"/>
          </a:p>
        </p:txBody>
      </p:sp>
    </p:spTree>
    <p:extLst>
      <p:ext uri="{BB962C8B-B14F-4D97-AF65-F5344CB8AC3E}">
        <p14:creationId xmlns:p14="http://schemas.microsoft.com/office/powerpoint/2010/main" val="337153818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400" dirty="0"/>
              <a:t>Ryzyko odwodnienia związane z poliurią lub gorączką w przebiegu chorób nerek</a:t>
            </a:r>
          </a:p>
        </p:txBody>
      </p:sp>
      <p:sp>
        <p:nvSpPr>
          <p:cNvPr id="3" name="Symbol zastępczy zawartości 2"/>
          <p:cNvSpPr>
            <a:spLocks noGrp="1"/>
          </p:cNvSpPr>
          <p:nvPr>
            <p:ph idx="1"/>
          </p:nvPr>
        </p:nvSpPr>
        <p:spPr/>
        <p:txBody>
          <a:bodyPr>
            <a:normAutofit fontScale="85000" lnSpcReduction="20000"/>
          </a:bodyPr>
          <a:lstStyle/>
          <a:p>
            <a:pPr marL="0" indent="0">
              <a:buNone/>
            </a:pPr>
            <a:r>
              <a:rPr lang="pl-PL" dirty="0"/>
              <a:t> </a:t>
            </a:r>
            <a:r>
              <a:rPr lang="pl-PL" dirty="0" smtClean="0"/>
              <a:t>Cel: Utrzymanie </a:t>
            </a:r>
            <a:r>
              <a:rPr lang="pl-PL" dirty="0"/>
              <a:t>prawidłowego nawodnienia </a:t>
            </a:r>
            <a:r>
              <a:rPr lang="pl-PL" dirty="0" smtClean="0"/>
              <a:t>organizmu</a:t>
            </a:r>
          </a:p>
          <a:p>
            <a:pPr marL="0" indent="0">
              <a:buNone/>
            </a:pPr>
            <a:r>
              <a:rPr lang="pl-PL" dirty="0" smtClean="0"/>
              <a:t>Działania </a:t>
            </a:r>
            <a:r>
              <a:rPr lang="pl-PL" dirty="0"/>
              <a:t>pielęgniarki</a:t>
            </a:r>
            <a:r>
              <a:rPr lang="pl-PL" dirty="0" smtClean="0"/>
              <a:t>:</a:t>
            </a:r>
          </a:p>
          <a:p>
            <a:pPr>
              <a:buFont typeface="Wingdings" panose="05000000000000000000" pitchFamily="2" charset="2"/>
              <a:buChar char="v"/>
            </a:pPr>
            <a:r>
              <a:rPr lang="pl-PL" dirty="0"/>
              <a:t>prowadzenie i dokumentowanie bilansu płynów</a:t>
            </a:r>
            <a:r>
              <a:rPr lang="pl-PL" dirty="0" smtClean="0"/>
              <a:t>,</a:t>
            </a:r>
          </a:p>
          <a:p>
            <a:pPr>
              <a:buFont typeface="Wingdings" panose="05000000000000000000" pitchFamily="2" charset="2"/>
              <a:buChar char="v"/>
            </a:pPr>
            <a:r>
              <a:rPr lang="pl-PL" dirty="0" smtClean="0"/>
              <a:t>codzienna </a:t>
            </a:r>
            <a:r>
              <a:rPr lang="pl-PL" dirty="0"/>
              <a:t>kontrola masy ciała</a:t>
            </a:r>
            <a:r>
              <a:rPr lang="pl-PL" dirty="0" smtClean="0"/>
              <a:t>,</a:t>
            </a:r>
          </a:p>
          <a:p>
            <a:pPr>
              <a:buFont typeface="Wingdings" panose="05000000000000000000" pitchFamily="2" charset="2"/>
              <a:buChar char="v"/>
            </a:pPr>
            <a:r>
              <a:rPr lang="pl-PL" dirty="0" smtClean="0"/>
              <a:t>obserwacja </a:t>
            </a:r>
            <a:r>
              <a:rPr lang="pl-PL" dirty="0"/>
              <a:t>objawów odwodnienia lub </a:t>
            </a:r>
            <a:r>
              <a:rPr lang="pl-PL" dirty="0" err="1" smtClean="0"/>
              <a:t>przewodnienia</a:t>
            </a:r>
            <a:r>
              <a:rPr lang="pl-PL" dirty="0" smtClean="0"/>
              <a:t>,</a:t>
            </a:r>
          </a:p>
          <a:p>
            <a:pPr>
              <a:buFont typeface="Wingdings" panose="05000000000000000000" pitchFamily="2" charset="2"/>
              <a:buChar char="v"/>
            </a:pPr>
            <a:r>
              <a:rPr lang="pl-PL" dirty="0" smtClean="0"/>
              <a:t>kontrola </a:t>
            </a:r>
            <a:r>
              <a:rPr lang="pl-PL" dirty="0"/>
              <a:t>parametrów życiowych</a:t>
            </a:r>
            <a:r>
              <a:rPr lang="pl-PL" dirty="0" smtClean="0"/>
              <a:t>,</a:t>
            </a:r>
          </a:p>
          <a:p>
            <a:pPr>
              <a:buFont typeface="Wingdings" panose="05000000000000000000" pitchFamily="2" charset="2"/>
              <a:buChar char="v"/>
            </a:pPr>
            <a:r>
              <a:rPr lang="pl-PL" dirty="0" smtClean="0"/>
              <a:t>edukacja </a:t>
            </a:r>
            <a:r>
              <a:rPr lang="pl-PL" dirty="0"/>
              <a:t>pacjenta dotycząca odpowiedniego nawodnienia</a:t>
            </a:r>
            <a:r>
              <a:rPr lang="pl-PL" dirty="0" smtClean="0"/>
              <a:t>,</a:t>
            </a:r>
          </a:p>
          <a:p>
            <a:pPr>
              <a:buFont typeface="Wingdings" panose="05000000000000000000" pitchFamily="2" charset="2"/>
              <a:buChar char="v"/>
            </a:pPr>
            <a:r>
              <a:rPr lang="pl-PL" dirty="0" smtClean="0"/>
              <a:t>dostosowanie </a:t>
            </a:r>
            <a:r>
              <a:rPr lang="pl-PL" dirty="0"/>
              <a:t>podaży płynów do stanu klinicznego pacjenta</a:t>
            </a:r>
            <a:r>
              <a:rPr lang="pl-PL" dirty="0" smtClean="0"/>
              <a:t>,</a:t>
            </a:r>
          </a:p>
          <a:p>
            <a:pPr>
              <a:buFont typeface="Wingdings" panose="05000000000000000000" pitchFamily="2" charset="2"/>
              <a:buChar char="v"/>
            </a:pPr>
            <a:r>
              <a:rPr lang="pl-PL" dirty="0" smtClean="0"/>
              <a:t>monitorowanie </a:t>
            </a:r>
            <a:r>
              <a:rPr lang="pl-PL" dirty="0"/>
              <a:t>wyników badań laboratoryjnych</a:t>
            </a:r>
            <a:r>
              <a:rPr lang="pl-PL" dirty="0" smtClean="0"/>
              <a:t>,</a:t>
            </a:r>
          </a:p>
          <a:p>
            <a:pPr>
              <a:buFont typeface="Wingdings" panose="05000000000000000000" pitchFamily="2" charset="2"/>
              <a:buChar char="v"/>
            </a:pPr>
            <a:r>
              <a:rPr lang="pl-PL" dirty="0" smtClean="0"/>
              <a:t>zgłaszanie </a:t>
            </a:r>
            <a:r>
              <a:rPr lang="pl-PL" dirty="0"/>
              <a:t>zaburzeń lekarzowi.</a:t>
            </a:r>
            <a:endParaRPr lang="pl-PL" dirty="0" smtClean="0"/>
          </a:p>
          <a:p>
            <a:pPr marL="0" indent="0">
              <a:buNone/>
            </a:pPr>
            <a:r>
              <a:rPr lang="pl-PL" dirty="0" smtClean="0"/>
              <a:t>Ocena: Bilans </a:t>
            </a:r>
            <a:r>
              <a:rPr lang="pl-PL" dirty="0"/>
              <a:t>płynów wyrównany, diureza prawidłowa, brak objawów odwodnienia.</a:t>
            </a:r>
          </a:p>
        </p:txBody>
      </p:sp>
    </p:spTree>
    <p:extLst>
      <p:ext uri="{BB962C8B-B14F-4D97-AF65-F5344CB8AC3E}">
        <p14:creationId xmlns:p14="http://schemas.microsoft.com/office/powerpoint/2010/main" val="3206882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Sinica</a:t>
            </a:r>
            <a:endParaRPr lang="pl-PL" dirty="0"/>
          </a:p>
        </p:txBody>
      </p:sp>
      <p:sp>
        <p:nvSpPr>
          <p:cNvPr id="3" name="Symbol zastępczy zawartości 2"/>
          <p:cNvSpPr>
            <a:spLocks noGrp="1"/>
          </p:cNvSpPr>
          <p:nvPr>
            <p:ph idx="1"/>
          </p:nvPr>
        </p:nvSpPr>
        <p:spPr/>
        <p:txBody>
          <a:bodyPr/>
          <a:lstStyle/>
          <a:p>
            <a:r>
              <a:rPr lang="pl-PL" dirty="0"/>
              <a:t>Zabarwienie skóry w przebiegu sinicy może mieć różny charakter:</a:t>
            </a:r>
          </a:p>
          <a:p>
            <a:pPr>
              <a:buFont typeface="Arial" panose="020B0604020202020204" pitchFamily="34" charset="0"/>
              <a:buChar char="•"/>
            </a:pPr>
            <a:r>
              <a:rPr lang="pl-PL" dirty="0"/>
              <a:t>przy bardzo dużej ilości hemoglobiny zredukowanej przybiera barwę </a:t>
            </a:r>
            <a:r>
              <a:rPr lang="pl-PL" b="1" dirty="0"/>
              <a:t>intensywnie niebieską</a:t>
            </a:r>
            <a:r>
              <a:rPr lang="pl-PL" dirty="0"/>
              <a:t>, niemal czarną,</a:t>
            </a:r>
          </a:p>
          <a:p>
            <a:pPr>
              <a:buFont typeface="Arial" panose="020B0604020202020204" pitchFamily="34" charset="0"/>
              <a:buChar char="•"/>
            </a:pPr>
            <a:r>
              <a:rPr lang="pl-PL" dirty="0"/>
              <a:t>w przypadku znacznej ilości hemoglobiny zredukowanej połączonej z </a:t>
            </a:r>
            <a:r>
              <a:rPr lang="pl-PL" b="1" dirty="0"/>
              <a:t>obkurczeniem naczyń krwionośnych</a:t>
            </a:r>
            <a:r>
              <a:rPr lang="pl-PL" dirty="0"/>
              <a:t> występuje tzw. </a:t>
            </a:r>
            <a:r>
              <a:rPr lang="pl-PL" b="1" dirty="0"/>
              <a:t>sinica szara</a:t>
            </a:r>
            <a:r>
              <a:rPr lang="pl-PL" dirty="0"/>
              <a:t>,</a:t>
            </a:r>
          </a:p>
          <a:p>
            <a:pPr>
              <a:buFont typeface="Arial" panose="020B0604020202020204" pitchFamily="34" charset="0"/>
              <a:buChar char="•"/>
            </a:pPr>
            <a:r>
              <a:rPr lang="pl-PL" dirty="0"/>
              <a:t>gdy wysoka zawartość hemoglobiny zredukowanej współistnieje z </a:t>
            </a:r>
            <a:r>
              <a:rPr lang="pl-PL" b="1" dirty="0"/>
              <a:t>rozszerzeniem naczyń skórnych</a:t>
            </a:r>
            <a:r>
              <a:rPr lang="pl-PL" dirty="0"/>
              <a:t>, skóra przybiera </a:t>
            </a:r>
            <a:r>
              <a:rPr lang="pl-PL" b="1" dirty="0"/>
              <a:t>purpurowe zabarwienie</a:t>
            </a:r>
            <a:r>
              <a:rPr lang="pl-PL" dirty="0"/>
              <a:t>.</a:t>
            </a:r>
          </a:p>
          <a:p>
            <a:endParaRPr lang="pl-PL" dirty="0"/>
          </a:p>
        </p:txBody>
      </p:sp>
    </p:spTree>
    <p:extLst>
      <p:ext uri="{BB962C8B-B14F-4D97-AF65-F5344CB8AC3E}">
        <p14:creationId xmlns:p14="http://schemas.microsoft.com/office/powerpoint/2010/main" val="69096655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Lęk pacjenta związany z objawami choroby układu moczowego i hospitalizacją</a:t>
            </a:r>
          </a:p>
        </p:txBody>
      </p:sp>
      <p:sp>
        <p:nvSpPr>
          <p:cNvPr id="3" name="Symbol zastępczy zawartości 2"/>
          <p:cNvSpPr>
            <a:spLocks noGrp="1"/>
          </p:cNvSpPr>
          <p:nvPr>
            <p:ph idx="1"/>
          </p:nvPr>
        </p:nvSpPr>
        <p:spPr/>
        <p:txBody>
          <a:bodyPr>
            <a:normAutofit fontScale="92500" lnSpcReduction="20000"/>
          </a:bodyPr>
          <a:lstStyle/>
          <a:p>
            <a:r>
              <a:rPr lang="pl-PL" b="1" dirty="0"/>
              <a:t>Cel:</a:t>
            </a:r>
            <a:r>
              <a:rPr lang="pl-PL" dirty="0"/>
              <a:t/>
            </a:r>
            <a:br>
              <a:rPr lang="pl-PL" dirty="0"/>
            </a:br>
            <a:r>
              <a:rPr lang="pl-PL" dirty="0"/>
              <a:t>Zmniejszenie lęku i poprawa samopoczucia psychicznego pacjenta.</a:t>
            </a:r>
          </a:p>
          <a:p>
            <a:r>
              <a:rPr lang="pl-PL" b="1" dirty="0"/>
              <a:t>Działania pielęgniarki:</a:t>
            </a:r>
            <a:endParaRPr lang="pl-PL" dirty="0"/>
          </a:p>
          <a:p>
            <a:pPr>
              <a:buFont typeface="Arial" panose="020B0604020202020204" pitchFamily="34" charset="0"/>
              <a:buChar char="•"/>
            </a:pPr>
            <a:r>
              <a:rPr lang="pl-PL" dirty="0"/>
              <a:t>udzielanie rzetelnych informacji o przebiegu leczenia</a:t>
            </a:r>
            <a:r>
              <a:rPr lang="pl-PL" dirty="0" smtClean="0"/>
              <a:t>,</a:t>
            </a:r>
          </a:p>
          <a:p>
            <a:pPr>
              <a:buFont typeface="Arial" panose="020B0604020202020204" pitchFamily="34" charset="0"/>
              <a:buChar char="•"/>
            </a:pPr>
            <a:r>
              <a:rPr lang="pl-PL" dirty="0" smtClean="0"/>
              <a:t>budowanie </a:t>
            </a:r>
            <a:r>
              <a:rPr lang="pl-PL" dirty="0"/>
              <a:t>relacji terapeutycznej</a:t>
            </a:r>
            <a:r>
              <a:rPr lang="pl-PL" dirty="0" smtClean="0"/>
              <a:t>,</a:t>
            </a:r>
          </a:p>
          <a:p>
            <a:pPr>
              <a:buFont typeface="Arial" panose="020B0604020202020204" pitchFamily="34" charset="0"/>
              <a:buChar char="•"/>
            </a:pPr>
            <a:r>
              <a:rPr lang="pl-PL" dirty="0" smtClean="0"/>
              <a:t>umożliwienie </a:t>
            </a:r>
            <a:r>
              <a:rPr lang="pl-PL" dirty="0"/>
              <a:t>wyrażania emocji i obaw</a:t>
            </a:r>
            <a:r>
              <a:rPr lang="pl-PL" dirty="0" smtClean="0"/>
              <a:t>,</a:t>
            </a:r>
          </a:p>
          <a:p>
            <a:pPr>
              <a:buFont typeface="Arial" panose="020B0604020202020204" pitchFamily="34" charset="0"/>
              <a:buChar char="•"/>
            </a:pPr>
            <a:r>
              <a:rPr lang="pl-PL" dirty="0" smtClean="0"/>
              <a:t>zapewnienie </a:t>
            </a:r>
            <a:r>
              <a:rPr lang="pl-PL" dirty="0"/>
              <a:t>wsparcia emocjonalnego</a:t>
            </a:r>
            <a:r>
              <a:rPr lang="pl-PL" dirty="0" smtClean="0"/>
              <a:t>,</a:t>
            </a:r>
          </a:p>
          <a:p>
            <a:pPr>
              <a:buFont typeface="Arial" panose="020B0604020202020204" pitchFamily="34" charset="0"/>
              <a:buChar char="•"/>
            </a:pPr>
            <a:r>
              <a:rPr lang="pl-PL" dirty="0" smtClean="0"/>
              <a:t>włączanie </a:t>
            </a:r>
            <a:r>
              <a:rPr lang="pl-PL" dirty="0"/>
              <a:t>rodziny w proces opieki (jeśli możliwe</a:t>
            </a:r>
            <a:r>
              <a:rPr lang="pl-PL" dirty="0" smtClean="0"/>
              <a:t>),</a:t>
            </a:r>
          </a:p>
          <a:p>
            <a:pPr>
              <a:buFont typeface="Arial" panose="020B0604020202020204" pitchFamily="34" charset="0"/>
              <a:buChar char="•"/>
            </a:pPr>
            <a:r>
              <a:rPr lang="pl-PL" dirty="0" smtClean="0"/>
              <a:t>współpraca </a:t>
            </a:r>
            <a:r>
              <a:rPr lang="pl-PL" dirty="0"/>
              <a:t>z zespołem terapeutycznym</a:t>
            </a:r>
            <a:r>
              <a:rPr lang="pl-PL" dirty="0" smtClean="0"/>
              <a:t>.</a:t>
            </a:r>
          </a:p>
          <a:p>
            <a:pPr marL="0" indent="0">
              <a:buNone/>
            </a:pPr>
            <a:r>
              <a:rPr lang="pl-PL" b="1" dirty="0" smtClean="0"/>
              <a:t>Ocena</a:t>
            </a:r>
            <a:r>
              <a:rPr lang="pl-PL" b="1" dirty="0"/>
              <a:t>:</a:t>
            </a:r>
            <a:r>
              <a:rPr lang="pl-PL" dirty="0"/>
              <a:t/>
            </a:r>
            <a:br>
              <a:rPr lang="pl-PL" dirty="0"/>
            </a:br>
            <a:r>
              <a:rPr lang="pl-PL" dirty="0"/>
              <a:t>Pacjent zgłasza zmniejszenie lęku, chętnie współpracuje z personelem medycznym.</a:t>
            </a:r>
          </a:p>
          <a:p>
            <a:endParaRPr lang="pl-PL" dirty="0"/>
          </a:p>
        </p:txBody>
      </p:sp>
    </p:spTree>
    <p:extLst>
      <p:ext uri="{BB962C8B-B14F-4D97-AF65-F5344CB8AC3E}">
        <p14:creationId xmlns:p14="http://schemas.microsoft.com/office/powerpoint/2010/main" val="313273889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dirty="0"/>
              <a:t>Ryzyko powikłań związanych z cewnikiem </a:t>
            </a:r>
            <a:r>
              <a:rPr lang="pl-PL" sz="3200" dirty="0" err="1"/>
              <a:t>Foleya</a:t>
            </a:r>
            <a:r>
              <a:rPr lang="pl-PL" sz="3200" dirty="0"/>
              <a:t> (np. infekcja dróg moczowych, podrażnienie cewki moczowej, uszkodzenie błony śluzowej).</a:t>
            </a:r>
          </a:p>
        </p:txBody>
      </p:sp>
      <p:sp>
        <p:nvSpPr>
          <p:cNvPr id="3" name="Symbol zastępczy zawartości 2"/>
          <p:cNvSpPr>
            <a:spLocks noGrp="1"/>
          </p:cNvSpPr>
          <p:nvPr>
            <p:ph idx="1"/>
          </p:nvPr>
        </p:nvSpPr>
        <p:spPr/>
        <p:txBody>
          <a:bodyPr>
            <a:normAutofit fontScale="92500" lnSpcReduction="10000"/>
          </a:bodyPr>
          <a:lstStyle/>
          <a:p>
            <a:r>
              <a:rPr lang="pl-PL" dirty="0"/>
              <a:t>Cel pielęgniarski</a:t>
            </a:r>
            <a:r>
              <a:rPr lang="pl-PL" dirty="0" smtClean="0"/>
              <a:t>:</a:t>
            </a:r>
          </a:p>
          <a:p>
            <a:pPr>
              <a:buFont typeface="Arial" panose="020B0604020202020204" pitchFamily="34" charset="0"/>
              <a:buChar char="•"/>
            </a:pPr>
            <a:r>
              <a:rPr lang="pl-PL" dirty="0" smtClean="0"/>
              <a:t>Zapobieganie </a:t>
            </a:r>
            <a:r>
              <a:rPr lang="pl-PL" dirty="0"/>
              <a:t>zakażeniom dróg moczowych i innym powikłaniom </a:t>
            </a:r>
            <a:r>
              <a:rPr lang="pl-PL" dirty="0" smtClean="0"/>
              <a:t>cewnika</a:t>
            </a:r>
          </a:p>
          <a:p>
            <a:pPr>
              <a:buFont typeface="Arial" panose="020B0604020202020204" pitchFamily="34" charset="0"/>
              <a:buChar char="•"/>
            </a:pPr>
            <a:r>
              <a:rPr lang="pl-PL" dirty="0" smtClean="0"/>
              <a:t>Utrzymanie </a:t>
            </a:r>
            <a:r>
              <a:rPr lang="pl-PL" dirty="0"/>
              <a:t>drożności i prawidłowego funkcjonowania </a:t>
            </a:r>
            <a:r>
              <a:rPr lang="pl-PL" dirty="0" smtClean="0"/>
              <a:t>cewnika</a:t>
            </a:r>
          </a:p>
          <a:p>
            <a:pPr>
              <a:buFont typeface="Arial" panose="020B0604020202020204" pitchFamily="34" charset="0"/>
              <a:buChar char="•"/>
            </a:pPr>
            <a:r>
              <a:rPr lang="pl-PL" dirty="0" smtClean="0"/>
              <a:t>Minimalizacja </a:t>
            </a:r>
            <a:r>
              <a:rPr lang="pl-PL" dirty="0"/>
              <a:t>dyskomfortu i ryzyka urazów </a:t>
            </a:r>
            <a:r>
              <a:rPr lang="pl-PL" dirty="0" smtClean="0"/>
              <a:t>cewki moczowej</a:t>
            </a:r>
          </a:p>
          <a:p>
            <a:pPr marL="0" indent="0">
              <a:buNone/>
            </a:pPr>
            <a:r>
              <a:rPr lang="pl-PL" dirty="0" smtClean="0"/>
              <a:t>Działania pielęgniarskie</a:t>
            </a:r>
          </a:p>
          <a:p>
            <a:pPr>
              <a:buFont typeface="Wingdings" panose="05000000000000000000" pitchFamily="2" charset="2"/>
              <a:buChar char="v"/>
            </a:pPr>
            <a:r>
              <a:rPr lang="pl-PL" dirty="0" smtClean="0"/>
              <a:t>Stosowanie </a:t>
            </a:r>
            <a:r>
              <a:rPr lang="pl-PL" dirty="0"/>
              <a:t>aseptycznych technik przy zakładaniu i pielęgnacji cewnika</a:t>
            </a:r>
            <a:r>
              <a:rPr lang="pl-PL" dirty="0" smtClean="0"/>
              <a:t>.</a:t>
            </a:r>
          </a:p>
          <a:p>
            <a:pPr>
              <a:buFont typeface="Wingdings" panose="05000000000000000000" pitchFamily="2" charset="2"/>
              <a:buChar char="v"/>
            </a:pPr>
            <a:r>
              <a:rPr lang="pl-PL" dirty="0" smtClean="0"/>
              <a:t>Codzienna </a:t>
            </a:r>
            <a:r>
              <a:rPr lang="pl-PL" dirty="0"/>
              <a:t>higiena okolicy cewki moczowej (woda i delikatny detergent, nie mydło antybakteryjne</a:t>
            </a:r>
            <a:r>
              <a:rPr lang="pl-PL" dirty="0" smtClean="0"/>
              <a:t>).</a:t>
            </a:r>
          </a:p>
          <a:p>
            <a:pPr>
              <a:buFont typeface="Wingdings" panose="05000000000000000000" pitchFamily="2" charset="2"/>
              <a:buChar char="v"/>
            </a:pPr>
            <a:r>
              <a:rPr lang="pl-PL" dirty="0" smtClean="0"/>
              <a:t>Monitorowanie </a:t>
            </a:r>
            <a:r>
              <a:rPr lang="pl-PL" dirty="0"/>
              <a:t>i ocena stanu </a:t>
            </a:r>
            <a:r>
              <a:rPr lang="pl-PL" dirty="0" smtClean="0"/>
              <a:t>pacjenta</a:t>
            </a:r>
          </a:p>
          <a:p>
            <a:pPr>
              <a:buFont typeface="Wingdings" panose="05000000000000000000" pitchFamily="2" charset="2"/>
              <a:buChar char="v"/>
            </a:pPr>
            <a:r>
              <a:rPr lang="pl-PL" dirty="0" smtClean="0"/>
              <a:t>Codzienna </a:t>
            </a:r>
            <a:r>
              <a:rPr lang="pl-PL" dirty="0"/>
              <a:t>ocena moczu pod kątem koloru, przejrzystości, zapachu i objętości</a:t>
            </a:r>
            <a:r>
              <a:rPr lang="pl-PL" dirty="0" smtClean="0"/>
              <a:t>.</a:t>
            </a:r>
          </a:p>
          <a:p>
            <a:pPr>
              <a:buFont typeface="Wingdings" panose="05000000000000000000" pitchFamily="2" charset="2"/>
              <a:buChar char="v"/>
            </a:pPr>
            <a:r>
              <a:rPr lang="pl-PL" dirty="0" smtClean="0"/>
              <a:t>Obserwacja </a:t>
            </a:r>
            <a:r>
              <a:rPr lang="pl-PL" dirty="0"/>
              <a:t>skóry wokół cewnika pod kątem zaczerwienienia, wysięku lub podrażnienia</a:t>
            </a:r>
            <a:r>
              <a:rPr lang="pl-PL" dirty="0" smtClean="0"/>
              <a:t>.</a:t>
            </a:r>
          </a:p>
        </p:txBody>
      </p:sp>
    </p:spTree>
    <p:extLst>
      <p:ext uri="{BB962C8B-B14F-4D97-AF65-F5344CB8AC3E}">
        <p14:creationId xmlns:p14="http://schemas.microsoft.com/office/powerpoint/2010/main" val="338195515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3200" dirty="0">
                <a:solidFill>
                  <a:srgbClr val="000000">
                    <a:lumMod val="75000"/>
                    <a:lumOff val="25000"/>
                  </a:srgbClr>
                </a:solidFill>
              </a:rPr>
              <a:t>Ryzyko powikłań związanych z cewnikiem </a:t>
            </a:r>
            <a:r>
              <a:rPr lang="pl-PL" sz="3200" dirty="0" err="1">
                <a:solidFill>
                  <a:srgbClr val="000000">
                    <a:lumMod val="75000"/>
                    <a:lumOff val="25000"/>
                  </a:srgbClr>
                </a:solidFill>
              </a:rPr>
              <a:t>Foleya</a:t>
            </a:r>
            <a:r>
              <a:rPr lang="pl-PL" sz="3200" dirty="0">
                <a:solidFill>
                  <a:srgbClr val="000000">
                    <a:lumMod val="75000"/>
                    <a:lumOff val="25000"/>
                  </a:srgbClr>
                </a:solidFill>
              </a:rPr>
              <a:t> (np. infekcja dróg moczowych, podrażnienie cewki moczowej, uszkodzenie błony śluzowej).</a:t>
            </a:r>
            <a:endParaRPr lang="pl-PL" dirty="0"/>
          </a:p>
        </p:txBody>
      </p:sp>
      <p:sp>
        <p:nvSpPr>
          <p:cNvPr id="3" name="Symbol zastępczy zawartości 2"/>
          <p:cNvSpPr>
            <a:spLocks noGrp="1"/>
          </p:cNvSpPr>
          <p:nvPr>
            <p:ph idx="1"/>
          </p:nvPr>
        </p:nvSpPr>
        <p:spPr/>
        <p:txBody>
          <a:bodyPr>
            <a:normAutofit fontScale="92500" lnSpcReduction="20000"/>
          </a:bodyPr>
          <a:lstStyle/>
          <a:p>
            <a:pPr>
              <a:buFont typeface="Wingdings" panose="05000000000000000000" pitchFamily="2" charset="2"/>
              <a:buChar char="v"/>
            </a:pPr>
            <a:r>
              <a:rPr lang="pl-PL" dirty="0"/>
              <a:t>Monitorowanie objawów ZUM (gorączka, ból nadłonowy, częste parcie).</a:t>
            </a:r>
          </a:p>
          <a:p>
            <a:pPr>
              <a:buFont typeface="Wingdings" panose="05000000000000000000" pitchFamily="2" charset="2"/>
              <a:buChar char="v"/>
            </a:pPr>
            <a:r>
              <a:rPr lang="pl-PL" dirty="0"/>
              <a:t>Utrzymanie drożności cewnika</a:t>
            </a:r>
          </a:p>
          <a:p>
            <a:pPr>
              <a:buFont typeface="Wingdings" panose="05000000000000000000" pitchFamily="2" charset="2"/>
              <a:buChar char="v"/>
            </a:pPr>
            <a:r>
              <a:rPr lang="pl-PL" dirty="0"/>
              <a:t>Sprawdzenie, czy worek moczowy jest poniżej poziomu pęcherza (zapobieganie </a:t>
            </a:r>
            <a:r>
              <a:rPr lang="pl-PL" dirty="0" err="1"/>
              <a:t>refluksowi</a:t>
            </a:r>
            <a:r>
              <a:rPr lang="pl-PL" dirty="0"/>
              <a:t> moczu).</a:t>
            </a:r>
          </a:p>
          <a:p>
            <a:pPr>
              <a:buFont typeface="Wingdings" panose="05000000000000000000" pitchFamily="2" charset="2"/>
              <a:buChar char="v"/>
            </a:pPr>
            <a:r>
              <a:rPr lang="pl-PL" dirty="0"/>
              <a:t>Unikanie zagięć lub skręceń cewnika i przewodu odpływowego</a:t>
            </a:r>
          </a:p>
          <a:p>
            <a:pPr>
              <a:buFont typeface="Wingdings" panose="05000000000000000000" pitchFamily="2" charset="2"/>
              <a:buChar char="v"/>
            </a:pPr>
            <a:r>
              <a:rPr lang="pl-PL" dirty="0" smtClean="0"/>
              <a:t> Regularne </a:t>
            </a:r>
            <a:r>
              <a:rPr lang="pl-PL" dirty="0"/>
              <a:t>opróżnianie worka moczowego i zmiana worka zgodnie z procedurą.</a:t>
            </a:r>
          </a:p>
          <a:p>
            <a:pPr>
              <a:buFont typeface="Wingdings" panose="05000000000000000000" pitchFamily="2" charset="2"/>
              <a:buChar char="v"/>
            </a:pPr>
            <a:r>
              <a:rPr lang="pl-PL" dirty="0"/>
              <a:t>Edukacja pacjenta i </a:t>
            </a:r>
            <a:r>
              <a:rPr lang="pl-PL" dirty="0" smtClean="0"/>
              <a:t>rodziny</a:t>
            </a:r>
          </a:p>
          <a:p>
            <a:pPr>
              <a:buFont typeface="Wingdings" panose="05000000000000000000" pitchFamily="2" charset="2"/>
              <a:buChar char="v"/>
            </a:pPr>
            <a:r>
              <a:rPr lang="pl-PL" dirty="0" smtClean="0"/>
              <a:t>Informowanie </a:t>
            </a:r>
            <a:r>
              <a:rPr lang="pl-PL" dirty="0"/>
              <a:t>o prawidłowej pielęgnacji cewnika</a:t>
            </a:r>
            <a:r>
              <a:rPr lang="pl-PL" dirty="0" smtClean="0"/>
              <a:t>.</a:t>
            </a:r>
            <a:endParaRPr lang="pl-PL" dirty="0"/>
          </a:p>
          <a:p>
            <a:pPr>
              <a:buFont typeface="Wingdings" panose="05000000000000000000" pitchFamily="2" charset="2"/>
              <a:buChar char="v"/>
            </a:pPr>
            <a:r>
              <a:rPr lang="pl-PL" dirty="0" smtClean="0"/>
              <a:t>Instruktaż</a:t>
            </a:r>
            <a:r>
              <a:rPr lang="pl-PL" dirty="0"/>
              <a:t>, kiedy zgłosić niepokojące objawy (ból, zmiana koloru moczu, gorączka</a:t>
            </a:r>
            <a:r>
              <a:rPr lang="pl-PL" dirty="0" smtClean="0"/>
              <a:t>).</a:t>
            </a:r>
          </a:p>
          <a:p>
            <a:endParaRPr lang="pl-PL" dirty="0"/>
          </a:p>
          <a:p>
            <a:r>
              <a:rPr lang="pl-PL" dirty="0" smtClean="0"/>
              <a:t>Ocena: </a:t>
            </a:r>
            <a:r>
              <a:rPr lang="pl-PL" dirty="0" err="1" smtClean="0"/>
              <a:t>Niedopuszczono</a:t>
            </a:r>
            <a:r>
              <a:rPr lang="pl-PL" dirty="0" smtClean="0"/>
              <a:t> do wystąpienia powikłań</a:t>
            </a:r>
            <a:endParaRPr lang="pl-PL" dirty="0"/>
          </a:p>
          <a:p>
            <a:endParaRPr lang="pl-PL" dirty="0"/>
          </a:p>
        </p:txBody>
      </p:sp>
    </p:spTree>
    <p:extLst>
      <p:ext uri="{BB962C8B-B14F-4D97-AF65-F5344CB8AC3E}">
        <p14:creationId xmlns:p14="http://schemas.microsoft.com/office/powerpoint/2010/main" val="1845266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lstStyle/>
          <a:p>
            <a:r>
              <a:rPr lang="pl-PL" dirty="0"/>
              <a:t>Kaszel jest odruchem obronnym organizmu, którego celem jest usunięcie drażniących substancji z błony śluzowej nosa, gardła, krtani, tchawicy, oskrzeli, opłucnej ściennej oraz płuc. Polega na nagłym wyrzucie powietrza z płuc, wspomaganym przez mięśnie oddechowe.</a:t>
            </a:r>
          </a:p>
          <a:p>
            <a:r>
              <a:rPr lang="pl-PL" dirty="0"/>
              <a:t>Czynniki wywołujące kaszel mogą obejmować pył zawieszony w powietrzu, dym tytoniowy, nagromadzoną wydzielinę w drogach oddechowych oraz inne substancje lotne lub stałe.</a:t>
            </a:r>
          </a:p>
          <a:p>
            <a:r>
              <a:rPr lang="pl-PL" dirty="0"/>
              <a:t>Kaszel może pojawiać się jako objaw różnych chorób układu oddechowego i przybierać różne formy, w tym suchą (nieproduktywną), mokrą (produktywną), ostrą, przewlekłą lub napadową.</a:t>
            </a:r>
          </a:p>
          <a:p>
            <a:endParaRPr lang="pl-PL" dirty="0"/>
          </a:p>
        </p:txBody>
      </p:sp>
    </p:spTree>
    <p:extLst>
      <p:ext uri="{BB962C8B-B14F-4D97-AF65-F5344CB8AC3E}">
        <p14:creationId xmlns:p14="http://schemas.microsoft.com/office/powerpoint/2010/main" val="2947347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normAutofit lnSpcReduction="10000"/>
          </a:bodyPr>
          <a:lstStyle/>
          <a:p>
            <a:r>
              <a:rPr lang="pl-PL" dirty="0"/>
              <a:t>Kaszel suchy najczęściej występuje przy infekcjach wirusowych górnych dróg oddechowych. Może utrzymywać się nawet do czterech tygodni po ustąpieniu choroby, ponieważ błona śluzowa dróg oddechowych jest wciąż podrażniona, a zakończenia nerwowe drażnione – np. przy zapaleniu opłucnej lub w schorzeniach śródpiersia. Jest on dokuczliwy zarówno dla chorego, jak i dla osób w jego otoczeniu.</a:t>
            </a:r>
          </a:p>
          <a:p>
            <a:r>
              <a:rPr lang="pl-PL" dirty="0"/>
              <a:t>Kaszel wilgotny związany jest z obecnością nadmiaru wydzieliny w oskrzelach i pełni funkcję oczyszczającą drogi oddechowe. Nasila się często w nocy lub nad ranem. Taki produktywny kaszel, któremu towarzyszy odkrztuszanie plwociny, obserwuje się przy infekcjach bakteryjnych, ropniach płuc, nowotworach oskrzeli czy rozstrzeniach oskrzeli.</a:t>
            </a:r>
          </a:p>
          <a:p>
            <a:r>
              <a:rPr lang="pl-PL" dirty="0"/>
              <a:t>U osób palących tytoń przez wiele lat poranny, nawracający kaszel z odkrztuszaniem, trwający miesiącami, może wskazywać na przewlekłą </a:t>
            </a:r>
            <a:r>
              <a:rPr lang="pl-PL" dirty="0" err="1"/>
              <a:t>obturacyjną</a:t>
            </a:r>
            <a:r>
              <a:rPr lang="pl-PL" dirty="0"/>
              <a:t> chorobę płuc (</a:t>
            </a:r>
            <a:r>
              <a:rPr lang="pl-PL" dirty="0" err="1"/>
              <a:t>POChP</a:t>
            </a:r>
            <a:r>
              <a:rPr lang="pl-PL" dirty="0"/>
              <a:t>).</a:t>
            </a:r>
          </a:p>
          <a:p>
            <a:r>
              <a:rPr lang="pl-PL" dirty="0"/>
              <a:t>Kaszel może także być objawem gruźlicy, chorób nowotworowych, alergii, astmy lub zakażeń wywołanych przez bakterie atypowe, takie jak </a:t>
            </a:r>
            <a:r>
              <a:rPr lang="pl-PL" dirty="0" err="1"/>
              <a:t>Mycoplasma</a:t>
            </a:r>
            <a:r>
              <a:rPr lang="pl-PL" dirty="0"/>
              <a:t> i Chlamydia.</a:t>
            </a:r>
          </a:p>
          <a:p>
            <a:endParaRPr lang="pl-PL" dirty="0"/>
          </a:p>
        </p:txBody>
      </p:sp>
    </p:spTree>
    <p:extLst>
      <p:ext uri="{BB962C8B-B14F-4D97-AF65-F5344CB8AC3E}">
        <p14:creationId xmlns:p14="http://schemas.microsoft.com/office/powerpoint/2010/main" val="2095563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lstStyle/>
          <a:p>
            <a:r>
              <a:rPr lang="pl-PL" dirty="0"/>
              <a:t>Kaszel przewlekły jest objawem utrzymujących się zapaleń oskrzeli, gdzie czynnikiem wywołującym są nagromadzone wydzieliny zapalne. Podrażnienie ścian klatki piersiowej, szczególnie mięśni wydechowych i oskrzeli, prowadzi do nagłych skurczów i gwałtownego wyrzutu powietrza z płuc oraz dróg oddechowych.</a:t>
            </a:r>
          </a:p>
          <a:p>
            <a:r>
              <a:rPr lang="pl-PL" dirty="0"/>
              <a:t>Kaszel szczekający, któremu towarzyszy duszność podczas wdechu, jest typowy dla ostrego zapalenia krtani i/lub tchawicy poniżej nagłośni. Objaw ten nasila się w pozycji leżącej oraz po ogrzaniu ciała.</a:t>
            </a:r>
          </a:p>
          <a:p>
            <a:r>
              <a:rPr lang="pl-PL" dirty="0"/>
              <a:t>Kaszel napadowy pojawia się w formie ataku trwającego zwykle od 30 do 60 sekund. Towarzyszą mu głośne zanoszenie się, trudności w łapaniu powietrza, łzawienie oraz zaczerwienienie i obrzęk twarzy. Po takim napadzie pacjent odczuwa wyraźne zmęczenie.</a:t>
            </a:r>
          </a:p>
          <a:p>
            <a:r>
              <a:rPr lang="pl-PL" dirty="0"/>
              <a:t>Istnieje również kaszel nerwowy, który nie ma podłoża somatycznego, a pojawia się w sytuacjach silnego napięcia emocjonalnego lub stresu.</a:t>
            </a:r>
          </a:p>
          <a:p>
            <a:endParaRPr lang="pl-PL" dirty="0"/>
          </a:p>
        </p:txBody>
      </p:sp>
    </p:spTree>
    <p:extLst>
      <p:ext uri="{BB962C8B-B14F-4D97-AF65-F5344CB8AC3E}">
        <p14:creationId xmlns:p14="http://schemas.microsoft.com/office/powerpoint/2010/main" val="1938471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lstStyle/>
          <a:p>
            <a:r>
              <a:rPr lang="pl-PL" dirty="0"/>
              <a:t>Pokasływanie lub pochrząkiwanie może wskazywać na zastój krwi w krążeniu płucnym, który jest często efektem niewydolności lewej komory serca</a:t>
            </a:r>
            <a:r>
              <a:rPr lang="pl-PL" dirty="0" smtClean="0"/>
              <a:t>.</a:t>
            </a:r>
          </a:p>
          <a:p>
            <a:endParaRPr lang="pl-PL" dirty="0"/>
          </a:p>
          <a:p>
            <a:r>
              <a:rPr lang="pl-PL" dirty="0"/>
              <a:t>U osób nieprzytomnych odruch kaszlu zanika, co prowadzi do gromadzenia się wydzieliny w drogach oddechowych i zwiększa ryzyko powstawania stanów zapalnych.</a:t>
            </a:r>
          </a:p>
          <a:p>
            <a:endParaRPr lang="pl-PL" dirty="0"/>
          </a:p>
        </p:txBody>
      </p:sp>
    </p:spTree>
    <p:extLst>
      <p:ext uri="{BB962C8B-B14F-4D97-AF65-F5344CB8AC3E}">
        <p14:creationId xmlns:p14="http://schemas.microsoft.com/office/powerpoint/2010/main" val="1822599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Kaszel</a:t>
            </a:r>
            <a:endParaRPr lang="pl-PL" dirty="0"/>
          </a:p>
        </p:txBody>
      </p:sp>
      <p:sp>
        <p:nvSpPr>
          <p:cNvPr id="3" name="Symbol zastępczy zawartości 2"/>
          <p:cNvSpPr>
            <a:spLocks noGrp="1"/>
          </p:cNvSpPr>
          <p:nvPr>
            <p:ph idx="1"/>
          </p:nvPr>
        </p:nvSpPr>
        <p:spPr/>
        <p:txBody>
          <a:bodyPr/>
          <a:lstStyle/>
          <a:p>
            <a:r>
              <a:rPr lang="pl-PL" dirty="0"/>
              <a:t>Skuteczność wykrztuszania wydzieliny z dróg oddechowych podczas kaszlu zależy od kilku czynników:</a:t>
            </a:r>
          </a:p>
          <a:p>
            <a:pPr>
              <a:buFont typeface="Arial" panose="020B0604020202020204" pitchFamily="34" charset="0"/>
              <a:buChar char="•"/>
            </a:pPr>
            <a:r>
              <a:rPr lang="pl-PL" dirty="0"/>
              <a:t>ilości powietrza w płucach przed rozpoczęciem kaszlu,</a:t>
            </a:r>
          </a:p>
          <a:p>
            <a:pPr>
              <a:buFont typeface="Arial" panose="020B0604020202020204" pitchFamily="34" charset="0"/>
              <a:buChar char="•"/>
            </a:pPr>
            <a:r>
              <a:rPr lang="pl-PL" dirty="0"/>
              <a:t>siły mięśni biorących udział w wydechu,</a:t>
            </a:r>
          </a:p>
          <a:p>
            <a:pPr>
              <a:buFont typeface="Arial" panose="020B0604020202020204" pitchFamily="34" charset="0"/>
              <a:buChar char="•"/>
            </a:pPr>
            <a:r>
              <a:rPr lang="pl-PL" dirty="0"/>
              <a:t>sprawności układu oddechowego,</a:t>
            </a:r>
          </a:p>
          <a:p>
            <a:pPr>
              <a:buFont typeface="Arial" panose="020B0604020202020204" pitchFamily="34" charset="0"/>
              <a:buChar char="•"/>
            </a:pPr>
            <a:r>
              <a:rPr lang="pl-PL" dirty="0"/>
              <a:t>ogólnej kondycji fizycznej pacjenta.</a:t>
            </a:r>
          </a:p>
          <a:p>
            <a:endParaRPr lang="pl-PL" dirty="0"/>
          </a:p>
        </p:txBody>
      </p:sp>
    </p:spTree>
    <p:extLst>
      <p:ext uri="{BB962C8B-B14F-4D97-AF65-F5344CB8AC3E}">
        <p14:creationId xmlns:p14="http://schemas.microsoft.com/office/powerpoint/2010/main" val="2241379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Plwocina</a:t>
            </a:r>
            <a:endParaRPr lang="pl-PL" dirty="0"/>
          </a:p>
        </p:txBody>
      </p:sp>
      <p:sp>
        <p:nvSpPr>
          <p:cNvPr id="3" name="Symbol zastępczy zawartości 2"/>
          <p:cNvSpPr>
            <a:spLocks noGrp="1"/>
          </p:cNvSpPr>
          <p:nvPr>
            <p:ph idx="1"/>
          </p:nvPr>
        </p:nvSpPr>
        <p:spPr/>
        <p:txBody>
          <a:bodyPr/>
          <a:lstStyle/>
          <a:p>
            <a:r>
              <a:rPr lang="pl-PL" dirty="0"/>
              <a:t>Plwocina to wydzielina dróg oddechowych, którą pacjent odkrztusza, pochodząca z oskrzeli, krtani i nosa. Zawiera śluz, komórki oraz, w razie choroby, elementy patologiczne, takie jak krew, bakterie czy ropa. Rozpoznanie plwociny potwierdza obecność makrofagów płucnych.</a:t>
            </a:r>
          </a:p>
          <a:p>
            <a:r>
              <a:rPr lang="pl-PL" dirty="0"/>
              <a:t>W przypadku przewlekłego kaszlu istotne jest określenie rodzaju wydzieliny oraz sprawdzenie, czy zawiera krew, co może wskazywać na nowotwory, rozstrzenie oskrzeli, gruźlicę lub niektóre rodzaje zapalenia płuc.</a:t>
            </a:r>
          </a:p>
          <a:p>
            <a:r>
              <a:rPr lang="pl-PL" dirty="0"/>
              <a:t>Znaczącym źródłem plwociny są również zatoki oboczne nosa, dlatego obfite poranne odkrztuszanie często wynika ze spływania wydzieliny z zatok do dolnych dróg oddechowych.</a:t>
            </a:r>
          </a:p>
          <a:p>
            <a:endParaRPr lang="pl-PL" dirty="0"/>
          </a:p>
        </p:txBody>
      </p:sp>
    </p:spTree>
    <p:extLst>
      <p:ext uri="{BB962C8B-B14F-4D97-AF65-F5344CB8AC3E}">
        <p14:creationId xmlns:p14="http://schemas.microsoft.com/office/powerpoint/2010/main" val="1622993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r>
              <a:rPr lang="pl-PL" dirty="0"/>
              <a:t>Prawidłowa wentylacja płuc zależy od:</a:t>
            </a:r>
          </a:p>
          <a:p>
            <a:pPr marL="457200" indent="-457200">
              <a:buFont typeface="+mj-lt"/>
              <a:buAutoNum type="arabicPeriod"/>
            </a:pPr>
            <a:r>
              <a:rPr lang="pl-PL" dirty="0"/>
              <a:t>drożności dróg oddechowych oraz swobodnego przepływu powietrza,</a:t>
            </a:r>
          </a:p>
          <a:p>
            <a:pPr marL="457200" indent="-457200">
              <a:buFont typeface="+mj-lt"/>
              <a:buAutoNum type="arabicPeriod"/>
            </a:pPr>
            <a:r>
              <a:rPr lang="pl-PL" dirty="0"/>
              <a:t>sprawności aparatu mechanicznego wentylacji, obejmującego mięśnie oddechowe i ruchomość klatki piersiowej,</a:t>
            </a:r>
          </a:p>
          <a:p>
            <a:pPr marL="457200" indent="-457200">
              <a:buFont typeface="+mj-lt"/>
              <a:buAutoNum type="arabicPeriod"/>
            </a:pPr>
            <a:r>
              <a:rPr lang="pl-PL" dirty="0"/>
              <a:t>prawidłowego funkcjonowania ośrodka oddechowego w ośrodkowym układzie nerwowym.</a:t>
            </a:r>
          </a:p>
          <a:p>
            <a:pPr marL="457200" indent="-457200">
              <a:buFont typeface="+mj-lt"/>
              <a:buAutoNum type="arabicPeriod"/>
            </a:pPr>
            <a:endParaRPr lang="pl-PL" dirty="0"/>
          </a:p>
        </p:txBody>
      </p:sp>
    </p:spTree>
    <p:extLst>
      <p:ext uri="{BB962C8B-B14F-4D97-AF65-F5344CB8AC3E}">
        <p14:creationId xmlns:p14="http://schemas.microsoft.com/office/powerpoint/2010/main" val="3562874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Plwocina</a:t>
            </a:r>
            <a:endParaRPr lang="pl-PL" dirty="0"/>
          </a:p>
        </p:txBody>
      </p:sp>
      <p:sp>
        <p:nvSpPr>
          <p:cNvPr id="3" name="Symbol zastępczy zawartości 2"/>
          <p:cNvSpPr>
            <a:spLocks noGrp="1"/>
          </p:cNvSpPr>
          <p:nvPr>
            <p:ph idx="1"/>
          </p:nvPr>
        </p:nvSpPr>
        <p:spPr/>
        <p:txBody>
          <a:bodyPr/>
          <a:lstStyle/>
          <a:p>
            <a:r>
              <a:rPr lang="pl-PL" dirty="0"/>
              <a:t>Rodzaje plwociny w zależności od jej charakteru:</a:t>
            </a:r>
          </a:p>
          <a:p>
            <a:pPr>
              <a:buFont typeface="Arial" panose="020B0604020202020204" pitchFamily="34" charset="0"/>
              <a:buChar char="•"/>
            </a:pPr>
            <a:r>
              <a:rPr lang="pl-PL" b="1" dirty="0"/>
              <a:t>Śluzowa</a:t>
            </a:r>
            <a:r>
              <a:rPr lang="pl-PL" dirty="0"/>
              <a:t> – zwykle bezbarwna, lepka i trudna do odkrztuszenia; niezakażona.</a:t>
            </a:r>
          </a:p>
          <a:p>
            <a:pPr>
              <a:buFont typeface="Arial" panose="020B0604020202020204" pitchFamily="34" charset="0"/>
              <a:buChar char="•"/>
            </a:pPr>
            <a:r>
              <a:rPr lang="pl-PL" b="1" dirty="0"/>
              <a:t>Śluzowo-ropna</a:t>
            </a:r>
            <a:r>
              <a:rPr lang="pl-PL" dirty="0"/>
              <a:t> – zakażona, bezbarwna z domieszką żółtego koloru spowodowanego obecnością leukocytów; nieco mniej lepka, ale wciąż trudna do odkrztuszenia.</a:t>
            </a:r>
          </a:p>
          <a:p>
            <a:pPr>
              <a:buFont typeface="Arial" panose="020B0604020202020204" pitchFamily="34" charset="0"/>
              <a:buChar char="•"/>
            </a:pPr>
            <a:r>
              <a:rPr lang="pl-PL" b="1" dirty="0"/>
              <a:t>Ropna lub ropno-śluzowa</a:t>
            </a:r>
            <a:r>
              <a:rPr lang="pl-PL" dirty="0"/>
              <a:t> – zakażona, o żółtozielonym zabarwieniu; mała lepkość, łatwa do odkrztuszenia.</a:t>
            </a:r>
          </a:p>
          <a:p>
            <a:pPr>
              <a:buFont typeface="Arial" panose="020B0604020202020204" pitchFamily="34" charset="0"/>
              <a:buChar char="•"/>
            </a:pPr>
            <a:r>
              <a:rPr lang="pl-PL" b="1" dirty="0"/>
              <a:t>Z domieszką krwi (krwioplucie)</a:t>
            </a:r>
            <a:r>
              <a:rPr lang="pl-PL" dirty="0"/>
              <a:t> – plwocina zmieszana z krwią lub nitkami krwi, czasem z pęcherzykami powietrza; różowa i spieniona.</a:t>
            </a:r>
          </a:p>
          <a:p>
            <a:pPr>
              <a:buFont typeface="Arial" panose="020B0604020202020204" pitchFamily="34" charset="0"/>
              <a:buChar char="•"/>
            </a:pPr>
            <a:r>
              <a:rPr lang="pl-PL" b="1" dirty="0"/>
              <a:t>Krwotok z płuc</a:t>
            </a:r>
            <a:r>
              <a:rPr lang="pl-PL" dirty="0"/>
              <a:t> – ciężka postać krwioplucia, z przewagą świeżej lub skrzepniętej krwi, często w towarzystwie ropy i śluzu.</a:t>
            </a:r>
          </a:p>
          <a:p>
            <a:endParaRPr lang="pl-PL" dirty="0"/>
          </a:p>
        </p:txBody>
      </p:sp>
    </p:spTree>
    <p:extLst>
      <p:ext uri="{BB962C8B-B14F-4D97-AF65-F5344CB8AC3E}">
        <p14:creationId xmlns:p14="http://schemas.microsoft.com/office/powerpoint/2010/main" val="330727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Plwocina</a:t>
            </a:r>
            <a:endParaRPr lang="pl-PL" dirty="0"/>
          </a:p>
        </p:txBody>
      </p:sp>
      <p:sp>
        <p:nvSpPr>
          <p:cNvPr id="3" name="Symbol zastępczy zawartości 2"/>
          <p:cNvSpPr>
            <a:spLocks noGrp="1"/>
          </p:cNvSpPr>
          <p:nvPr>
            <p:ph idx="1"/>
          </p:nvPr>
        </p:nvSpPr>
        <p:spPr/>
        <p:txBody>
          <a:bodyPr/>
          <a:lstStyle/>
          <a:p>
            <a:r>
              <a:rPr lang="pl-PL" dirty="0"/>
              <a:t>Rodzaj wykrztuszanej wydzieliny stanowi istotny wskaźnik diagnostyczny.</a:t>
            </a:r>
          </a:p>
          <a:p>
            <a:r>
              <a:rPr lang="pl-PL" dirty="0"/>
              <a:t>Kaszel może wywoływać u chorego szereg dolegliwości, takich jak:</a:t>
            </a:r>
          </a:p>
          <a:p>
            <a:pPr>
              <a:buFont typeface="Arial" panose="020B0604020202020204" pitchFamily="34" charset="0"/>
              <a:buChar char="•"/>
            </a:pPr>
            <a:r>
              <a:rPr lang="pl-PL" dirty="0"/>
              <a:t>uczucie zmęczenia,</a:t>
            </a:r>
          </a:p>
          <a:p>
            <a:pPr>
              <a:buFont typeface="Arial" panose="020B0604020202020204" pitchFamily="34" charset="0"/>
              <a:buChar char="•"/>
            </a:pPr>
            <a:r>
              <a:rPr lang="pl-PL" dirty="0"/>
              <a:t>zaburzenia snu,</a:t>
            </a:r>
          </a:p>
          <a:p>
            <a:pPr>
              <a:buFont typeface="Arial" panose="020B0604020202020204" pitchFamily="34" charset="0"/>
              <a:buChar char="•"/>
            </a:pPr>
            <a:r>
              <a:rPr lang="pl-PL" dirty="0"/>
              <a:t>spadek apetytu, a w konsekwencji niesmak i nieprzyjemny zapach z ust.</a:t>
            </a:r>
          </a:p>
          <a:p>
            <a:r>
              <a:rPr lang="pl-PL" dirty="0"/>
              <a:t>Długotrwały kaszel może dodatkowo prowadzić do bólu w klatce piersiowej, obniżenia nastroju, utrudnień w komunikacji z innymi oraz negatywnie wpływać na życie intymne.</a:t>
            </a:r>
          </a:p>
          <a:p>
            <a:endParaRPr lang="pl-PL" dirty="0"/>
          </a:p>
        </p:txBody>
      </p:sp>
    </p:spTree>
    <p:extLst>
      <p:ext uri="{BB962C8B-B14F-4D97-AF65-F5344CB8AC3E}">
        <p14:creationId xmlns:p14="http://schemas.microsoft.com/office/powerpoint/2010/main" val="1060987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Chrypka</a:t>
            </a:r>
            <a:endParaRPr lang="pl-PL" dirty="0"/>
          </a:p>
        </p:txBody>
      </p:sp>
      <p:sp>
        <p:nvSpPr>
          <p:cNvPr id="3" name="Symbol zastępczy zawartości 2"/>
          <p:cNvSpPr>
            <a:spLocks noGrp="1"/>
          </p:cNvSpPr>
          <p:nvPr>
            <p:ph idx="1"/>
          </p:nvPr>
        </p:nvSpPr>
        <p:spPr/>
        <p:txBody>
          <a:bodyPr>
            <a:normAutofit fontScale="70000" lnSpcReduction="20000"/>
          </a:bodyPr>
          <a:lstStyle/>
          <a:p>
            <a:r>
              <a:rPr lang="pl-PL" b="1" dirty="0"/>
              <a:t>Chrypka</a:t>
            </a:r>
            <a:r>
              <a:rPr lang="pl-PL" dirty="0"/>
              <a:t> to zmiana barwy, siły lub jakości głosu, będąca objawem zaburzeń funkcji krtani. Może pojawiać się nagle lub rozwijać się stopniowo i towarzyszyć różnym chorobom dróg oddechowych oraz zmianom w obrębie strun głosowych.</a:t>
            </a:r>
          </a:p>
          <a:p>
            <a:r>
              <a:rPr lang="pl-PL" dirty="0"/>
              <a:t>Najczęstsze przyczyny chrypki to:</a:t>
            </a:r>
          </a:p>
          <a:p>
            <a:pPr>
              <a:buFont typeface="Arial" panose="020B0604020202020204" pitchFamily="34" charset="0"/>
              <a:buChar char="•"/>
            </a:pPr>
            <a:r>
              <a:rPr lang="pl-PL" b="1" dirty="0"/>
              <a:t>Infekcje wirusowe i bakteryjne</a:t>
            </a:r>
            <a:r>
              <a:rPr lang="pl-PL" dirty="0"/>
              <a:t> górnych dróg oddechowych, które powodują zapalenie krtani.</a:t>
            </a:r>
          </a:p>
          <a:p>
            <a:pPr>
              <a:buFont typeface="Arial" panose="020B0604020202020204" pitchFamily="34" charset="0"/>
              <a:buChar char="•"/>
            </a:pPr>
            <a:r>
              <a:rPr lang="pl-PL" b="1" dirty="0"/>
              <a:t>Przeciążenie głosu</a:t>
            </a:r>
            <a:r>
              <a:rPr lang="pl-PL" dirty="0"/>
              <a:t> – długotrwałe lub intensywne używanie głosu, szczególnie u osób zawodowo wykorzystujących głos, np. nauczycieli, aktorów, śpiewaków, może prowadzić do powstawania tzw. guzków śpiewaczych.</a:t>
            </a:r>
          </a:p>
          <a:p>
            <a:pPr>
              <a:buFont typeface="Arial" panose="020B0604020202020204" pitchFamily="34" charset="0"/>
              <a:buChar char="•"/>
            </a:pPr>
            <a:r>
              <a:rPr lang="pl-PL" b="1" dirty="0"/>
              <a:t>Zmiany nowotworowe</a:t>
            </a:r>
            <a:r>
              <a:rPr lang="pl-PL" dirty="0"/>
              <a:t> – długo utrzymująca się chrypka, zwłaszcza u palaczy, może być wczesnym objawem raka krtani.</a:t>
            </a:r>
          </a:p>
          <a:p>
            <a:pPr>
              <a:buFont typeface="Arial" panose="020B0604020202020204" pitchFamily="34" charset="0"/>
              <a:buChar char="•"/>
            </a:pPr>
            <a:r>
              <a:rPr lang="pl-PL" b="1" dirty="0"/>
              <a:t>Czynniki drażniące</a:t>
            </a:r>
            <a:r>
              <a:rPr lang="pl-PL" dirty="0"/>
              <a:t> – dym tytoniowy, pyły, chemikalia i </a:t>
            </a:r>
            <a:r>
              <a:rPr lang="pl-PL" dirty="0" err="1"/>
              <a:t>refluks</a:t>
            </a:r>
            <a:r>
              <a:rPr lang="pl-PL" dirty="0"/>
              <a:t> żołądkowo-przełykowy mogą podrażniać błonę śluzową krtani, prowadząc do chrypki.</a:t>
            </a:r>
          </a:p>
          <a:p>
            <a:r>
              <a:rPr lang="pl-PL" dirty="0"/>
              <a:t>Chrypka może być:</a:t>
            </a:r>
          </a:p>
          <a:p>
            <a:pPr>
              <a:buFont typeface="Arial" panose="020B0604020202020204" pitchFamily="34" charset="0"/>
              <a:buChar char="•"/>
            </a:pPr>
            <a:r>
              <a:rPr lang="pl-PL" b="1" dirty="0"/>
              <a:t>Przejściowa</a:t>
            </a:r>
            <a:r>
              <a:rPr lang="pl-PL" dirty="0"/>
              <a:t> – zwykle ustępuje po kilku dniach, np. po infekcji.</a:t>
            </a:r>
          </a:p>
          <a:p>
            <a:pPr>
              <a:buFont typeface="Arial" panose="020B0604020202020204" pitchFamily="34" charset="0"/>
              <a:buChar char="•"/>
            </a:pPr>
            <a:r>
              <a:rPr lang="pl-PL" b="1" dirty="0"/>
              <a:t>Przewlekła</a:t>
            </a:r>
            <a:r>
              <a:rPr lang="pl-PL" dirty="0"/>
              <a:t> – utrzymuje się ponad 3–4 tygodnie i wymaga dokładnej diagnostyki laryngologicznej.</a:t>
            </a:r>
          </a:p>
          <a:p>
            <a:r>
              <a:rPr lang="pl-PL" dirty="0"/>
              <a:t>Dodatkowo chrypka może wpływać na komfort życia – utrudnia komunikację, może powodować zmęczenie głosu i obniżenie samooceny pacjenta.</a:t>
            </a:r>
          </a:p>
          <a:p>
            <a:endParaRPr lang="pl-PL" dirty="0"/>
          </a:p>
        </p:txBody>
      </p:sp>
    </p:spTree>
    <p:extLst>
      <p:ext uri="{BB962C8B-B14F-4D97-AF65-F5344CB8AC3E}">
        <p14:creationId xmlns:p14="http://schemas.microsoft.com/office/powerpoint/2010/main" val="3235131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Diagnostyka układu oddechowego</a:t>
            </a:r>
            <a:endParaRPr lang="pl-PL" dirty="0"/>
          </a:p>
        </p:txBody>
      </p:sp>
      <p:sp>
        <p:nvSpPr>
          <p:cNvPr id="5" name="Rectangle 2"/>
          <p:cNvSpPr>
            <a:spLocks noGrp="1" noChangeArrowheads="1"/>
          </p:cNvSpPr>
          <p:nvPr>
            <p:ph idx="1"/>
          </p:nvPr>
        </p:nvSpPr>
        <p:spPr bwMode="auto">
          <a:xfrm>
            <a:off x="1097280" y="2303145"/>
            <a:ext cx="10628487"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pl-PL" sz="2800" b="0" i="0" u="none" strike="noStrike" cap="none" normalizeH="0" baseline="0" dirty="0" smtClean="0">
                <a:ln>
                  <a:noFill/>
                </a:ln>
                <a:solidFill>
                  <a:schemeClr val="tx1"/>
                </a:solidFill>
                <a:effectLst/>
              </a:rPr>
              <a:t>Diagnostyka układu oddechowego obejmuje badania mające na celu </a:t>
            </a:r>
          </a:p>
          <a:p>
            <a:pPr marL="0" marR="0" lvl="0" indent="0" algn="l" defTabSz="914400" rtl="0" eaLnBrk="0" fontAlgn="base" latinLnBrk="0" hangingPunct="0">
              <a:lnSpc>
                <a:spcPct val="100000"/>
              </a:lnSpc>
              <a:spcBef>
                <a:spcPct val="0"/>
              </a:spcBef>
              <a:spcAft>
                <a:spcPct val="0"/>
              </a:spcAft>
              <a:buClrTx/>
              <a:buSzTx/>
              <a:buNone/>
              <a:tabLst/>
            </a:pPr>
            <a:r>
              <a:rPr kumimoji="0" lang="pl-PL" sz="2800" b="0" i="0" u="none" strike="noStrike" cap="none" normalizeH="0" baseline="0" dirty="0" smtClean="0">
                <a:ln>
                  <a:noFill/>
                </a:ln>
                <a:solidFill>
                  <a:schemeClr val="tx1"/>
                </a:solidFill>
                <a:effectLst/>
              </a:rPr>
              <a:t>wykrycie chorób płuc, </a:t>
            </a:r>
            <a:r>
              <a:rPr lang="pl-PL" sz="2800" dirty="0">
                <a:solidFill>
                  <a:schemeClr val="tx1"/>
                </a:solidFill>
              </a:rPr>
              <a:t> </a:t>
            </a:r>
            <a:r>
              <a:rPr kumimoji="0" lang="pl-PL" sz="2800" b="0" i="0" u="none" strike="noStrike" cap="none" normalizeH="0" baseline="0" dirty="0" smtClean="0">
                <a:ln>
                  <a:noFill/>
                </a:ln>
                <a:solidFill>
                  <a:schemeClr val="tx1"/>
                </a:solidFill>
                <a:effectLst/>
              </a:rPr>
              <a:t>oskrzeli, krtani i innych części dróg oddechowych.</a:t>
            </a:r>
          </a:p>
          <a:p>
            <a:pPr marL="0" marR="0" lvl="0" indent="0" algn="l" defTabSz="914400" rtl="0" eaLnBrk="0" fontAlgn="base" latinLnBrk="0" hangingPunct="0">
              <a:lnSpc>
                <a:spcPct val="100000"/>
              </a:lnSpc>
              <a:spcBef>
                <a:spcPct val="0"/>
              </a:spcBef>
              <a:spcAft>
                <a:spcPct val="0"/>
              </a:spcAft>
              <a:buClrTx/>
              <a:buSzTx/>
              <a:buNone/>
              <a:tabLst/>
            </a:pPr>
            <a:endParaRPr kumimoji="0" lang="pl-PL"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None/>
              <a:tabLst/>
            </a:pPr>
            <a:r>
              <a:rPr kumimoji="0" lang="pl-PL" sz="2800" b="0" i="0" u="none" strike="noStrike" cap="none" normalizeH="0" baseline="0" dirty="0" smtClean="0">
                <a:ln>
                  <a:noFill/>
                </a:ln>
                <a:solidFill>
                  <a:schemeClr val="tx1"/>
                </a:solidFill>
                <a:effectLst/>
              </a:rPr>
              <a:t>Badania dzielimy na: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sz="2800" b="1" i="0" u="none" strike="noStrike" cap="none" normalizeH="0" baseline="0" dirty="0" smtClean="0">
                <a:ln>
                  <a:noFill/>
                </a:ln>
                <a:solidFill>
                  <a:schemeClr val="tx1"/>
                </a:solidFill>
                <a:effectLst/>
              </a:rPr>
              <a:t>Nieinwazyjne</a:t>
            </a:r>
            <a:r>
              <a:rPr kumimoji="0" lang="pl-PL" sz="2800" b="0" i="0" u="none" strike="noStrike" cap="none" normalizeH="0" baseline="0" dirty="0" smtClean="0">
                <a:ln>
                  <a:noFill/>
                </a:ln>
                <a:solidFill>
                  <a:schemeClr val="tx1"/>
                </a:solidFill>
                <a:effectLst/>
              </a:rPr>
              <a:t> – np. RTG, spirometria, </a:t>
            </a:r>
            <a:r>
              <a:rPr kumimoji="0" lang="pl-PL" sz="2800" b="0" i="0" u="none" strike="noStrike" cap="none" normalizeH="0" baseline="0" dirty="0" err="1" smtClean="0">
                <a:ln>
                  <a:noFill/>
                </a:ln>
                <a:solidFill>
                  <a:schemeClr val="tx1"/>
                </a:solidFill>
                <a:effectLst/>
              </a:rPr>
              <a:t>pulsoksymetria</a:t>
            </a:r>
            <a:r>
              <a:rPr kumimoji="0" lang="pl-PL" sz="28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sz="2800" b="1" i="0" u="none" strike="noStrike" cap="none" normalizeH="0" baseline="0" dirty="0" smtClean="0">
                <a:ln>
                  <a:noFill/>
                </a:ln>
                <a:solidFill>
                  <a:schemeClr val="tx1"/>
                </a:solidFill>
                <a:effectLst/>
              </a:rPr>
              <a:t>Inwazyjne</a:t>
            </a:r>
            <a:r>
              <a:rPr kumimoji="0" lang="pl-PL" sz="2800" b="0" i="0" u="none" strike="noStrike" cap="none" normalizeH="0" baseline="0" dirty="0" smtClean="0">
                <a:ln>
                  <a:noFill/>
                </a:ln>
                <a:solidFill>
                  <a:schemeClr val="tx1"/>
                </a:solidFill>
                <a:effectLst/>
              </a:rPr>
              <a:t> – np. bronchoskopia, biopsja płuca.</a:t>
            </a:r>
          </a:p>
          <a:p>
            <a:pPr marL="0" marR="0" lvl="0" indent="0" algn="l" defTabSz="914400" rtl="0" eaLnBrk="0" fontAlgn="base" latinLnBrk="0" hangingPunct="0">
              <a:lnSpc>
                <a:spcPct val="100000"/>
              </a:lnSpc>
              <a:spcBef>
                <a:spcPct val="0"/>
              </a:spcBef>
              <a:spcAft>
                <a:spcPct val="0"/>
              </a:spcAft>
              <a:buClrTx/>
              <a:buSzTx/>
              <a:buNone/>
              <a:tabLst/>
            </a:pPr>
            <a:endParaRPr kumimoji="0" lang="pl-PL" sz="2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641819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Diagnostyka układu oddechowego</a:t>
            </a:r>
            <a:endParaRPr lang="pl-PL" dirty="0"/>
          </a:p>
        </p:txBody>
      </p:sp>
      <p:sp>
        <p:nvSpPr>
          <p:cNvPr id="3" name="Symbol zastępczy zawartości 2"/>
          <p:cNvSpPr>
            <a:spLocks noGrp="1"/>
          </p:cNvSpPr>
          <p:nvPr>
            <p:ph idx="1"/>
          </p:nvPr>
        </p:nvSpPr>
        <p:spPr/>
        <p:txBody>
          <a:bodyPr>
            <a:normAutofit/>
          </a:bodyPr>
          <a:lstStyle/>
          <a:p>
            <a:pPr marL="0" lvl="0" indent="0" eaLnBrk="0" fontAlgn="base" hangingPunct="0">
              <a:lnSpc>
                <a:spcPct val="100000"/>
              </a:lnSpc>
              <a:spcBef>
                <a:spcPct val="0"/>
              </a:spcBef>
              <a:spcAft>
                <a:spcPct val="0"/>
              </a:spcAft>
              <a:buClrTx/>
              <a:buSzTx/>
              <a:buNone/>
            </a:pPr>
            <a:r>
              <a:rPr lang="pl-PL" dirty="0">
                <a:solidFill>
                  <a:srgbClr val="000000"/>
                </a:solidFill>
              </a:rPr>
              <a:t>Cele badań:</a:t>
            </a:r>
          </a:p>
          <a:p>
            <a:pPr marL="0" lvl="0" indent="0" eaLnBrk="0" fontAlgn="base" hangingPunct="0">
              <a:lnSpc>
                <a:spcPct val="100000"/>
              </a:lnSpc>
              <a:spcBef>
                <a:spcPct val="0"/>
              </a:spcBef>
              <a:spcAft>
                <a:spcPct val="0"/>
              </a:spcAft>
              <a:buClrTx/>
              <a:buSzTx/>
              <a:buFontTx/>
              <a:buChar char="•"/>
            </a:pPr>
            <a:r>
              <a:rPr lang="pl-PL" dirty="0">
                <a:solidFill>
                  <a:srgbClr val="000000"/>
                </a:solidFill>
              </a:rPr>
              <a:t>Rozpoznanie chorób płuc (zapalenie, gruźlica, nowotwory).</a:t>
            </a:r>
          </a:p>
          <a:p>
            <a:pPr marL="0" lvl="0" indent="0" eaLnBrk="0" fontAlgn="base" hangingPunct="0">
              <a:lnSpc>
                <a:spcPct val="100000"/>
              </a:lnSpc>
              <a:spcBef>
                <a:spcPct val="0"/>
              </a:spcBef>
              <a:spcAft>
                <a:spcPct val="0"/>
              </a:spcAft>
              <a:buClrTx/>
              <a:buSzTx/>
              <a:buFontTx/>
              <a:buChar char="•"/>
            </a:pPr>
            <a:r>
              <a:rPr lang="pl-PL" dirty="0">
                <a:solidFill>
                  <a:srgbClr val="000000"/>
                </a:solidFill>
              </a:rPr>
              <a:t>Ocena stopnia niewydolności oddechowej.</a:t>
            </a:r>
          </a:p>
          <a:p>
            <a:pPr marL="0" lvl="0" indent="0" eaLnBrk="0" fontAlgn="base" hangingPunct="0">
              <a:lnSpc>
                <a:spcPct val="100000"/>
              </a:lnSpc>
              <a:spcBef>
                <a:spcPct val="0"/>
              </a:spcBef>
              <a:spcAft>
                <a:spcPct val="0"/>
              </a:spcAft>
              <a:buClrTx/>
              <a:buSzTx/>
              <a:buFontTx/>
              <a:buChar char="•"/>
            </a:pPr>
            <a:r>
              <a:rPr lang="pl-PL" dirty="0">
                <a:solidFill>
                  <a:srgbClr val="000000"/>
                </a:solidFill>
              </a:rPr>
              <a:t>Monitorowanie postępu leczenia lub skuteczności terapii.</a:t>
            </a:r>
          </a:p>
          <a:p>
            <a:pPr marL="0" lvl="0" indent="0" eaLnBrk="0" fontAlgn="base" hangingPunct="0">
              <a:lnSpc>
                <a:spcPct val="100000"/>
              </a:lnSpc>
              <a:spcBef>
                <a:spcPct val="0"/>
              </a:spcBef>
              <a:spcAft>
                <a:spcPct val="0"/>
              </a:spcAft>
              <a:buClrTx/>
              <a:buSzTx/>
              <a:buNone/>
            </a:pPr>
            <a:endParaRPr lang="pl-PL" dirty="0" smtClean="0">
              <a:solidFill>
                <a:srgbClr val="000000"/>
              </a:solidFill>
            </a:endParaRPr>
          </a:p>
          <a:p>
            <a:pPr marL="0" lvl="0" indent="0" eaLnBrk="0" fontAlgn="base" hangingPunct="0">
              <a:lnSpc>
                <a:spcPct val="100000"/>
              </a:lnSpc>
              <a:spcBef>
                <a:spcPct val="0"/>
              </a:spcBef>
              <a:spcAft>
                <a:spcPct val="0"/>
              </a:spcAft>
              <a:buClrTx/>
              <a:buSzTx/>
              <a:buNone/>
            </a:pPr>
            <a:r>
              <a:rPr lang="pl-PL" dirty="0" smtClean="0">
                <a:solidFill>
                  <a:srgbClr val="000000"/>
                </a:solidFill>
              </a:rPr>
              <a:t>Rola </a:t>
            </a:r>
            <a:r>
              <a:rPr lang="pl-PL" dirty="0">
                <a:solidFill>
                  <a:srgbClr val="000000"/>
                </a:solidFill>
              </a:rPr>
              <a:t>pielęgniarki:</a:t>
            </a:r>
          </a:p>
          <a:p>
            <a:pPr marL="0" lvl="0" indent="0" eaLnBrk="0" fontAlgn="base" hangingPunct="0">
              <a:lnSpc>
                <a:spcPct val="100000"/>
              </a:lnSpc>
              <a:spcBef>
                <a:spcPct val="0"/>
              </a:spcBef>
              <a:spcAft>
                <a:spcPct val="0"/>
              </a:spcAft>
              <a:buClrTx/>
              <a:buSzTx/>
              <a:buFontTx/>
              <a:buChar char="•"/>
            </a:pPr>
            <a:r>
              <a:rPr lang="pl-PL" dirty="0">
                <a:solidFill>
                  <a:srgbClr val="000000"/>
                </a:solidFill>
              </a:rPr>
              <a:t>Przygotowanie pacjenta do badania – fizyczne i psychiczne.</a:t>
            </a:r>
          </a:p>
          <a:p>
            <a:pPr marL="0" lvl="0" indent="0" eaLnBrk="0" fontAlgn="base" hangingPunct="0">
              <a:lnSpc>
                <a:spcPct val="100000"/>
              </a:lnSpc>
              <a:spcBef>
                <a:spcPct val="0"/>
              </a:spcBef>
              <a:spcAft>
                <a:spcPct val="0"/>
              </a:spcAft>
              <a:buClrTx/>
              <a:buSzTx/>
              <a:buFontTx/>
              <a:buChar char="•"/>
            </a:pPr>
            <a:r>
              <a:rPr lang="pl-PL" dirty="0">
                <a:solidFill>
                  <a:srgbClr val="000000"/>
                </a:solidFill>
              </a:rPr>
              <a:t>Nadzór nad stanem pacjenta podczas i po badaniu.</a:t>
            </a:r>
          </a:p>
          <a:p>
            <a:pPr marL="0" lvl="0" indent="0" eaLnBrk="0" fontAlgn="base" hangingPunct="0">
              <a:lnSpc>
                <a:spcPct val="100000"/>
              </a:lnSpc>
              <a:spcBef>
                <a:spcPct val="0"/>
              </a:spcBef>
              <a:spcAft>
                <a:spcPct val="0"/>
              </a:spcAft>
              <a:buClrTx/>
              <a:buSzTx/>
              <a:buFontTx/>
              <a:buChar char="•"/>
            </a:pPr>
            <a:r>
              <a:rPr lang="pl-PL" dirty="0">
                <a:solidFill>
                  <a:srgbClr val="000000"/>
                </a:solidFill>
              </a:rPr>
              <a:t>Edukacja pacjenta w zakresie </a:t>
            </a:r>
            <a:r>
              <a:rPr lang="pl-PL" dirty="0" err="1">
                <a:solidFill>
                  <a:srgbClr val="000000"/>
                </a:solidFill>
              </a:rPr>
              <a:t>samopielęgnacji</a:t>
            </a:r>
            <a:r>
              <a:rPr lang="pl-PL" dirty="0">
                <a:solidFill>
                  <a:srgbClr val="000000"/>
                </a:solidFill>
              </a:rPr>
              <a:t> i rehabilitacji oddechowej.</a:t>
            </a:r>
          </a:p>
          <a:p>
            <a:pPr marL="0" lvl="0" indent="0" eaLnBrk="0" fontAlgn="base" hangingPunct="0">
              <a:lnSpc>
                <a:spcPct val="100000"/>
              </a:lnSpc>
              <a:spcBef>
                <a:spcPct val="0"/>
              </a:spcBef>
              <a:spcAft>
                <a:spcPct val="0"/>
              </a:spcAft>
              <a:buClrTx/>
              <a:buSzTx/>
              <a:buFontTx/>
              <a:buChar char="•"/>
            </a:pPr>
            <a:r>
              <a:rPr lang="pl-PL" dirty="0">
                <a:solidFill>
                  <a:srgbClr val="000000"/>
                </a:solidFill>
              </a:rPr>
              <a:t>Znaczenie edukacji pacjenta: zrozumienie celu badania zwiększa współpracę i zmniejsza stres.</a:t>
            </a:r>
          </a:p>
          <a:p>
            <a:endParaRPr lang="pl-PL" sz="2400" dirty="0"/>
          </a:p>
        </p:txBody>
      </p:sp>
    </p:spTree>
    <p:extLst>
      <p:ext uri="{BB962C8B-B14F-4D97-AF65-F5344CB8AC3E}">
        <p14:creationId xmlns:p14="http://schemas.microsoft.com/office/powerpoint/2010/main" val="2592586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Badania obrazowe</a:t>
            </a:r>
            <a:endParaRPr lang="pl-PL" dirty="0"/>
          </a:p>
        </p:txBody>
      </p:sp>
      <p:sp>
        <p:nvSpPr>
          <p:cNvPr id="3" name="Symbol zastępczy zawartości 2"/>
          <p:cNvSpPr>
            <a:spLocks noGrp="1"/>
          </p:cNvSpPr>
          <p:nvPr>
            <p:ph idx="1"/>
          </p:nvPr>
        </p:nvSpPr>
        <p:spPr/>
        <p:txBody>
          <a:bodyPr/>
          <a:lstStyle/>
          <a:p>
            <a:r>
              <a:rPr lang="pl-PL" b="1" dirty="0"/>
              <a:t>RTG klatki piersiowej</a:t>
            </a:r>
            <a:endParaRPr lang="pl-PL" dirty="0"/>
          </a:p>
          <a:p>
            <a:pPr>
              <a:buFont typeface="Arial" panose="020B0604020202020204" pitchFamily="34" charset="0"/>
              <a:buChar char="•"/>
            </a:pPr>
            <a:r>
              <a:rPr lang="pl-PL" dirty="0"/>
              <a:t>Najczęściej wykonywane badanie obrazowe.</a:t>
            </a:r>
          </a:p>
          <a:p>
            <a:pPr>
              <a:buFont typeface="Arial" panose="020B0604020202020204" pitchFamily="34" charset="0"/>
              <a:buChar char="•"/>
            </a:pPr>
            <a:r>
              <a:rPr lang="pl-PL" dirty="0"/>
              <a:t>Pozwala wykryć: zapalenie płuc, odma, płyn w jamie opłucnej, nowotwory.</a:t>
            </a:r>
          </a:p>
          <a:p>
            <a:pPr>
              <a:buFont typeface="Arial" panose="020B0604020202020204" pitchFamily="34" charset="0"/>
              <a:buChar char="•"/>
            </a:pPr>
            <a:r>
              <a:rPr lang="pl-PL" dirty="0"/>
              <a:t>Przebieg: pacjent stoi w pozycji wyprostowanej, bierze głęboki wdech podczas zdjęcia.</a:t>
            </a:r>
          </a:p>
          <a:p>
            <a:pPr>
              <a:buFont typeface="Arial" panose="020B0604020202020204" pitchFamily="34" charset="0"/>
              <a:buChar char="•"/>
            </a:pPr>
            <a:r>
              <a:rPr lang="pl-PL" dirty="0"/>
              <a:t>Rola pielęgniarki: przygotowanie pacjenta, pomoc przy ustawieniu, upewnienie się, że zdjęcie jest bezpieczne (brak metalowych elementów).</a:t>
            </a:r>
          </a:p>
          <a:p>
            <a:endParaRPr lang="pl-PL" dirty="0"/>
          </a:p>
        </p:txBody>
      </p:sp>
    </p:spTree>
    <p:extLst>
      <p:ext uri="{BB962C8B-B14F-4D97-AF65-F5344CB8AC3E}">
        <p14:creationId xmlns:p14="http://schemas.microsoft.com/office/powerpoint/2010/main" val="3644778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Badania obrazowe</a:t>
            </a:r>
            <a:endParaRPr lang="pl-PL"/>
          </a:p>
        </p:txBody>
      </p:sp>
      <p:sp>
        <p:nvSpPr>
          <p:cNvPr id="3" name="Symbol zastępczy zawartości 2"/>
          <p:cNvSpPr>
            <a:spLocks noGrp="1"/>
          </p:cNvSpPr>
          <p:nvPr>
            <p:ph idx="1"/>
          </p:nvPr>
        </p:nvSpPr>
        <p:spPr/>
        <p:txBody>
          <a:bodyPr/>
          <a:lstStyle/>
          <a:p>
            <a:r>
              <a:rPr lang="pl-PL" b="1" dirty="0"/>
              <a:t>Tomografia komputerowa (TK)</a:t>
            </a:r>
            <a:endParaRPr lang="pl-PL" dirty="0"/>
          </a:p>
          <a:p>
            <a:pPr>
              <a:buFont typeface="Arial" panose="020B0604020202020204" pitchFamily="34" charset="0"/>
              <a:buChar char="•"/>
            </a:pPr>
            <a:r>
              <a:rPr lang="pl-PL" dirty="0"/>
              <a:t>Umożliwia dokładną ocenę płuc i śródpiersia.</a:t>
            </a:r>
          </a:p>
          <a:p>
            <a:pPr>
              <a:buFont typeface="Arial" panose="020B0604020202020204" pitchFamily="34" charset="0"/>
              <a:buChar char="•"/>
            </a:pPr>
            <a:r>
              <a:rPr lang="pl-PL" dirty="0"/>
              <a:t>Wskazania: guzy, zmiany zapalne, urazy, podejrzenie rozstrzeni oskrzeli.</a:t>
            </a:r>
          </a:p>
          <a:p>
            <a:pPr>
              <a:buFont typeface="Arial" panose="020B0604020202020204" pitchFamily="34" charset="0"/>
              <a:buChar char="•"/>
            </a:pPr>
            <a:r>
              <a:rPr lang="pl-PL" dirty="0"/>
              <a:t>Przy podawaniu kontrastu: pielęgniarka ocenia alergie pacjenta, kontroluje ciśnienie, instruuje pacjenta o odczuciach (np. ciepło przy wlewie kontrastu).</a:t>
            </a:r>
          </a:p>
        </p:txBody>
      </p:sp>
    </p:spTree>
    <p:extLst>
      <p:ext uri="{BB962C8B-B14F-4D97-AF65-F5344CB8AC3E}">
        <p14:creationId xmlns:p14="http://schemas.microsoft.com/office/powerpoint/2010/main" val="2776893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Badania obrazowe</a:t>
            </a:r>
            <a:endParaRPr lang="pl-PL"/>
          </a:p>
        </p:txBody>
      </p:sp>
      <p:sp>
        <p:nvSpPr>
          <p:cNvPr id="3" name="Symbol zastępczy zawartości 2"/>
          <p:cNvSpPr>
            <a:spLocks noGrp="1"/>
          </p:cNvSpPr>
          <p:nvPr>
            <p:ph idx="1"/>
          </p:nvPr>
        </p:nvSpPr>
        <p:spPr/>
        <p:txBody>
          <a:bodyPr/>
          <a:lstStyle/>
          <a:p>
            <a:r>
              <a:rPr lang="pl-PL" b="1" dirty="0"/>
              <a:t>Rezonans magnetyczny (MRI)</a:t>
            </a:r>
            <a:endParaRPr lang="pl-PL" dirty="0"/>
          </a:p>
          <a:p>
            <a:pPr>
              <a:buFont typeface="Arial" panose="020B0604020202020204" pitchFamily="34" charset="0"/>
              <a:buChar char="•"/>
            </a:pPr>
            <a:r>
              <a:rPr lang="pl-PL" dirty="0"/>
              <a:t>Wskazania: zmiany w obrębie tkanek miękkich, diagnostyka nowotworowa.</a:t>
            </a:r>
          </a:p>
          <a:p>
            <a:pPr>
              <a:buFont typeface="Arial" panose="020B0604020202020204" pitchFamily="34" charset="0"/>
              <a:buChar char="•"/>
            </a:pPr>
            <a:r>
              <a:rPr lang="pl-PL" dirty="0"/>
              <a:t>Wymagania: brak metalowych elementów w ciele, pacjent musi leżeć nieruchomo w wąskiej tubie.</a:t>
            </a:r>
          </a:p>
          <a:p>
            <a:pPr>
              <a:buFont typeface="Arial" panose="020B0604020202020204" pitchFamily="34" charset="0"/>
              <a:buChar char="•"/>
            </a:pPr>
            <a:r>
              <a:rPr lang="pl-PL" dirty="0"/>
              <a:t>Rola pielęgniarki: wsparcie psychiczne pacjenta, monitorowanie stanu psychofizycznego podczas badania.</a:t>
            </a:r>
          </a:p>
          <a:p>
            <a:endParaRPr lang="pl-PL" dirty="0"/>
          </a:p>
        </p:txBody>
      </p:sp>
    </p:spTree>
    <p:extLst>
      <p:ext uri="{BB962C8B-B14F-4D97-AF65-F5344CB8AC3E}">
        <p14:creationId xmlns:p14="http://schemas.microsoft.com/office/powerpoint/2010/main" val="3311745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fontScale="77500" lnSpcReduction="20000"/>
          </a:bodyPr>
          <a:lstStyle/>
          <a:p>
            <a:r>
              <a:rPr lang="pl-PL" dirty="0"/>
              <a:t>Spirometria to podstawowe badanie czynnościowe układu oddechowego, które mierzy objętość i przepływ powietrza w płucach podczas wdechu i wydechu. Pozwala ocenić wydolność oddechową i wykryć zaburzenia wentylacji.</a:t>
            </a:r>
          </a:p>
          <a:p>
            <a:r>
              <a:rPr lang="pl-PL" b="1" dirty="0"/>
              <a:t>Wskazania do badania:</a:t>
            </a:r>
            <a:endParaRPr lang="pl-PL" dirty="0"/>
          </a:p>
          <a:p>
            <a:pPr>
              <a:buFont typeface="Arial" panose="020B0604020202020204" pitchFamily="34" charset="0"/>
              <a:buChar char="•"/>
            </a:pPr>
            <a:r>
              <a:rPr lang="pl-PL" dirty="0"/>
              <a:t>Rozpoznanie i monitorowanie przewlekłych chorób płuc, takich jak astma, </a:t>
            </a:r>
            <a:r>
              <a:rPr lang="pl-PL" dirty="0" err="1"/>
              <a:t>POChP</a:t>
            </a:r>
            <a:r>
              <a:rPr lang="pl-PL" dirty="0"/>
              <a:t>, rozstrzenie oskrzeli.</a:t>
            </a:r>
          </a:p>
          <a:p>
            <a:pPr>
              <a:buFont typeface="Arial" panose="020B0604020202020204" pitchFamily="34" charset="0"/>
              <a:buChar char="•"/>
            </a:pPr>
            <a:r>
              <a:rPr lang="pl-PL" dirty="0"/>
              <a:t>Ocena wpływu leczenia farmakologicznego (np. inhalatorów).</a:t>
            </a:r>
          </a:p>
          <a:p>
            <a:pPr>
              <a:buFont typeface="Arial" panose="020B0604020202020204" pitchFamily="34" charset="0"/>
              <a:buChar char="•"/>
            </a:pPr>
            <a:r>
              <a:rPr lang="pl-PL" dirty="0"/>
              <a:t>Wczesne wykrywanie chorób </a:t>
            </a:r>
            <a:r>
              <a:rPr lang="pl-PL" dirty="0" err="1"/>
              <a:t>obturacyjnych</a:t>
            </a:r>
            <a:r>
              <a:rPr lang="pl-PL" dirty="0"/>
              <a:t> u osób narażonych na dym tytoniowy lub pyły zawodowe.</a:t>
            </a:r>
          </a:p>
          <a:p>
            <a:pPr>
              <a:buFont typeface="Arial" panose="020B0604020202020204" pitchFamily="34" charset="0"/>
              <a:buChar char="•"/>
            </a:pPr>
            <a:r>
              <a:rPr lang="pl-PL" dirty="0"/>
              <a:t>Badania przesiewowe w pracy zawodowej (nauczyciele, górnicy, pracownicy przemysłu chemicznego).</a:t>
            </a:r>
          </a:p>
          <a:p>
            <a:r>
              <a:rPr lang="pl-PL" b="1" dirty="0"/>
              <a:t>Przygotowanie pacjenta:</a:t>
            </a:r>
            <a:endParaRPr lang="pl-PL" dirty="0"/>
          </a:p>
          <a:p>
            <a:pPr>
              <a:buFont typeface="Arial" panose="020B0604020202020204" pitchFamily="34" charset="0"/>
              <a:buChar char="•"/>
            </a:pPr>
            <a:r>
              <a:rPr lang="pl-PL" dirty="0"/>
              <a:t>Pacjent powinien być wypoczęty, w wygodnym ubraniu, które nie ogranicza oddechu.</a:t>
            </a:r>
          </a:p>
          <a:p>
            <a:pPr>
              <a:buFont typeface="Arial" panose="020B0604020202020204" pitchFamily="34" charset="0"/>
              <a:buChar char="•"/>
            </a:pPr>
            <a:r>
              <a:rPr lang="pl-PL" dirty="0"/>
              <a:t>Unikanie palenia tytoniu, dużego wysiłku fizycznego oraz ciężkich posiłków przed badaniem.</a:t>
            </a:r>
          </a:p>
          <a:p>
            <a:pPr>
              <a:buFont typeface="Arial" panose="020B0604020202020204" pitchFamily="34" charset="0"/>
              <a:buChar char="•"/>
            </a:pPr>
            <a:r>
              <a:rPr lang="pl-PL" dirty="0"/>
              <a:t>Wyjaśnienie celu badania i jego przebiegu – pacjent wie, że musi wykonywać głębokie wdechy i szybkie, mocne wydechy do ustnika.</a:t>
            </a:r>
          </a:p>
          <a:p>
            <a:endParaRPr lang="pl-PL" dirty="0"/>
          </a:p>
        </p:txBody>
      </p:sp>
    </p:spTree>
    <p:extLst>
      <p:ext uri="{BB962C8B-B14F-4D97-AF65-F5344CB8AC3E}">
        <p14:creationId xmlns:p14="http://schemas.microsoft.com/office/powerpoint/2010/main" val="3924986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fontScale="85000" lnSpcReduction="20000"/>
          </a:bodyPr>
          <a:lstStyle/>
          <a:p>
            <a:r>
              <a:rPr lang="pl-PL" b="1" dirty="0"/>
              <a:t>Przebieg badania:</a:t>
            </a:r>
            <a:endParaRPr lang="pl-PL" dirty="0"/>
          </a:p>
          <a:p>
            <a:pPr>
              <a:buFont typeface="Arial" panose="020B0604020202020204" pitchFamily="34" charset="0"/>
              <a:buChar char="•"/>
            </a:pPr>
            <a:r>
              <a:rPr lang="pl-PL" dirty="0"/>
              <a:t>Pacjent siedzi prosto, ustnik w ustach, nos zaciskany klipsem.</a:t>
            </a:r>
          </a:p>
          <a:p>
            <a:pPr>
              <a:buFont typeface="Arial" panose="020B0604020202020204" pitchFamily="34" charset="0"/>
              <a:buChar char="•"/>
            </a:pPr>
            <a:r>
              <a:rPr lang="pl-PL" dirty="0"/>
              <a:t>Wykonuje serie wdechów i wydechów według instrukcji.</a:t>
            </a:r>
          </a:p>
          <a:p>
            <a:pPr>
              <a:buFont typeface="Arial" panose="020B0604020202020204" pitchFamily="34" charset="0"/>
              <a:buChar char="•"/>
            </a:pPr>
            <a:r>
              <a:rPr lang="pl-PL" dirty="0"/>
              <a:t>Pomiar obejmuje parametry takie jak:</a:t>
            </a:r>
          </a:p>
          <a:p>
            <a:pPr marL="742950" lvl="1" indent="-285750">
              <a:buFont typeface="Arial" panose="020B0604020202020204" pitchFamily="34" charset="0"/>
              <a:buChar char="•"/>
            </a:pPr>
            <a:r>
              <a:rPr lang="pl-PL" b="1" dirty="0"/>
              <a:t>FVC</a:t>
            </a:r>
            <a:r>
              <a:rPr lang="pl-PL" dirty="0"/>
              <a:t> – natężona pojemność życiowa płuc (objętość powietrza wydychanego po głębokim wdechu),</a:t>
            </a:r>
          </a:p>
          <a:p>
            <a:pPr marL="742950" lvl="1" indent="-285750">
              <a:buFont typeface="Arial" panose="020B0604020202020204" pitchFamily="34" charset="0"/>
              <a:buChar char="•"/>
            </a:pPr>
            <a:r>
              <a:rPr lang="pl-PL" b="1" dirty="0"/>
              <a:t>FEV₁</a:t>
            </a:r>
            <a:r>
              <a:rPr lang="pl-PL" dirty="0"/>
              <a:t> – natężona objętość wydechowa w 1 sekundzie,</a:t>
            </a:r>
          </a:p>
          <a:p>
            <a:pPr marL="742950" lvl="1" indent="-285750">
              <a:buFont typeface="Arial" panose="020B0604020202020204" pitchFamily="34" charset="0"/>
              <a:buChar char="•"/>
            </a:pPr>
            <a:r>
              <a:rPr lang="pl-PL" b="1" dirty="0"/>
              <a:t>FEV₁/FVC</a:t>
            </a:r>
            <a:r>
              <a:rPr lang="pl-PL" dirty="0"/>
              <a:t> – wskaźnik pozwalający rozróżnić typy zaburzeń (</a:t>
            </a:r>
            <a:r>
              <a:rPr lang="pl-PL" dirty="0" err="1"/>
              <a:t>obturacyjne</a:t>
            </a:r>
            <a:r>
              <a:rPr lang="pl-PL" dirty="0"/>
              <a:t> vs restrykcyjne).</a:t>
            </a:r>
          </a:p>
          <a:p>
            <a:r>
              <a:rPr lang="pl-PL" b="1" dirty="0"/>
              <a:t>Rola pielęgniarki:</a:t>
            </a:r>
            <a:endParaRPr lang="pl-PL" dirty="0"/>
          </a:p>
          <a:p>
            <a:pPr>
              <a:buFont typeface="Arial" panose="020B0604020202020204" pitchFamily="34" charset="0"/>
              <a:buChar char="•"/>
            </a:pPr>
            <a:r>
              <a:rPr lang="pl-PL" dirty="0"/>
              <a:t>Instruktaż pacjenta, pokazanie właściwej techniki oddychania i zachęcanie do maksymalnego wysiłku.</a:t>
            </a:r>
          </a:p>
          <a:p>
            <a:pPr>
              <a:buFont typeface="Arial" panose="020B0604020202020204" pitchFamily="34" charset="0"/>
              <a:buChar char="•"/>
            </a:pPr>
            <a:r>
              <a:rPr lang="pl-PL" dirty="0"/>
              <a:t>Nadzór nad przebiegiem badania, zapewnienie prawidłowego ustawienia urządzenia.</a:t>
            </a:r>
          </a:p>
          <a:p>
            <a:pPr>
              <a:buFont typeface="Arial" panose="020B0604020202020204" pitchFamily="34" charset="0"/>
              <a:buChar char="•"/>
            </a:pPr>
            <a:r>
              <a:rPr lang="pl-PL" dirty="0"/>
              <a:t>Monitorowanie komfortu pacjenta, zwłaszcza u osób z dusznością lub lękiem.</a:t>
            </a:r>
          </a:p>
          <a:p>
            <a:pPr>
              <a:buFont typeface="Arial" panose="020B0604020202020204" pitchFamily="34" charset="0"/>
              <a:buChar char="•"/>
            </a:pPr>
            <a:r>
              <a:rPr lang="pl-PL" dirty="0"/>
              <a:t>Dokumentowanie wyników i przekazywanie ich lekarzowi w celu interpretacji.</a:t>
            </a:r>
          </a:p>
          <a:p>
            <a:endParaRPr lang="pl-PL" dirty="0"/>
          </a:p>
        </p:txBody>
      </p:sp>
    </p:spTree>
    <p:extLst>
      <p:ext uri="{BB962C8B-B14F-4D97-AF65-F5344CB8AC3E}">
        <p14:creationId xmlns:p14="http://schemas.microsoft.com/office/powerpoint/2010/main" val="3070446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Wentylacja</a:t>
            </a:r>
            <a:endParaRPr lang="pl-PL" dirty="0"/>
          </a:p>
        </p:txBody>
      </p:sp>
      <p:sp>
        <p:nvSpPr>
          <p:cNvPr id="3" name="Symbol zastępczy zawartości 2"/>
          <p:cNvSpPr>
            <a:spLocks noGrp="1"/>
          </p:cNvSpPr>
          <p:nvPr>
            <p:ph idx="1"/>
          </p:nvPr>
        </p:nvSpPr>
        <p:spPr/>
        <p:txBody>
          <a:bodyPr/>
          <a:lstStyle/>
          <a:p>
            <a:pPr>
              <a:buFont typeface="Wingdings" panose="05000000000000000000" pitchFamily="2" charset="2"/>
              <a:buChar char="§"/>
            </a:pPr>
            <a:r>
              <a:rPr lang="pl-PL" dirty="0"/>
              <a:t>Wentylacja płuc polega na rytmicznych wdechach i wydechach powietrza, które u osoby dorosłej w spoczynku występują z częstotliwością około 16–22 oddechów na minutę.</a:t>
            </a:r>
          </a:p>
          <a:p>
            <a:pPr>
              <a:buFont typeface="Wingdings" panose="05000000000000000000" pitchFamily="2" charset="2"/>
              <a:buChar char="§"/>
            </a:pPr>
            <a:r>
              <a:rPr lang="pl-PL" dirty="0"/>
              <a:t>Wdech jest procesem czynnym i odbywa się głównie dzięki pracy przepony – najważniejszego mięśnia oddechowego – oraz mięśni międzyżebrowych zewnętrznych.</a:t>
            </a:r>
          </a:p>
          <a:p>
            <a:pPr>
              <a:buFont typeface="Wingdings" panose="05000000000000000000" pitchFamily="2" charset="2"/>
              <a:buChar char="§"/>
            </a:pPr>
            <a:r>
              <a:rPr lang="pl-PL" dirty="0"/>
              <a:t>Wydech jest procesem biernym, zależnym od elastyczności pęcherzyków płucnych i ścian klatki piersiowej, a także od sprężystości i drożności drzewa oskrzelowego.</a:t>
            </a:r>
          </a:p>
          <a:p>
            <a:pPr>
              <a:buFont typeface="Wingdings" panose="05000000000000000000" pitchFamily="2" charset="2"/>
              <a:buChar char="§"/>
            </a:pPr>
            <a:r>
              <a:rPr lang="pl-PL" dirty="0"/>
              <a:t>Wymiana gazowa zachodzi pomiędzy powietrzem znajdującym się w pęcherzykach płucnych a krwią w naczyniach włosowatych oplatających pęcherzyki.</a:t>
            </a:r>
          </a:p>
          <a:p>
            <a:pPr>
              <a:buFont typeface="Wingdings" panose="05000000000000000000" pitchFamily="2" charset="2"/>
              <a:buChar char="§"/>
            </a:pPr>
            <a:endParaRPr lang="pl-PL" dirty="0"/>
          </a:p>
        </p:txBody>
      </p:sp>
    </p:spTree>
    <p:extLst>
      <p:ext uri="{BB962C8B-B14F-4D97-AF65-F5344CB8AC3E}">
        <p14:creationId xmlns:p14="http://schemas.microsoft.com/office/powerpoint/2010/main" val="878381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a:bodyPr>
          <a:lstStyle/>
          <a:p>
            <a:pPr marL="0" indent="0">
              <a:buNone/>
            </a:pPr>
            <a:r>
              <a:rPr lang="pl-PL" b="1" dirty="0" smtClean="0"/>
              <a:t>Znaczenie </a:t>
            </a:r>
            <a:r>
              <a:rPr lang="pl-PL" b="1" dirty="0"/>
              <a:t>diagnostyczne:</a:t>
            </a:r>
            <a:endParaRPr lang="pl-PL" dirty="0"/>
          </a:p>
          <a:p>
            <a:pPr>
              <a:buFont typeface="Arial" panose="020B0604020202020204" pitchFamily="34" charset="0"/>
              <a:buChar char="•"/>
            </a:pPr>
            <a:r>
              <a:rPr lang="pl-PL" dirty="0"/>
              <a:t>Wczesne wykrywanie </a:t>
            </a:r>
            <a:r>
              <a:rPr lang="pl-PL" dirty="0" err="1"/>
              <a:t>obturacyjnych</a:t>
            </a:r>
            <a:r>
              <a:rPr lang="pl-PL" dirty="0"/>
              <a:t> i restrykcyjnych zaburzeń wentylacji.</a:t>
            </a:r>
          </a:p>
          <a:p>
            <a:pPr>
              <a:buFont typeface="Arial" panose="020B0604020202020204" pitchFamily="34" charset="0"/>
              <a:buChar char="•"/>
            </a:pPr>
            <a:r>
              <a:rPr lang="pl-PL" dirty="0"/>
              <a:t>Ocena skuteczności leczenia i progresji chorób przewlekłych.</a:t>
            </a:r>
          </a:p>
          <a:p>
            <a:pPr>
              <a:buFont typeface="Arial" panose="020B0604020202020204" pitchFamily="34" charset="0"/>
              <a:buChar char="•"/>
            </a:pPr>
            <a:r>
              <a:rPr lang="pl-PL" dirty="0"/>
              <a:t>Planowanie rehabilitacji oddechowej i dostosowania leków inhalacyjnych.</a:t>
            </a:r>
          </a:p>
          <a:p>
            <a:r>
              <a:rPr lang="pl-PL" b="1" dirty="0"/>
              <a:t>Uwagi praktyczne:</a:t>
            </a:r>
            <a:endParaRPr lang="pl-PL" dirty="0"/>
          </a:p>
          <a:p>
            <a:pPr>
              <a:buFont typeface="Arial" panose="020B0604020202020204" pitchFamily="34" charset="0"/>
              <a:buChar char="•"/>
            </a:pPr>
            <a:r>
              <a:rPr lang="pl-PL" dirty="0"/>
              <a:t>Badanie wymaga współpracy pacjenta – ważne jest motywowanie do pełnego wysiłku.</a:t>
            </a:r>
          </a:p>
          <a:p>
            <a:pPr>
              <a:buFont typeface="Arial" panose="020B0604020202020204" pitchFamily="34" charset="0"/>
              <a:buChar char="•"/>
            </a:pPr>
            <a:r>
              <a:rPr lang="pl-PL" dirty="0"/>
              <a:t>W przypadku złej współpracy lub błędnej techniki wyniki mogą być nieprawidłowe.</a:t>
            </a:r>
          </a:p>
          <a:p>
            <a:pPr>
              <a:buFont typeface="Arial" panose="020B0604020202020204" pitchFamily="34" charset="0"/>
              <a:buChar char="•"/>
            </a:pPr>
            <a:r>
              <a:rPr lang="pl-PL" dirty="0"/>
              <a:t>Bezpieczne, nieinwazyjne badanie, często powtarzane w monitorowaniu chorób </a:t>
            </a:r>
            <a:r>
              <a:rPr lang="pl-PL" dirty="0" smtClean="0"/>
              <a:t> przewlekłych</a:t>
            </a:r>
            <a:endParaRPr lang="pl-PL" dirty="0"/>
          </a:p>
          <a:p>
            <a:endParaRPr lang="pl-PL" dirty="0"/>
          </a:p>
          <a:p>
            <a:endParaRPr lang="pl-PL" dirty="0"/>
          </a:p>
        </p:txBody>
      </p:sp>
    </p:spTree>
    <p:extLst>
      <p:ext uri="{BB962C8B-B14F-4D97-AF65-F5344CB8AC3E}">
        <p14:creationId xmlns:p14="http://schemas.microsoft.com/office/powerpoint/2010/main" val="368344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fontScale="62500" lnSpcReduction="20000"/>
          </a:bodyPr>
          <a:lstStyle/>
          <a:p>
            <a:r>
              <a:rPr lang="pl-PL" dirty="0"/>
              <a:t>Gazometria krwi tętniczej to badanie pozwalające ocenić wymianę gazową w płucach poprzez pomiar poziomu tlenu (</a:t>
            </a:r>
            <a:r>
              <a:rPr lang="pl-PL" dirty="0" err="1"/>
              <a:t>PaO</a:t>
            </a:r>
            <a:r>
              <a:rPr lang="pl-PL" dirty="0"/>
              <a:t>₂), dwutlenku węgla (</a:t>
            </a:r>
            <a:r>
              <a:rPr lang="pl-PL" dirty="0" err="1"/>
              <a:t>PaCO</a:t>
            </a:r>
            <a:r>
              <a:rPr lang="pl-PL" dirty="0"/>
              <a:t>₂), </a:t>
            </a:r>
            <a:r>
              <a:rPr lang="pl-PL" dirty="0" err="1"/>
              <a:t>pH</a:t>
            </a:r>
            <a:r>
              <a:rPr lang="pl-PL" dirty="0"/>
              <a:t> krwi oraz dodatkowych parametrów, takich jak stężenie wodorowęglanów (HCO₃⁻) i wysycenie tlenem hemoglobiny (</a:t>
            </a:r>
            <a:r>
              <a:rPr lang="pl-PL" dirty="0" err="1"/>
              <a:t>SaO</a:t>
            </a:r>
            <a:r>
              <a:rPr lang="pl-PL" dirty="0"/>
              <a:t>₂).</a:t>
            </a:r>
          </a:p>
          <a:p>
            <a:r>
              <a:rPr lang="pl-PL" b="1" dirty="0"/>
              <a:t>Wskazania do badania:</a:t>
            </a:r>
            <a:endParaRPr lang="pl-PL" dirty="0"/>
          </a:p>
          <a:p>
            <a:pPr>
              <a:buFont typeface="Arial" panose="020B0604020202020204" pitchFamily="34" charset="0"/>
              <a:buChar char="•"/>
            </a:pPr>
            <a:r>
              <a:rPr lang="pl-PL" dirty="0"/>
              <a:t>Ostra niewydolność oddechowa.</a:t>
            </a:r>
          </a:p>
          <a:p>
            <a:pPr>
              <a:buFont typeface="Arial" panose="020B0604020202020204" pitchFamily="34" charset="0"/>
              <a:buChar char="•"/>
            </a:pPr>
            <a:r>
              <a:rPr lang="pl-PL" dirty="0"/>
              <a:t>Monitorowanie przewlekłych chorób płuc, np. </a:t>
            </a:r>
            <a:r>
              <a:rPr lang="pl-PL" dirty="0" err="1"/>
              <a:t>POChP</a:t>
            </a:r>
            <a:r>
              <a:rPr lang="pl-PL" dirty="0"/>
              <a:t>, astmy.</a:t>
            </a:r>
          </a:p>
          <a:p>
            <a:pPr>
              <a:buFont typeface="Arial" panose="020B0604020202020204" pitchFamily="34" charset="0"/>
              <a:buChar char="•"/>
            </a:pPr>
            <a:r>
              <a:rPr lang="pl-PL" dirty="0"/>
              <a:t>Ocena skuteczności terapii tlenowej lub wentylacji mechanicznej.</a:t>
            </a:r>
          </a:p>
          <a:p>
            <a:pPr>
              <a:buFont typeface="Arial" panose="020B0604020202020204" pitchFamily="34" charset="0"/>
              <a:buChar char="•"/>
            </a:pPr>
            <a:r>
              <a:rPr lang="pl-PL" dirty="0"/>
              <a:t>Zaburzenia równowagi kwasowo-zasadowej w chorobach metabolicznych i oddechowych.</a:t>
            </a:r>
          </a:p>
          <a:p>
            <a:pPr>
              <a:buFont typeface="Arial" panose="020B0604020202020204" pitchFamily="34" charset="0"/>
              <a:buChar char="•"/>
            </a:pPr>
            <a:r>
              <a:rPr lang="pl-PL" dirty="0"/>
              <a:t>Stan po operacjach klatki piersiowej lub przewlekłych infekcjach płuc.</a:t>
            </a:r>
          </a:p>
          <a:p>
            <a:r>
              <a:rPr lang="pl-PL" b="1" dirty="0"/>
              <a:t>Przygotowanie pacjenta:</a:t>
            </a:r>
            <a:endParaRPr lang="pl-PL" dirty="0"/>
          </a:p>
          <a:p>
            <a:pPr>
              <a:buFont typeface="Arial" panose="020B0604020202020204" pitchFamily="34" charset="0"/>
              <a:buChar char="•"/>
            </a:pPr>
            <a:r>
              <a:rPr lang="pl-PL" dirty="0"/>
              <a:t>Pacjent powinien odpoczywać w pozycji siedzącej kilka minut przed badaniem.</a:t>
            </a:r>
          </a:p>
          <a:p>
            <a:pPr>
              <a:buFont typeface="Arial" panose="020B0604020202020204" pitchFamily="34" charset="0"/>
              <a:buChar char="•"/>
            </a:pPr>
            <a:r>
              <a:rPr lang="pl-PL" dirty="0"/>
              <a:t>Należy wyjaśnić cel i przebieg badania.</a:t>
            </a:r>
          </a:p>
          <a:p>
            <a:pPr>
              <a:buFont typeface="Arial" panose="020B0604020202020204" pitchFamily="34" charset="0"/>
              <a:buChar char="•"/>
            </a:pPr>
            <a:r>
              <a:rPr lang="pl-PL" dirty="0"/>
              <a:t>Zwrócić uwagę, aby pacjent nie wykonywał intensywnego wysiłku przed pobraniem krwi.</a:t>
            </a:r>
          </a:p>
          <a:p>
            <a:pPr>
              <a:buFont typeface="Arial" panose="020B0604020202020204" pitchFamily="34" charset="0"/>
              <a:buChar char="•"/>
            </a:pPr>
            <a:r>
              <a:rPr lang="pl-PL" dirty="0"/>
              <a:t>Czasem konieczne jest odstawienie leków rozrzedzających krew (zgodnie z zaleceniami lekarza).</a:t>
            </a:r>
          </a:p>
          <a:p>
            <a:endParaRPr lang="pl-PL" dirty="0"/>
          </a:p>
        </p:txBody>
      </p:sp>
    </p:spTree>
    <p:extLst>
      <p:ext uri="{BB962C8B-B14F-4D97-AF65-F5344CB8AC3E}">
        <p14:creationId xmlns:p14="http://schemas.microsoft.com/office/powerpoint/2010/main" val="2003867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fontScale="85000" lnSpcReduction="10000"/>
          </a:bodyPr>
          <a:lstStyle/>
          <a:p>
            <a:r>
              <a:rPr lang="pl-PL" b="1" dirty="0"/>
              <a:t>Przebieg badania:</a:t>
            </a:r>
            <a:endParaRPr lang="pl-PL" dirty="0"/>
          </a:p>
          <a:p>
            <a:pPr>
              <a:buFont typeface="Arial" panose="020B0604020202020204" pitchFamily="34" charset="0"/>
              <a:buChar char="•"/>
            </a:pPr>
            <a:r>
              <a:rPr lang="pl-PL" dirty="0"/>
              <a:t>Krew pobierana jest najczęściej z tętnicy promieniowej, rzadziej z tętnicy udowej lub ramiennej.</a:t>
            </a:r>
          </a:p>
          <a:p>
            <a:pPr>
              <a:buFont typeface="Arial" panose="020B0604020202020204" pitchFamily="34" charset="0"/>
              <a:buChar char="•"/>
            </a:pPr>
            <a:r>
              <a:rPr lang="pl-PL" dirty="0"/>
              <a:t>Pielęgniarka lub lekarz stosuje technikę aseptyczną, uciska miejsce wkłucia po pobraniu, aby zapobiec krwiakowi.</a:t>
            </a:r>
          </a:p>
          <a:p>
            <a:pPr>
              <a:buFont typeface="Arial" panose="020B0604020202020204" pitchFamily="34" charset="0"/>
              <a:buChar char="•"/>
            </a:pPr>
            <a:r>
              <a:rPr lang="pl-PL" dirty="0"/>
              <a:t>Pobraną krew natychmiast analizuje się w gazometrze, ponieważ parametry gazów krwi zmieniają się szybko.</a:t>
            </a:r>
          </a:p>
          <a:p>
            <a:r>
              <a:rPr lang="pl-PL" b="1" dirty="0"/>
              <a:t>Rola pielęgniarki:</a:t>
            </a:r>
            <a:endParaRPr lang="pl-PL" dirty="0"/>
          </a:p>
          <a:p>
            <a:pPr>
              <a:buFont typeface="Arial" panose="020B0604020202020204" pitchFamily="34" charset="0"/>
              <a:buChar char="•"/>
            </a:pPr>
            <a:r>
              <a:rPr lang="pl-PL" dirty="0"/>
              <a:t>Przygotowanie pacjenta i sprzętu do pobrania krwi.</a:t>
            </a:r>
          </a:p>
          <a:p>
            <a:pPr>
              <a:buFont typeface="Arial" panose="020B0604020202020204" pitchFamily="34" charset="0"/>
              <a:buChar char="•"/>
            </a:pPr>
            <a:r>
              <a:rPr lang="pl-PL" dirty="0"/>
              <a:t>Monitorowanie stanu pacjenta podczas i po pobraniu (tętno, ciśnienie, saturacja, reakcje bólowe).</a:t>
            </a:r>
          </a:p>
          <a:p>
            <a:pPr>
              <a:buFont typeface="Arial" panose="020B0604020202020204" pitchFamily="34" charset="0"/>
              <a:buChar char="•"/>
            </a:pPr>
            <a:r>
              <a:rPr lang="pl-PL" dirty="0"/>
              <a:t>Zapewnienie aseptyki i prawidłowego opatrzenia miejsca pobrania.</a:t>
            </a:r>
          </a:p>
          <a:p>
            <a:pPr>
              <a:buFont typeface="Arial" panose="020B0604020202020204" pitchFamily="34" charset="0"/>
              <a:buChar char="•"/>
            </a:pPr>
            <a:r>
              <a:rPr lang="pl-PL" dirty="0"/>
              <a:t>Edukacja pacjenta: możliwe odczucia podczas pobrania, kontrola po badaniu, sygnały niepokojące (krwawienie, zasinienie, ból utrzymujący się).</a:t>
            </a:r>
          </a:p>
          <a:p>
            <a:pPr>
              <a:buFont typeface="Arial" panose="020B0604020202020204" pitchFamily="34" charset="0"/>
              <a:buChar char="•"/>
            </a:pPr>
            <a:r>
              <a:rPr lang="pl-PL" dirty="0"/>
              <a:t>Dokumentacja wyników i przekazanie ich lekarzowi w celu dalszej interpretacji.</a:t>
            </a:r>
          </a:p>
          <a:p>
            <a:endParaRPr lang="pl-PL" dirty="0"/>
          </a:p>
        </p:txBody>
      </p:sp>
    </p:spTree>
    <p:extLst>
      <p:ext uri="{BB962C8B-B14F-4D97-AF65-F5344CB8AC3E}">
        <p14:creationId xmlns:p14="http://schemas.microsoft.com/office/powerpoint/2010/main" val="4213214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lnSpcReduction="10000"/>
          </a:bodyPr>
          <a:lstStyle/>
          <a:p>
            <a:r>
              <a:rPr lang="pl-PL" b="1" dirty="0"/>
              <a:t>Znaczenie diagnostyczne:</a:t>
            </a:r>
            <a:endParaRPr lang="pl-PL" dirty="0"/>
          </a:p>
          <a:p>
            <a:pPr>
              <a:buFont typeface="Arial" panose="020B0604020202020204" pitchFamily="34" charset="0"/>
              <a:buChar char="•"/>
            </a:pPr>
            <a:r>
              <a:rPr lang="pl-PL" dirty="0"/>
              <a:t>Ocena skuteczności wymiany gazowej w płucach i poziomu utlenowania krwi.</a:t>
            </a:r>
          </a:p>
          <a:p>
            <a:pPr>
              <a:buFont typeface="Arial" panose="020B0604020202020204" pitchFamily="34" charset="0"/>
              <a:buChar char="•"/>
            </a:pPr>
            <a:r>
              <a:rPr lang="pl-PL" dirty="0"/>
              <a:t>Wykrycie hipoksemii (niedotlenienia) lub hiperkapnii (nadmiaru CO₂).</a:t>
            </a:r>
          </a:p>
          <a:p>
            <a:pPr>
              <a:buFont typeface="Arial" panose="020B0604020202020204" pitchFamily="34" charset="0"/>
              <a:buChar char="•"/>
            </a:pPr>
            <a:r>
              <a:rPr lang="pl-PL" dirty="0"/>
              <a:t>Pomoc w ocenie potrzeby tlenoterapii lub wentylacji mechanicznej.</a:t>
            </a:r>
          </a:p>
          <a:p>
            <a:pPr>
              <a:buFont typeface="Arial" panose="020B0604020202020204" pitchFamily="34" charset="0"/>
              <a:buChar char="•"/>
            </a:pPr>
            <a:r>
              <a:rPr lang="pl-PL" dirty="0"/>
              <a:t>Monitorowanie stanu pacjenta w ostrych i przewlekłych chorobach oddechowych.</a:t>
            </a:r>
          </a:p>
          <a:p>
            <a:r>
              <a:rPr lang="pl-PL" b="1" dirty="0"/>
              <a:t>Uwagi praktyczne:</a:t>
            </a:r>
            <a:endParaRPr lang="pl-PL" dirty="0"/>
          </a:p>
          <a:p>
            <a:pPr>
              <a:buFont typeface="Arial" panose="020B0604020202020204" pitchFamily="34" charset="0"/>
              <a:buChar char="•"/>
            </a:pPr>
            <a:r>
              <a:rPr lang="pl-PL" dirty="0"/>
              <a:t>Gazometria jest badaniem inwazyjnym, dlatego wymaga precyzyjnej techniki i nadzoru pielęgniarskiego.</a:t>
            </a:r>
          </a:p>
          <a:p>
            <a:pPr>
              <a:buFont typeface="Arial" panose="020B0604020202020204" pitchFamily="34" charset="0"/>
              <a:buChar char="•"/>
            </a:pPr>
            <a:r>
              <a:rPr lang="pl-PL" dirty="0"/>
              <a:t>Czas między pobraniem a analizą nie powinien przekraczać kilku minut, aby wynik był wiarygodny.</a:t>
            </a:r>
          </a:p>
          <a:p>
            <a:endParaRPr lang="pl-PL" dirty="0"/>
          </a:p>
        </p:txBody>
      </p:sp>
    </p:spTree>
    <p:extLst>
      <p:ext uri="{BB962C8B-B14F-4D97-AF65-F5344CB8AC3E}">
        <p14:creationId xmlns:p14="http://schemas.microsoft.com/office/powerpoint/2010/main" val="2627758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fontScale="85000" lnSpcReduction="10000"/>
          </a:bodyPr>
          <a:lstStyle/>
          <a:p>
            <a:r>
              <a:rPr lang="pl-PL" dirty="0" err="1"/>
              <a:t>Pulsoksymetria</a:t>
            </a:r>
            <a:r>
              <a:rPr lang="pl-PL" dirty="0"/>
              <a:t> to nieinwazyjne badanie monitorujące wysycenie krwi tętniczej tlenem (</a:t>
            </a:r>
            <a:r>
              <a:rPr lang="pl-PL" dirty="0" err="1"/>
              <a:t>SpO</a:t>
            </a:r>
            <a:r>
              <a:rPr lang="pl-PL" dirty="0"/>
              <a:t>₂) oraz częstość tętna za pomocą specjalnego czujnika zakładanego na palec, ucho lub inny cienki fragment ciała.</a:t>
            </a:r>
          </a:p>
          <a:p>
            <a:r>
              <a:rPr lang="pl-PL" b="1" dirty="0"/>
              <a:t>Cel badania:</a:t>
            </a:r>
            <a:endParaRPr lang="pl-PL" dirty="0"/>
          </a:p>
          <a:p>
            <a:pPr>
              <a:buFont typeface="Arial" panose="020B0604020202020204" pitchFamily="34" charset="0"/>
              <a:buChar char="•"/>
            </a:pPr>
            <a:r>
              <a:rPr lang="pl-PL" dirty="0"/>
              <a:t>Ocena skuteczności wymiany gazowej w płucach.</a:t>
            </a:r>
          </a:p>
          <a:p>
            <a:pPr>
              <a:buFont typeface="Arial" panose="020B0604020202020204" pitchFamily="34" charset="0"/>
              <a:buChar char="•"/>
            </a:pPr>
            <a:r>
              <a:rPr lang="pl-PL" dirty="0"/>
              <a:t>Wczesne wykrywanie niedotlenienia.</a:t>
            </a:r>
          </a:p>
          <a:p>
            <a:pPr>
              <a:buFont typeface="Arial" panose="020B0604020202020204" pitchFamily="34" charset="0"/>
              <a:buChar char="•"/>
            </a:pPr>
            <a:r>
              <a:rPr lang="pl-PL" dirty="0"/>
              <a:t>Monitorowanie stanu pacjentów z chorobami przewlekłymi układu oddechowego i sercowo-naczyniowego.</a:t>
            </a:r>
          </a:p>
          <a:p>
            <a:pPr>
              <a:buFont typeface="Arial" panose="020B0604020202020204" pitchFamily="34" charset="0"/>
              <a:buChar char="•"/>
            </a:pPr>
            <a:r>
              <a:rPr lang="pl-PL" dirty="0"/>
              <a:t>Kontrola pacjentów po zabiegach chirurgicznych, podczas tlenoterapii lub wentylacji mechanicznej.</a:t>
            </a:r>
          </a:p>
          <a:p>
            <a:r>
              <a:rPr lang="pl-PL" b="1" dirty="0"/>
              <a:t>Zalety badania:</a:t>
            </a:r>
            <a:endParaRPr lang="pl-PL" dirty="0"/>
          </a:p>
          <a:p>
            <a:pPr>
              <a:buFont typeface="Arial" panose="020B0604020202020204" pitchFamily="34" charset="0"/>
              <a:buChar char="•"/>
            </a:pPr>
            <a:r>
              <a:rPr lang="pl-PL" dirty="0"/>
              <a:t>Szybkie i bezbolesne.</a:t>
            </a:r>
          </a:p>
          <a:p>
            <a:pPr>
              <a:buFont typeface="Arial" panose="020B0604020202020204" pitchFamily="34" charset="0"/>
              <a:buChar char="•"/>
            </a:pPr>
            <a:r>
              <a:rPr lang="pl-PL" dirty="0"/>
              <a:t>Nieinwazyjne – brak nakłuć, minimalny dyskomfort.</a:t>
            </a:r>
          </a:p>
          <a:p>
            <a:pPr>
              <a:buFont typeface="Arial" panose="020B0604020202020204" pitchFamily="34" charset="0"/>
              <a:buChar char="•"/>
            </a:pPr>
            <a:r>
              <a:rPr lang="pl-PL" dirty="0"/>
              <a:t>Możliwość ciągłego monitorowania stanu pacjenta.</a:t>
            </a:r>
          </a:p>
          <a:p>
            <a:endParaRPr lang="pl-PL" dirty="0"/>
          </a:p>
        </p:txBody>
      </p:sp>
    </p:spTree>
    <p:extLst>
      <p:ext uri="{BB962C8B-B14F-4D97-AF65-F5344CB8AC3E}">
        <p14:creationId xmlns:p14="http://schemas.microsoft.com/office/powerpoint/2010/main" val="2138439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lstStyle/>
          <a:p>
            <a:r>
              <a:rPr lang="pl-PL" b="1" dirty="0"/>
              <a:t>Wskazania do </a:t>
            </a:r>
            <a:r>
              <a:rPr lang="pl-PL" b="1" dirty="0" err="1"/>
              <a:t>pulsoksymetrii</a:t>
            </a:r>
            <a:endParaRPr lang="pl-PL" b="1" dirty="0"/>
          </a:p>
          <a:p>
            <a:pPr>
              <a:buFont typeface="Arial" panose="020B0604020202020204" pitchFamily="34" charset="0"/>
              <a:buChar char="•"/>
            </a:pPr>
            <a:r>
              <a:rPr lang="pl-PL" dirty="0"/>
              <a:t>Choroby układu oddechowego: astma, </a:t>
            </a:r>
            <a:r>
              <a:rPr lang="pl-PL" dirty="0" err="1"/>
              <a:t>POChP</a:t>
            </a:r>
            <a:r>
              <a:rPr lang="pl-PL" dirty="0"/>
              <a:t>, zapalenie płuc, rozstrzenia oskrzeli.</a:t>
            </a:r>
          </a:p>
          <a:p>
            <a:pPr>
              <a:buFont typeface="Arial" panose="020B0604020202020204" pitchFamily="34" charset="0"/>
              <a:buChar char="•"/>
            </a:pPr>
            <a:r>
              <a:rPr lang="pl-PL" dirty="0"/>
              <a:t>Choroby serca – niewydolność serca, wrodzone wady serca.</a:t>
            </a:r>
          </a:p>
          <a:p>
            <a:pPr>
              <a:buFont typeface="Arial" panose="020B0604020202020204" pitchFamily="34" charset="0"/>
              <a:buChar char="•"/>
            </a:pPr>
            <a:r>
              <a:rPr lang="pl-PL" dirty="0"/>
              <a:t>Pacjenci w stanie krytycznym – oddziały intensywnej terapii, anestezja, pooperacyjnie.</a:t>
            </a:r>
          </a:p>
          <a:p>
            <a:pPr>
              <a:buFont typeface="Arial" panose="020B0604020202020204" pitchFamily="34" charset="0"/>
              <a:buChar char="•"/>
            </a:pPr>
            <a:r>
              <a:rPr lang="pl-PL" dirty="0"/>
              <a:t>Pacjenci poddawani tlenoterapii lub wentylacji mechanicznej.</a:t>
            </a:r>
          </a:p>
          <a:p>
            <a:pPr>
              <a:buFont typeface="Arial" panose="020B0604020202020204" pitchFamily="34" charset="0"/>
              <a:buChar char="•"/>
            </a:pPr>
            <a:r>
              <a:rPr lang="pl-PL" dirty="0"/>
              <a:t>Monitorowanie noworodków i niemowląt z ryzykiem niedotlenienia.</a:t>
            </a:r>
          </a:p>
          <a:p>
            <a:r>
              <a:rPr lang="pl-PL" b="1" dirty="0"/>
              <a:t>Uwagi:</a:t>
            </a:r>
            <a:endParaRPr lang="pl-PL" dirty="0"/>
          </a:p>
          <a:p>
            <a:pPr>
              <a:buFont typeface="Arial" panose="020B0604020202020204" pitchFamily="34" charset="0"/>
              <a:buChar char="•"/>
            </a:pPr>
            <a:r>
              <a:rPr lang="pl-PL" dirty="0"/>
              <a:t>Badanie nie zastępuje gazometrii krwi tętniczej, ale pozwala na szybkie i ciągłe monitorowanie trendu saturacji.</a:t>
            </a:r>
          </a:p>
          <a:p>
            <a:endParaRPr lang="pl-PL" dirty="0"/>
          </a:p>
        </p:txBody>
      </p:sp>
    </p:spTree>
    <p:extLst>
      <p:ext uri="{BB962C8B-B14F-4D97-AF65-F5344CB8AC3E}">
        <p14:creationId xmlns:p14="http://schemas.microsoft.com/office/powerpoint/2010/main" val="972743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normAutofit fontScale="92500" lnSpcReduction="20000"/>
          </a:bodyPr>
          <a:lstStyle/>
          <a:p>
            <a:r>
              <a:rPr lang="pl-PL" b="1" dirty="0"/>
              <a:t>Przebieg badania</a:t>
            </a:r>
          </a:p>
          <a:p>
            <a:pPr>
              <a:buFont typeface="Arial" panose="020B0604020202020204" pitchFamily="34" charset="0"/>
              <a:buChar char="•"/>
            </a:pPr>
            <a:r>
              <a:rPr lang="pl-PL" dirty="0"/>
              <a:t>Czujnik </a:t>
            </a:r>
            <a:r>
              <a:rPr lang="pl-PL" dirty="0" err="1"/>
              <a:t>pulsoksymetru</a:t>
            </a:r>
            <a:r>
              <a:rPr lang="pl-PL" dirty="0"/>
              <a:t> zakłada się na palec, ucho lub nasadę stopy (u niemowląt).</a:t>
            </a:r>
          </a:p>
          <a:p>
            <a:pPr>
              <a:buFont typeface="Arial" panose="020B0604020202020204" pitchFamily="34" charset="0"/>
              <a:buChar char="•"/>
            </a:pPr>
            <a:r>
              <a:rPr lang="pl-PL" dirty="0"/>
              <a:t>Pacjent powinien mieć ogrzane i suche kończyny, brak lakieru na paznokciach, biżuterii.</a:t>
            </a:r>
          </a:p>
          <a:p>
            <a:pPr>
              <a:buFont typeface="Arial" panose="020B0604020202020204" pitchFamily="34" charset="0"/>
              <a:buChar char="•"/>
            </a:pPr>
            <a:r>
              <a:rPr lang="pl-PL" dirty="0"/>
              <a:t>Urządzenie emituje światło czerwone i podczerwone, które przechodzi przez tkanki i hemoglobinę, analizując stopień nasycenia krwi tlenem.</a:t>
            </a:r>
          </a:p>
          <a:p>
            <a:pPr>
              <a:buFont typeface="Arial" panose="020B0604020202020204" pitchFamily="34" charset="0"/>
              <a:buChar char="•"/>
            </a:pPr>
            <a:r>
              <a:rPr lang="pl-PL" dirty="0"/>
              <a:t>Wynik wyświetla się w postaci procentowej (</a:t>
            </a:r>
            <a:r>
              <a:rPr lang="pl-PL" dirty="0" err="1"/>
              <a:t>SpO</a:t>
            </a:r>
            <a:r>
              <a:rPr lang="pl-PL" dirty="0"/>
              <a:t>₂) i tętna (HR).</a:t>
            </a:r>
          </a:p>
          <a:p>
            <a:r>
              <a:rPr lang="pl-PL" b="1" dirty="0"/>
              <a:t>Rola pielęgniarki:</a:t>
            </a:r>
            <a:endParaRPr lang="pl-PL" dirty="0"/>
          </a:p>
          <a:p>
            <a:pPr>
              <a:buFont typeface="Arial" panose="020B0604020202020204" pitchFamily="34" charset="0"/>
              <a:buChar char="•"/>
            </a:pPr>
            <a:r>
              <a:rPr lang="pl-PL" dirty="0"/>
              <a:t>Przygotowanie pacjenta i czujnika.</a:t>
            </a:r>
          </a:p>
          <a:p>
            <a:pPr>
              <a:buFont typeface="Arial" panose="020B0604020202020204" pitchFamily="34" charset="0"/>
              <a:buChar char="•"/>
            </a:pPr>
            <a:r>
              <a:rPr lang="pl-PL" dirty="0"/>
              <a:t>Zapewnienie prawidłowego kontaktu czujnika ze skórą.</a:t>
            </a:r>
          </a:p>
          <a:p>
            <a:pPr>
              <a:buFont typeface="Arial" panose="020B0604020202020204" pitchFamily="34" charset="0"/>
              <a:buChar char="•"/>
            </a:pPr>
            <a:r>
              <a:rPr lang="pl-PL" dirty="0"/>
              <a:t>Monitorowanie wartości w czasie rzeczywistym i dokumentacja wyników.</a:t>
            </a:r>
          </a:p>
          <a:p>
            <a:pPr>
              <a:buFont typeface="Arial" panose="020B0604020202020204" pitchFamily="34" charset="0"/>
              <a:buChar char="•"/>
            </a:pPr>
            <a:r>
              <a:rPr lang="pl-PL" dirty="0"/>
              <a:t>Reakcja na nagłe spadki saturacji – powiadomienie lekarza, </a:t>
            </a:r>
            <a:r>
              <a:rPr lang="pl-PL" dirty="0" smtClean="0"/>
              <a:t>rozpoczęcie tlenoterapii</a:t>
            </a:r>
            <a:endParaRPr lang="pl-PL" dirty="0"/>
          </a:p>
          <a:p>
            <a:endParaRPr lang="pl-PL" dirty="0"/>
          </a:p>
        </p:txBody>
      </p:sp>
    </p:spTree>
    <p:extLst>
      <p:ext uri="{BB962C8B-B14F-4D97-AF65-F5344CB8AC3E}">
        <p14:creationId xmlns:p14="http://schemas.microsoft.com/office/powerpoint/2010/main" val="3496261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lstStyle/>
          <a:p>
            <a:r>
              <a:rPr lang="pl-PL" b="1" dirty="0"/>
              <a:t>Interpretacja wyników</a:t>
            </a:r>
          </a:p>
          <a:p>
            <a:pPr>
              <a:buFont typeface="Arial" panose="020B0604020202020204" pitchFamily="34" charset="0"/>
              <a:buChar char="•"/>
            </a:pPr>
            <a:r>
              <a:rPr lang="pl-PL" b="1" dirty="0" err="1"/>
              <a:t>SpO</a:t>
            </a:r>
            <a:r>
              <a:rPr lang="pl-PL" b="1" dirty="0"/>
              <a:t>₂ 95–100%</a:t>
            </a:r>
            <a:r>
              <a:rPr lang="pl-PL" dirty="0"/>
              <a:t> – norma u osób zdrowych.</a:t>
            </a:r>
          </a:p>
          <a:p>
            <a:pPr>
              <a:buFont typeface="Arial" panose="020B0604020202020204" pitchFamily="34" charset="0"/>
              <a:buChar char="•"/>
            </a:pPr>
            <a:r>
              <a:rPr lang="pl-PL" b="1" dirty="0" err="1"/>
              <a:t>SpO</a:t>
            </a:r>
            <a:r>
              <a:rPr lang="pl-PL" b="1" dirty="0"/>
              <a:t>₂ 90–94%</a:t>
            </a:r>
            <a:r>
              <a:rPr lang="pl-PL" dirty="0"/>
              <a:t> – łagodna hipoksemia, wymaga oceny klinicznej i obserwacji.</a:t>
            </a:r>
          </a:p>
          <a:p>
            <a:pPr>
              <a:buFont typeface="Arial" panose="020B0604020202020204" pitchFamily="34" charset="0"/>
              <a:buChar char="•"/>
            </a:pPr>
            <a:r>
              <a:rPr lang="pl-PL" b="1" dirty="0" err="1"/>
              <a:t>SpO</a:t>
            </a:r>
            <a:r>
              <a:rPr lang="pl-PL" b="1" dirty="0"/>
              <a:t>₂ &lt;90%</a:t>
            </a:r>
            <a:r>
              <a:rPr lang="pl-PL" dirty="0"/>
              <a:t> – niedotlenienie, wymaga interwencji medycznej.</a:t>
            </a:r>
          </a:p>
          <a:p>
            <a:pPr>
              <a:buFont typeface="Arial" panose="020B0604020202020204" pitchFamily="34" charset="0"/>
              <a:buChar char="•"/>
            </a:pPr>
            <a:r>
              <a:rPr lang="pl-PL" b="1" dirty="0" err="1"/>
              <a:t>SpO</a:t>
            </a:r>
            <a:r>
              <a:rPr lang="pl-PL" b="1" dirty="0"/>
              <a:t>₂ &lt;85%</a:t>
            </a:r>
            <a:r>
              <a:rPr lang="pl-PL" dirty="0"/>
              <a:t> – ciężka hipoksemia, stan zagrożenia życia.</a:t>
            </a:r>
          </a:p>
          <a:p>
            <a:r>
              <a:rPr lang="pl-PL" b="1" dirty="0"/>
              <a:t>Dodatkowe uwagi:</a:t>
            </a:r>
            <a:endParaRPr lang="pl-PL" dirty="0"/>
          </a:p>
          <a:p>
            <a:pPr>
              <a:buFont typeface="Arial" panose="020B0604020202020204" pitchFamily="34" charset="0"/>
              <a:buChar char="•"/>
            </a:pPr>
            <a:r>
              <a:rPr lang="pl-PL" dirty="0"/>
              <a:t>Wyniki mogą być zaburzone przez zimne palce, ruch, sztuczne paznokcie, lakiery, niedokrwistość, niedotlenienie tkankowe.</a:t>
            </a:r>
          </a:p>
          <a:p>
            <a:pPr>
              <a:buFont typeface="Arial" panose="020B0604020202020204" pitchFamily="34" charset="0"/>
              <a:buChar char="•"/>
            </a:pPr>
            <a:r>
              <a:rPr lang="pl-PL" dirty="0"/>
              <a:t>Trend zmian </a:t>
            </a:r>
            <a:r>
              <a:rPr lang="pl-PL" dirty="0" err="1"/>
              <a:t>SpO</a:t>
            </a:r>
            <a:r>
              <a:rPr lang="pl-PL" dirty="0"/>
              <a:t>₂ jest równie ważny jak pojedyncza wartość.</a:t>
            </a:r>
          </a:p>
          <a:p>
            <a:endParaRPr lang="pl-PL" dirty="0"/>
          </a:p>
        </p:txBody>
      </p:sp>
    </p:spTree>
    <p:extLst>
      <p:ext uri="{BB962C8B-B14F-4D97-AF65-F5344CB8AC3E}">
        <p14:creationId xmlns:p14="http://schemas.microsoft.com/office/powerpoint/2010/main" val="3609265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funkcji płuc</a:t>
            </a:r>
            <a:endParaRPr lang="pl-PL" dirty="0"/>
          </a:p>
        </p:txBody>
      </p:sp>
      <p:sp>
        <p:nvSpPr>
          <p:cNvPr id="3" name="Symbol zastępczy zawartości 2"/>
          <p:cNvSpPr>
            <a:spLocks noGrp="1"/>
          </p:cNvSpPr>
          <p:nvPr>
            <p:ph idx="1"/>
          </p:nvPr>
        </p:nvSpPr>
        <p:spPr/>
        <p:txBody>
          <a:bodyPr/>
          <a:lstStyle/>
          <a:p>
            <a:r>
              <a:rPr lang="pl-PL" b="1" dirty="0"/>
              <a:t>Rola pielęgniarki w </a:t>
            </a:r>
            <a:r>
              <a:rPr lang="pl-PL" b="1" dirty="0" err="1"/>
              <a:t>pulsoksymetrii</a:t>
            </a:r>
            <a:endParaRPr lang="pl-PL" b="1" dirty="0"/>
          </a:p>
          <a:p>
            <a:pPr>
              <a:buFont typeface="Arial" panose="020B0604020202020204" pitchFamily="34" charset="0"/>
              <a:buChar char="•"/>
            </a:pPr>
            <a:r>
              <a:rPr lang="pl-PL" dirty="0"/>
              <a:t>Wyjaśnienie pacjentowi celu badania i jego przebiegu.</a:t>
            </a:r>
          </a:p>
          <a:p>
            <a:pPr>
              <a:buFont typeface="Arial" panose="020B0604020202020204" pitchFamily="34" charset="0"/>
              <a:buChar char="•"/>
            </a:pPr>
            <a:r>
              <a:rPr lang="pl-PL" dirty="0"/>
              <a:t>Prawidłowe założenie czujnika i kontrola jego stabilności.</a:t>
            </a:r>
          </a:p>
          <a:p>
            <a:pPr>
              <a:buFont typeface="Arial" panose="020B0604020202020204" pitchFamily="34" charset="0"/>
              <a:buChar char="•"/>
            </a:pPr>
            <a:r>
              <a:rPr lang="pl-PL" dirty="0"/>
              <a:t>Ciągłe monitorowanie wartości i reagowanie na nieprawidłowe odczyty.</a:t>
            </a:r>
          </a:p>
          <a:p>
            <a:pPr>
              <a:buFont typeface="Arial" panose="020B0604020202020204" pitchFamily="34" charset="0"/>
              <a:buChar char="•"/>
            </a:pPr>
            <a:r>
              <a:rPr lang="pl-PL" dirty="0"/>
              <a:t>Dokumentowanie wyników i przekazywanie informacji lekarzowi.</a:t>
            </a:r>
          </a:p>
          <a:p>
            <a:pPr>
              <a:buFont typeface="Arial" panose="020B0604020202020204" pitchFamily="34" charset="0"/>
              <a:buChar char="•"/>
            </a:pPr>
            <a:r>
              <a:rPr lang="pl-PL" dirty="0"/>
              <a:t>Edukacja pacjenta w zakresie samokontroli (np. w domu przy chorobach przewlekłych).</a:t>
            </a:r>
          </a:p>
          <a:p>
            <a:r>
              <a:rPr lang="pl-PL" b="1" dirty="0"/>
              <a:t>Znaczenie:</a:t>
            </a:r>
            <a:r>
              <a:rPr lang="pl-PL" dirty="0"/>
              <a:t/>
            </a:r>
            <a:br>
              <a:rPr lang="pl-PL" dirty="0"/>
            </a:br>
            <a:r>
              <a:rPr lang="pl-PL" dirty="0" err="1"/>
              <a:t>Pulsoksymetria</a:t>
            </a:r>
            <a:r>
              <a:rPr lang="pl-PL" dirty="0"/>
              <a:t> pozwala na wczesne wykrycie niedotlenienia, co jest kluczowe dla szybkiej interwencji i zapobiegania powikłaniom w chorobach układu oddechowego i sercowo-naczyniowego.</a:t>
            </a:r>
          </a:p>
          <a:p>
            <a:endParaRPr lang="pl-PL" dirty="0"/>
          </a:p>
        </p:txBody>
      </p:sp>
    </p:spTree>
    <p:extLst>
      <p:ext uri="{BB962C8B-B14F-4D97-AF65-F5344CB8AC3E}">
        <p14:creationId xmlns:p14="http://schemas.microsoft.com/office/powerpoint/2010/main" val="1241055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inwazyjne -</a:t>
            </a:r>
            <a:r>
              <a:rPr lang="pl-PL" dirty="0" err="1" smtClean="0"/>
              <a:t>bronchokopia</a:t>
            </a:r>
            <a:endParaRPr lang="pl-PL" dirty="0"/>
          </a:p>
        </p:txBody>
      </p:sp>
      <p:sp>
        <p:nvSpPr>
          <p:cNvPr id="3" name="Symbol zastępczy zawartości 2"/>
          <p:cNvSpPr>
            <a:spLocks noGrp="1"/>
          </p:cNvSpPr>
          <p:nvPr>
            <p:ph idx="1"/>
          </p:nvPr>
        </p:nvSpPr>
        <p:spPr/>
        <p:txBody>
          <a:bodyPr>
            <a:normAutofit fontScale="92500" lnSpcReduction="10000"/>
          </a:bodyPr>
          <a:lstStyle/>
          <a:p>
            <a:r>
              <a:rPr lang="pl-PL" dirty="0"/>
              <a:t>Bronchoskopia to badanie inwazyjne, umożliwiające bezpośrednią ocenę wnętrza oskrzeli i tchawicy za pomocą giętkiego lub sztywnego bronchoskopu. Pozwala na wykrycie zmian zapalnych, nowotworowych, obecności ciał obcych oraz pobranie materiału do dalszych badań (biopsja, płukanie oskrzelowe, plwocina</a:t>
            </a:r>
            <a:r>
              <a:rPr lang="pl-PL" dirty="0" smtClean="0"/>
              <a:t>).</a:t>
            </a:r>
          </a:p>
          <a:p>
            <a:endParaRPr lang="pl-PL" dirty="0"/>
          </a:p>
          <a:p>
            <a:r>
              <a:rPr lang="pl-PL" b="1" dirty="0"/>
              <a:t>Wskazania do bronchoskopii:</a:t>
            </a:r>
            <a:endParaRPr lang="pl-PL" dirty="0"/>
          </a:p>
          <a:p>
            <a:pPr>
              <a:buFont typeface="Arial" panose="020B0604020202020204" pitchFamily="34" charset="0"/>
              <a:buChar char="•"/>
            </a:pPr>
            <a:r>
              <a:rPr lang="pl-PL" dirty="0"/>
              <a:t>Podejrzenie nowotworów oskrzeli lub płuc.</a:t>
            </a:r>
          </a:p>
          <a:p>
            <a:pPr>
              <a:buFont typeface="Arial" panose="020B0604020202020204" pitchFamily="34" charset="0"/>
              <a:buChar char="•"/>
            </a:pPr>
            <a:r>
              <a:rPr lang="pl-PL" dirty="0"/>
              <a:t>Przewlekły kaszel, krwioplucie lub nawracające infekcje dróg oddechowych.</a:t>
            </a:r>
          </a:p>
          <a:p>
            <a:pPr>
              <a:buFont typeface="Arial" panose="020B0604020202020204" pitchFamily="34" charset="0"/>
              <a:buChar char="•"/>
            </a:pPr>
            <a:r>
              <a:rPr lang="pl-PL" dirty="0"/>
              <a:t>Ocena zmian zapalnych i przewlekłych chorób oskrzeli.</a:t>
            </a:r>
          </a:p>
          <a:p>
            <a:pPr>
              <a:buFont typeface="Arial" panose="020B0604020202020204" pitchFamily="34" charset="0"/>
              <a:buChar char="•"/>
            </a:pPr>
            <a:r>
              <a:rPr lang="pl-PL" dirty="0"/>
              <a:t>Usuwanie ciał obcych lub gromadzącej się wydzieliny.</a:t>
            </a:r>
          </a:p>
          <a:p>
            <a:pPr>
              <a:buFont typeface="Arial" panose="020B0604020202020204" pitchFamily="34" charset="0"/>
              <a:buChar char="•"/>
            </a:pPr>
            <a:r>
              <a:rPr lang="pl-PL" dirty="0"/>
              <a:t>Pobranie materiału do diagnostyki mikrobiologicznej lub histopatologicznej.</a:t>
            </a:r>
          </a:p>
          <a:p>
            <a:endParaRPr lang="pl-PL" dirty="0" smtClean="0"/>
          </a:p>
          <a:p>
            <a:endParaRPr lang="pl-PL" dirty="0"/>
          </a:p>
          <a:p>
            <a:endParaRPr lang="pl-PL" dirty="0"/>
          </a:p>
        </p:txBody>
      </p:sp>
    </p:spTree>
    <p:extLst>
      <p:ext uri="{BB962C8B-B14F-4D97-AF65-F5344CB8AC3E}">
        <p14:creationId xmlns:p14="http://schemas.microsoft.com/office/powerpoint/2010/main" val="335406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6BC1BF8-9417-AD8A-0E23-0D0E57A2A627}"/>
              </a:ext>
            </a:extLst>
          </p:cNvPr>
          <p:cNvSpPr>
            <a:spLocks noGrp="1"/>
          </p:cNvSpPr>
          <p:nvPr>
            <p:ph type="title"/>
          </p:nvPr>
        </p:nvSpPr>
        <p:spPr>
          <a:xfrm>
            <a:off x="801640" y="369771"/>
            <a:ext cx="10353761" cy="1326321"/>
          </a:xfrm>
        </p:spPr>
        <p:txBody>
          <a:bodyPr>
            <a:normAutofit/>
          </a:bodyPr>
          <a:lstStyle/>
          <a:p>
            <a:r>
              <a:rPr lang="pl-PL" sz="3600" dirty="0"/>
              <a:t>Patofizjologiczne zmiany w schorzeniach układu oddechowego</a:t>
            </a:r>
          </a:p>
        </p:txBody>
      </p:sp>
      <p:sp>
        <p:nvSpPr>
          <p:cNvPr id="3" name="Symbol zastępczy zawartości 2">
            <a:extLst>
              <a:ext uri="{FF2B5EF4-FFF2-40B4-BE49-F238E27FC236}">
                <a16:creationId xmlns:a16="http://schemas.microsoft.com/office/drawing/2014/main" xmlns="" id="{97823F75-F6D5-B977-FA98-1A84119CD051}"/>
              </a:ext>
            </a:extLst>
          </p:cNvPr>
          <p:cNvSpPr>
            <a:spLocks noGrp="1"/>
          </p:cNvSpPr>
          <p:nvPr>
            <p:ph idx="1"/>
          </p:nvPr>
        </p:nvSpPr>
        <p:spPr>
          <a:xfrm>
            <a:off x="612250" y="1951457"/>
            <a:ext cx="9006041" cy="4258512"/>
          </a:xfrm>
        </p:spPr>
        <p:txBody>
          <a:bodyPr>
            <a:normAutofit fontScale="40000" lnSpcReduction="20000"/>
          </a:bodyPr>
          <a:lstStyle/>
          <a:p>
            <a:pPr marL="0" indent="0">
              <a:buNone/>
            </a:pPr>
            <a:r>
              <a:rPr lang="pl-PL" sz="3400" dirty="0"/>
              <a:t>Do niewydolności oddechowej według </a:t>
            </a:r>
            <a:r>
              <a:rPr lang="pl-PL" sz="3400" dirty="0" err="1"/>
              <a:t>Venratha</a:t>
            </a:r>
            <a:r>
              <a:rPr lang="pl-PL" sz="3400" dirty="0"/>
              <a:t> prowadzą następujące zaburzenia czynności oddechowej:</a:t>
            </a:r>
          </a:p>
          <a:p>
            <a:pPr marL="0" indent="0">
              <a:buNone/>
            </a:pPr>
            <a:r>
              <a:rPr lang="pl-PL" sz="3400" b="1" dirty="0"/>
              <a:t> 1. Zaburzenia wentylacyjne typu restrykcyjnego i obturacyjnego:</a:t>
            </a:r>
          </a:p>
          <a:p>
            <a:pPr marL="0" indent="0">
              <a:buNone/>
            </a:pPr>
            <a:r>
              <a:rPr lang="pl-PL" sz="3400" dirty="0"/>
              <a:t>	→ ograniczenia ruchów oddechowych,</a:t>
            </a:r>
          </a:p>
          <a:p>
            <a:pPr marL="0" indent="0">
              <a:buNone/>
            </a:pPr>
            <a:r>
              <a:rPr lang="pl-PL" sz="3400" dirty="0"/>
              <a:t>	→ zwężenia dróg oddechowych,</a:t>
            </a:r>
          </a:p>
          <a:p>
            <a:pPr marL="0" indent="0">
              <a:buNone/>
            </a:pPr>
            <a:r>
              <a:rPr lang="pl-PL" sz="3400" dirty="0"/>
              <a:t>	→ postacie mieszane (rozedma), </a:t>
            </a:r>
          </a:p>
          <a:p>
            <a:pPr marL="0" indent="0">
              <a:buNone/>
            </a:pPr>
            <a:r>
              <a:rPr lang="pl-PL" sz="3400" dirty="0"/>
              <a:t>	 →  oddech wahadłowy.</a:t>
            </a:r>
          </a:p>
          <a:p>
            <a:pPr marL="0" indent="0">
              <a:buNone/>
            </a:pPr>
            <a:r>
              <a:rPr lang="pl-PL" sz="3400" b="1" dirty="0"/>
              <a:t>2. Zaburzenia perfuzji krwi (zaburzenia w krążeniu):</a:t>
            </a:r>
          </a:p>
          <a:p>
            <a:pPr marL="0" indent="0">
              <a:buNone/>
            </a:pPr>
            <a:r>
              <a:rPr lang="pl-PL" sz="3400" dirty="0"/>
              <a:t>	→ nieprawidłowe połączenia sercowo-naczyniowe (przecieki),</a:t>
            </a:r>
          </a:p>
          <a:p>
            <a:pPr marL="0" indent="0">
              <a:buNone/>
            </a:pPr>
            <a:r>
              <a:rPr lang="pl-PL" sz="3400" dirty="0"/>
              <a:t>	→ przekrwienie niewentylowanych części płuc, </a:t>
            </a:r>
          </a:p>
          <a:p>
            <a:pPr marL="0" indent="0">
              <a:buNone/>
            </a:pPr>
            <a:r>
              <a:rPr lang="pl-PL" sz="3400" dirty="0"/>
              <a:t>	→ pierwotne choroby naczyń.</a:t>
            </a:r>
          </a:p>
          <a:p>
            <a:pPr marL="0" indent="0">
              <a:buNone/>
            </a:pPr>
            <a:r>
              <a:rPr lang="pl-PL" sz="3400" b="1" dirty="0"/>
              <a:t>3. Zaburzenia dyfuzji gazów: </a:t>
            </a:r>
          </a:p>
          <a:p>
            <a:pPr marL="0" indent="0">
              <a:buNone/>
            </a:pPr>
            <a:r>
              <a:rPr lang="pl-PL" sz="3400" dirty="0"/>
              <a:t>	→ pierwotne płucne,</a:t>
            </a:r>
          </a:p>
          <a:p>
            <a:pPr marL="0" indent="0">
              <a:buNone/>
            </a:pPr>
            <a:r>
              <a:rPr lang="pl-PL" sz="3400" dirty="0"/>
              <a:t>	→ pierwotne sercowe.</a:t>
            </a:r>
          </a:p>
          <a:p>
            <a:endParaRPr lang="pl-PL" dirty="0"/>
          </a:p>
        </p:txBody>
      </p:sp>
    </p:spTree>
    <p:extLst>
      <p:ext uri="{BB962C8B-B14F-4D97-AF65-F5344CB8AC3E}">
        <p14:creationId xmlns:p14="http://schemas.microsoft.com/office/powerpoint/2010/main" val="3134524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inwazyjne -</a:t>
            </a:r>
            <a:r>
              <a:rPr lang="pl-PL" dirty="0" err="1" smtClean="0"/>
              <a:t>bronchokopia</a:t>
            </a:r>
            <a:endParaRPr lang="pl-PL" dirty="0"/>
          </a:p>
        </p:txBody>
      </p:sp>
      <p:sp>
        <p:nvSpPr>
          <p:cNvPr id="3" name="Symbol zastępczy zawartości 2"/>
          <p:cNvSpPr>
            <a:spLocks noGrp="1"/>
          </p:cNvSpPr>
          <p:nvPr>
            <p:ph idx="1"/>
          </p:nvPr>
        </p:nvSpPr>
        <p:spPr/>
        <p:txBody>
          <a:bodyPr>
            <a:normAutofit fontScale="92500" lnSpcReduction="20000"/>
          </a:bodyPr>
          <a:lstStyle/>
          <a:p>
            <a:r>
              <a:rPr lang="pl-PL" b="1" dirty="0"/>
              <a:t>Przygotowanie pacjenta:</a:t>
            </a:r>
            <a:endParaRPr lang="pl-PL" dirty="0"/>
          </a:p>
          <a:p>
            <a:pPr>
              <a:buFont typeface="Arial" panose="020B0604020202020204" pitchFamily="34" charset="0"/>
              <a:buChar char="•"/>
            </a:pPr>
            <a:r>
              <a:rPr lang="pl-PL" dirty="0"/>
              <a:t>Wyjaśnienie celu i przebiegu badania oraz uzyskanie zgody pacjenta.</a:t>
            </a:r>
          </a:p>
          <a:p>
            <a:pPr>
              <a:buFont typeface="Arial" panose="020B0604020202020204" pitchFamily="34" charset="0"/>
              <a:buChar char="•"/>
            </a:pPr>
            <a:r>
              <a:rPr lang="pl-PL" dirty="0"/>
              <a:t>Odstawienie leków rozrzedzających krew, jeśli jest wskazane.</a:t>
            </a:r>
          </a:p>
          <a:p>
            <a:pPr>
              <a:buFont typeface="Arial" panose="020B0604020202020204" pitchFamily="34" charset="0"/>
              <a:buChar char="•"/>
            </a:pPr>
            <a:r>
              <a:rPr lang="pl-PL" dirty="0"/>
              <a:t>Czasowo czczo – zwykle 6–8 godzin przed badaniem.</a:t>
            </a:r>
          </a:p>
          <a:p>
            <a:pPr>
              <a:buFont typeface="Arial" panose="020B0604020202020204" pitchFamily="34" charset="0"/>
              <a:buChar char="•"/>
            </a:pPr>
            <a:r>
              <a:rPr lang="pl-PL" dirty="0"/>
              <a:t>Ocena stanu zdrowia: badania krwi, stan sercowo-naczyniowy, alergie</a:t>
            </a:r>
            <a:r>
              <a:rPr lang="pl-PL" dirty="0" smtClean="0"/>
              <a:t>.</a:t>
            </a:r>
          </a:p>
          <a:p>
            <a:pPr>
              <a:buFont typeface="Arial" panose="020B0604020202020204" pitchFamily="34" charset="0"/>
              <a:buChar char="•"/>
            </a:pPr>
            <a:endParaRPr lang="pl-PL" dirty="0"/>
          </a:p>
          <a:p>
            <a:r>
              <a:rPr lang="pl-PL" b="1" dirty="0"/>
              <a:t>Przebieg badania:</a:t>
            </a:r>
            <a:endParaRPr lang="pl-PL" dirty="0"/>
          </a:p>
          <a:p>
            <a:pPr>
              <a:buFont typeface="Arial" panose="020B0604020202020204" pitchFamily="34" charset="0"/>
              <a:buChar char="•"/>
            </a:pPr>
            <a:r>
              <a:rPr lang="pl-PL" dirty="0"/>
              <a:t>Pacjent leży na leżance, pod podaniem miejscowego znieczulenia lub sedacji.</a:t>
            </a:r>
          </a:p>
          <a:p>
            <a:pPr>
              <a:buFont typeface="Arial" panose="020B0604020202020204" pitchFamily="34" charset="0"/>
              <a:buChar char="•"/>
            </a:pPr>
            <a:r>
              <a:rPr lang="pl-PL" dirty="0"/>
              <a:t>Bronchoskop wprowadzany jest przez nos lub usta do tchawicy i oskrzeli.</a:t>
            </a:r>
          </a:p>
          <a:p>
            <a:pPr>
              <a:buFont typeface="Arial" panose="020B0604020202020204" pitchFamily="34" charset="0"/>
              <a:buChar char="•"/>
            </a:pPr>
            <a:r>
              <a:rPr lang="pl-PL" dirty="0"/>
              <a:t>Możliwe czynności: oglądanie wnętrza dróg oddechowych, pobranie plwociny, biopsja, płukanie oskrzelowe.</a:t>
            </a:r>
          </a:p>
          <a:p>
            <a:pPr>
              <a:buFont typeface="Arial" panose="020B0604020202020204" pitchFamily="34" charset="0"/>
              <a:buChar char="•"/>
            </a:pPr>
            <a:endParaRPr lang="pl-PL" dirty="0"/>
          </a:p>
          <a:p>
            <a:endParaRPr lang="pl-PL" dirty="0" smtClean="0"/>
          </a:p>
          <a:p>
            <a:endParaRPr lang="pl-PL" dirty="0"/>
          </a:p>
          <a:p>
            <a:endParaRPr lang="pl-PL" dirty="0"/>
          </a:p>
        </p:txBody>
      </p:sp>
    </p:spTree>
    <p:extLst>
      <p:ext uri="{BB962C8B-B14F-4D97-AF65-F5344CB8AC3E}">
        <p14:creationId xmlns:p14="http://schemas.microsoft.com/office/powerpoint/2010/main" val="132026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inwazyjne -</a:t>
            </a:r>
            <a:r>
              <a:rPr lang="pl-PL" dirty="0" err="1" smtClean="0"/>
              <a:t>bronchokopia</a:t>
            </a:r>
            <a:endParaRPr lang="pl-PL" dirty="0"/>
          </a:p>
        </p:txBody>
      </p:sp>
      <p:sp>
        <p:nvSpPr>
          <p:cNvPr id="3" name="Symbol zastępczy zawartości 2"/>
          <p:cNvSpPr>
            <a:spLocks noGrp="1"/>
          </p:cNvSpPr>
          <p:nvPr>
            <p:ph idx="1"/>
          </p:nvPr>
        </p:nvSpPr>
        <p:spPr/>
        <p:txBody>
          <a:bodyPr>
            <a:normAutofit fontScale="77500" lnSpcReduction="20000"/>
          </a:bodyPr>
          <a:lstStyle/>
          <a:p>
            <a:r>
              <a:rPr lang="pl-PL" b="1" dirty="0"/>
              <a:t>Rola pielęgniarki:</a:t>
            </a:r>
            <a:endParaRPr lang="pl-PL" dirty="0"/>
          </a:p>
          <a:p>
            <a:pPr>
              <a:buFont typeface="Arial" panose="020B0604020202020204" pitchFamily="34" charset="0"/>
              <a:buChar char="•"/>
            </a:pPr>
            <a:r>
              <a:rPr lang="pl-PL" dirty="0"/>
              <a:t>Przygotowanie sprzętu i aseptyka.</a:t>
            </a:r>
          </a:p>
          <a:p>
            <a:pPr>
              <a:buFont typeface="Arial" panose="020B0604020202020204" pitchFamily="34" charset="0"/>
              <a:buChar char="•"/>
            </a:pPr>
            <a:r>
              <a:rPr lang="pl-PL" dirty="0"/>
              <a:t>Instruktaż pacjenta przed badaniem i wsparcie psychiczne.</a:t>
            </a:r>
          </a:p>
          <a:p>
            <a:pPr>
              <a:buFont typeface="Arial" panose="020B0604020202020204" pitchFamily="34" charset="0"/>
              <a:buChar char="•"/>
            </a:pPr>
            <a:r>
              <a:rPr lang="pl-PL" dirty="0"/>
              <a:t>Monitorowanie parametrów życiowych pacjenta w trakcie bronchoskopii: tętno, ciśnienie, saturacja.</a:t>
            </a:r>
          </a:p>
          <a:p>
            <a:pPr>
              <a:buFont typeface="Arial" panose="020B0604020202020204" pitchFamily="34" charset="0"/>
              <a:buChar char="•"/>
            </a:pPr>
            <a:r>
              <a:rPr lang="pl-PL" dirty="0"/>
              <a:t>Opieka po badaniu: ocena odruchu kaszlu, sprawdzenie drożności dróg oddechowych, monitorowanie ewentualnych powikłań (krwawienie, duszność).</a:t>
            </a:r>
          </a:p>
          <a:p>
            <a:pPr>
              <a:buFont typeface="Arial" panose="020B0604020202020204" pitchFamily="34" charset="0"/>
              <a:buChar char="•"/>
            </a:pPr>
            <a:r>
              <a:rPr lang="pl-PL" dirty="0"/>
              <a:t>Edukacja pacjenta po badaniu: możliwe objawy po zabiegu (bóle gardła, lekkie krwioplucie), zasady dalszej obserwacji i kontaktu z personelem medycznym.</a:t>
            </a:r>
          </a:p>
          <a:p>
            <a:r>
              <a:rPr lang="pl-PL" b="1" dirty="0"/>
              <a:t>Znaczenie diagnostyczne:</a:t>
            </a:r>
            <a:endParaRPr lang="pl-PL" dirty="0"/>
          </a:p>
          <a:p>
            <a:pPr>
              <a:buFont typeface="Arial" panose="020B0604020202020204" pitchFamily="34" charset="0"/>
              <a:buChar char="•"/>
            </a:pPr>
            <a:r>
              <a:rPr lang="pl-PL" dirty="0"/>
              <a:t>Pozwala na dokładną ocenę zmian w drogach oddechowych, które mogą nie być widoczne w badaniach obrazowych.</a:t>
            </a:r>
          </a:p>
          <a:p>
            <a:pPr>
              <a:buFont typeface="Arial" panose="020B0604020202020204" pitchFamily="34" charset="0"/>
              <a:buChar char="•"/>
            </a:pPr>
            <a:r>
              <a:rPr lang="pl-PL" dirty="0"/>
              <a:t>Umożliwia pobranie materiału do badań histopatologicznych i mikrobiologicznych, co jest kluczowe w rozpoznaniu chorób płuc i oskrzeli.</a:t>
            </a:r>
          </a:p>
          <a:p>
            <a:pPr>
              <a:buFont typeface="Arial" panose="020B0604020202020204" pitchFamily="34" charset="0"/>
              <a:buChar char="•"/>
            </a:pPr>
            <a:r>
              <a:rPr lang="pl-PL" dirty="0"/>
              <a:t>Pomaga w leczeniu poprzez usunięcie zalegającej wydzieliny lub ciał obcych.</a:t>
            </a:r>
          </a:p>
          <a:p>
            <a:pPr>
              <a:buFont typeface="Arial" panose="020B0604020202020204" pitchFamily="34" charset="0"/>
              <a:buChar char="•"/>
            </a:pPr>
            <a:endParaRPr lang="pl-PL" dirty="0"/>
          </a:p>
          <a:p>
            <a:endParaRPr lang="pl-PL" dirty="0" smtClean="0"/>
          </a:p>
          <a:p>
            <a:endParaRPr lang="pl-PL" dirty="0"/>
          </a:p>
          <a:p>
            <a:endParaRPr lang="pl-PL" dirty="0"/>
          </a:p>
        </p:txBody>
      </p:sp>
    </p:spTree>
    <p:extLst>
      <p:ext uri="{BB962C8B-B14F-4D97-AF65-F5344CB8AC3E}">
        <p14:creationId xmlns:p14="http://schemas.microsoft.com/office/powerpoint/2010/main" val="973591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inwazyjne - biopsja</a:t>
            </a:r>
            <a:endParaRPr lang="pl-PL" dirty="0"/>
          </a:p>
        </p:txBody>
      </p:sp>
      <p:sp>
        <p:nvSpPr>
          <p:cNvPr id="3" name="Symbol zastępczy zawartości 2"/>
          <p:cNvSpPr>
            <a:spLocks noGrp="1"/>
          </p:cNvSpPr>
          <p:nvPr>
            <p:ph idx="1"/>
          </p:nvPr>
        </p:nvSpPr>
        <p:spPr/>
        <p:txBody>
          <a:bodyPr/>
          <a:lstStyle/>
          <a:p>
            <a:r>
              <a:rPr lang="pl-PL" dirty="0"/>
              <a:t>Biopsja płuca to zabieg inwazyjny polegający na pobraniu fragmentu tkanki płucnej w celu dalszej diagnostyki histopatologicznej, cytologicznej lub mikrobiologicznej. Umożliwia potwierdzenie diagnozy w chorobach nowotworowych, przewlekłych infekcjach płuc oraz zmianach zapalnych</a:t>
            </a:r>
            <a:r>
              <a:rPr lang="pl-PL" dirty="0" smtClean="0"/>
              <a:t>.</a:t>
            </a:r>
          </a:p>
          <a:p>
            <a:r>
              <a:rPr lang="pl-PL" b="1" dirty="0"/>
              <a:t>Wskazania do biopsji płuca:</a:t>
            </a:r>
            <a:endParaRPr lang="pl-PL" dirty="0"/>
          </a:p>
          <a:p>
            <a:pPr>
              <a:buFont typeface="Arial" panose="020B0604020202020204" pitchFamily="34" charset="0"/>
              <a:buChar char="•"/>
            </a:pPr>
            <a:r>
              <a:rPr lang="pl-PL" dirty="0"/>
              <a:t>Podejrzenie nowotworów płuc lub oskrzeli.</a:t>
            </a:r>
          </a:p>
          <a:p>
            <a:pPr>
              <a:buFont typeface="Arial" panose="020B0604020202020204" pitchFamily="34" charset="0"/>
              <a:buChar char="•"/>
            </a:pPr>
            <a:r>
              <a:rPr lang="pl-PL" dirty="0"/>
              <a:t>Przewlekłe zmiany zapalne lub ogniskowe w płucach.</a:t>
            </a:r>
          </a:p>
          <a:p>
            <a:pPr>
              <a:buFont typeface="Arial" panose="020B0604020202020204" pitchFamily="34" charset="0"/>
              <a:buChar char="•"/>
            </a:pPr>
            <a:r>
              <a:rPr lang="pl-PL" dirty="0"/>
              <a:t>Niewyjaśnione zmiany ogniskowe lub rozlane w badaniach obrazowych (RTG, TK).</a:t>
            </a:r>
          </a:p>
          <a:p>
            <a:pPr>
              <a:buFont typeface="Arial" panose="020B0604020202020204" pitchFamily="34" charset="0"/>
              <a:buChar char="•"/>
            </a:pPr>
            <a:r>
              <a:rPr lang="pl-PL" dirty="0"/>
              <a:t>Choroby zakaźne, np. gruźlica, wymagające potwierdzenia mikrobiologicznego.</a:t>
            </a:r>
          </a:p>
          <a:p>
            <a:pPr>
              <a:buFont typeface="Arial" panose="020B0604020202020204" pitchFamily="34" charset="0"/>
              <a:buChar char="•"/>
            </a:pPr>
            <a:r>
              <a:rPr lang="pl-PL" dirty="0"/>
              <a:t>Ocena progresji choroby lub skuteczności leczenia.</a:t>
            </a:r>
          </a:p>
          <a:p>
            <a:endParaRPr lang="pl-PL" dirty="0"/>
          </a:p>
        </p:txBody>
      </p:sp>
    </p:spTree>
    <p:extLst>
      <p:ext uri="{BB962C8B-B14F-4D97-AF65-F5344CB8AC3E}">
        <p14:creationId xmlns:p14="http://schemas.microsoft.com/office/powerpoint/2010/main" val="7581979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Badanie inwazyjne - biopsja</a:t>
            </a:r>
            <a:endParaRPr lang="pl-PL" dirty="0"/>
          </a:p>
        </p:txBody>
      </p:sp>
      <p:sp>
        <p:nvSpPr>
          <p:cNvPr id="3" name="Symbol zastępczy zawartości 2"/>
          <p:cNvSpPr>
            <a:spLocks noGrp="1"/>
          </p:cNvSpPr>
          <p:nvPr>
            <p:ph idx="1"/>
          </p:nvPr>
        </p:nvSpPr>
        <p:spPr/>
        <p:txBody>
          <a:bodyPr>
            <a:normAutofit fontScale="92500" lnSpcReduction="20000"/>
          </a:bodyPr>
          <a:lstStyle/>
          <a:p>
            <a:r>
              <a:rPr lang="pl-PL" b="1" dirty="0"/>
              <a:t>Przygotowanie pacjenta:</a:t>
            </a:r>
            <a:endParaRPr lang="pl-PL" dirty="0"/>
          </a:p>
          <a:p>
            <a:pPr>
              <a:buFont typeface="Arial" panose="020B0604020202020204" pitchFamily="34" charset="0"/>
              <a:buChar char="•"/>
            </a:pPr>
            <a:r>
              <a:rPr lang="pl-PL" dirty="0"/>
              <a:t>Wywiad medyczny i badania laboratoryjne: ocena krzepliwości krwi, morfologia, funkcje nerek i wątroby.</a:t>
            </a:r>
          </a:p>
          <a:p>
            <a:pPr>
              <a:buFont typeface="Arial" panose="020B0604020202020204" pitchFamily="34" charset="0"/>
              <a:buChar char="•"/>
            </a:pPr>
            <a:r>
              <a:rPr lang="pl-PL" dirty="0"/>
              <a:t>Wyjaśnienie celu badania, ryzyka powikłań i przebiegu zabiegu, uzyskanie świadomej zgody.</a:t>
            </a:r>
          </a:p>
          <a:p>
            <a:pPr>
              <a:buFont typeface="Arial" panose="020B0604020202020204" pitchFamily="34" charset="0"/>
              <a:buChar char="•"/>
            </a:pPr>
            <a:r>
              <a:rPr lang="pl-PL" dirty="0"/>
              <a:t>Odstawienie leków przeciwzakrzepowych, jeśli jest zalecane.</a:t>
            </a:r>
          </a:p>
          <a:p>
            <a:pPr>
              <a:buFont typeface="Arial" panose="020B0604020202020204" pitchFamily="34" charset="0"/>
              <a:buChar char="•"/>
            </a:pPr>
            <a:r>
              <a:rPr lang="pl-PL" dirty="0"/>
              <a:t>Instruktaż pacjenta: pozycja podczas zabiegu, konieczność pozostania nieruchomo.</a:t>
            </a:r>
          </a:p>
          <a:p>
            <a:r>
              <a:rPr lang="pl-PL" b="1" dirty="0"/>
              <a:t>Przebieg badania:</a:t>
            </a:r>
            <a:endParaRPr lang="pl-PL" dirty="0"/>
          </a:p>
          <a:p>
            <a:pPr>
              <a:buFont typeface="Arial" panose="020B0604020202020204" pitchFamily="34" charset="0"/>
              <a:buChar char="•"/>
            </a:pPr>
            <a:r>
              <a:rPr lang="pl-PL" dirty="0"/>
              <a:t>Wykonywane najczęściej pod kontrolą obrazową (TK lub USG).</a:t>
            </a:r>
          </a:p>
          <a:p>
            <a:pPr>
              <a:buFont typeface="Arial" panose="020B0604020202020204" pitchFamily="34" charset="0"/>
              <a:buChar char="•"/>
            </a:pPr>
            <a:r>
              <a:rPr lang="pl-PL" dirty="0"/>
              <a:t>Pacjent leży na stole zabiegowym, miejsce wkłucia dezynfekowane i znieczulane miejscowo.</a:t>
            </a:r>
          </a:p>
          <a:p>
            <a:pPr>
              <a:buFont typeface="Arial" panose="020B0604020202020204" pitchFamily="34" charset="0"/>
              <a:buChar char="•"/>
            </a:pPr>
            <a:r>
              <a:rPr lang="pl-PL" dirty="0"/>
              <a:t>Igła lub specjalny instrument wprowadzany jest do tkanki płucnej w celu pobrania fragmentu.</a:t>
            </a:r>
          </a:p>
          <a:p>
            <a:pPr>
              <a:buFont typeface="Arial" panose="020B0604020202020204" pitchFamily="34" charset="0"/>
              <a:buChar char="•"/>
            </a:pPr>
            <a:r>
              <a:rPr lang="pl-PL" dirty="0"/>
              <a:t>Materiał wysyłany jest do laboratorium na badania histopatologiczne lub mikrobiologiczne.</a:t>
            </a:r>
          </a:p>
          <a:p>
            <a:endParaRPr lang="pl-PL" dirty="0"/>
          </a:p>
        </p:txBody>
      </p:sp>
    </p:spTree>
    <p:extLst>
      <p:ext uri="{BB962C8B-B14F-4D97-AF65-F5344CB8AC3E}">
        <p14:creationId xmlns:p14="http://schemas.microsoft.com/office/powerpoint/2010/main" val="23995447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Biopsja</a:t>
            </a:r>
            <a:endParaRPr lang="pl-PL" dirty="0"/>
          </a:p>
        </p:txBody>
      </p:sp>
      <p:sp>
        <p:nvSpPr>
          <p:cNvPr id="3" name="Symbol zastępczy zawartości 2"/>
          <p:cNvSpPr>
            <a:spLocks noGrp="1"/>
          </p:cNvSpPr>
          <p:nvPr>
            <p:ph idx="1"/>
          </p:nvPr>
        </p:nvSpPr>
        <p:spPr/>
        <p:txBody>
          <a:bodyPr>
            <a:normAutofit fontScale="77500" lnSpcReduction="20000"/>
          </a:bodyPr>
          <a:lstStyle/>
          <a:p>
            <a:r>
              <a:rPr lang="pl-PL" b="1" dirty="0"/>
              <a:t>Rola pielęgniarki:</a:t>
            </a:r>
            <a:endParaRPr lang="pl-PL" dirty="0"/>
          </a:p>
          <a:p>
            <a:pPr>
              <a:buFont typeface="Arial" panose="020B0604020202020204" pitchFamily="34" charset="0"/>
              <a:buChar char="•"/>
            </a:pPr>
            <a:r>
              <a:rPr lang="pl-PL" dirty="0"/>
              <a:t>Przygotowanie pacjenta i sprzętu aseptycznego.</a:t>
            </a:r>
          </a:p>
          <a:p>
            <a:pPr>
              <a:buFont typeface="Arial" panose="020B0604020202020204" pitchFamily="34" charset="0"/>
              <a:buChar char="•"/>
            </a:pPr>
            <a:r>
              <a:rPr lang="pl-PL" dirty="0"/>
              <a:t>Monitorowanie stanu pacjenta przed, w trakcie i po zabiegu: ciśnienie, tętno, saturacja, poziom bólu.</a:t>
            </a:r>
          </a:p>
          <a:p>
            <a:pPr>
              <a:buFont typeface="Arial" panose="020B0604020202020204" pitchFamily="34" charset="0"/>
              <a:buChar char="•"/>
            </a:pPr>
            <a:r>
              <a:rPr lang="pl-PL" dirty="0"/>
              <a:t>Ocena miejsca wkłucia po zabiegu – kontrola krwawienia, zasinienia, obrzęku.</a:t>
            </a:r>
          </a:p>
          <a:p>
            <a:pPr>
              <a:buFont typeface="Arial" panose="020B0604020202020204" pitchFamily="34" charset="0"/>
              <a:buChar char="•"/>
            </a:pPr>
            <a:r>
              <a:rPr lang="pl-PL" dirty="0"/>
              <a:t>Instruktaż pacjenta: ograniczenie wysiłku po zabiegu, obserwacja objawów niepokojących (dusznica, krwioplucie, ból).</a:t>
            </a:r>
          </a:p>
          <a:p>
            <a:pPr>
              <a:buFont typeface="Arial" panose="020B0604020202020204" pitchFamily="34" charset="0"/>
              <a:buChar char="•"/>
            </a:pPr>
            <a:r>
              <a:rPr lang="pl-PL" dirty="0"/>
              <a:t>Dokumentacja całego przebiegu zabiegu i stanu pacjenta.</a:t>
            </a:r>
          </a:p>
          <a:p>
            <a:r>
              <a:rPr lang="pl-PL" b="1" dirty="0"/>
              <a:t>Powikłania i ryzyko:</a:t>
            </a:r>
            <a:endParaRPr lang="pl-PL" dirty="0"/>
          </a:p>
          <a:p>
            <a:pPr>
              <a:buFont typeface="Arial" panose="020B0604020202020204" pitchFamily="34" charset="0"/>
              <a:buChar char="•"/>
            </a:pPr>
            <a:r>
              <a:rPr lang="pl-PL" dirty="0"/>
              <a:t>Krwioplucie lub niewielkie krwawienie.</a:t>
            </a:r>
          </a:p>
          <a:p>
            <a:pPr>
              <a:buFont typeface="Arial" panose="020B0604020202020204" pitchFamily="34" charset="0"/>
              <a:buChar char="•"/>
            </a:pPr>
            <a:r>
              <a:rPr lang="pl-PL" dirty="0"/>
              <a:t>Odma opłucnowa.</a:t>
            </a:r>
          </a:p>
          <a:p>
            <a:pPr>
              <a:buFont typeface="Arial" panose="020B0604020202020204" pitchFamily="34" charset="0"/>
              <a:buChar char="•"/>
            </a:pPr>
            <a:r>
              <a:rPr lang="pl-PL" dirty="0"/>
              <a:t>Ból w miejscu wkłucia.</a:t>
            </a:r>
          </a:p>
          <a:p>
            <a:pPr>
              <a:buFont typeface="Arial" panose="020B0604020202020204" pitchFamily="34" charset="0"/>
              <a:buChar char="•"/>
            </a:pPr>
            <a:r>
              <a:rPr lang="pl-PL" dirty="0"/>
              <a:t>Infekcja – rzadko, przy zachowaniu aseptyki minimalne ryzyko.</a:t>
            </a:r>
          </a:p>
          <a:p>
            <a:endParaRPr lang="pl-PL" dirty="0"/>
          </a:p>
        </p:txBody>
      </p:sp>
    </p:spTree>
    <p:extLst>
      <p:ext uri="{BB962C8B-B14F-4D97-AF65-F5344CB8AC3E}">
        <p14:creationId xmlns:p14="http://schemas.microsoft.com/office/powerpoint/2010/main" val="3827720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Biopsja</a:t>
            </a:r>
            <a:endParaRPr lang="pl-PL" dirty="0"/>
          </a:p>
        </p:txBody>
      </p:sp>
      <p:sp>
        <p:nvSpPr>
          <p:cNvPr id="3" name="Symbol zastępczy zawartości 2"/>
          <p:cNvSpPr>
            <a:spLocks noGrp="1"/>
          </p:cNvSpPr>
          <p:nvPr>
            <p:ph idx="1"/>
          </p:nvPr>
        </p:nvSpPr>
        <p:spPr/>
        <p:txBody>
          <a:bodyPr/>
          <a:lstStyle/>
          <a:p>
            <a:r>
              <a:rPr lang="pl-PL" b="1" dirty="0"/>
              <a:t>Znaczenie diagnostyczne:</a:t>
            </a:r>
            <a:endParaRPr lang="pl-PL" dirty="0"/>
          </a:p>
          <a:p>
            <a:pPr>
              <a:buFont typeface="Arial" panose="020B0604020202020204" pitchFamily="34" charset="0"/>
              <a:buChar char="•"/>
            </a:pPr>
            <a:r>
              <a:rPr lang="pl-PL" dirty="0"/>
              <a:t>Potwierdzenie chorób nowotworowych płuc i oskrzeli.</a:t>
            </a:r>
          </a:p>
          <a:p>
            <a:pPr>
              <a:buFont typeface="Arial" panose="020B0604020202020204" pitchFamily="34" charset="0"/>
              <a:buChar char="•"/>
            </a:pPr>
            <a:r>
              <a:rPr lang="pl-PL" dirty="0"/>
              <a:t>Dokładna diagnoza zmian zapalnych i zakaźnych.</a:t>
            </a:r>
          </a:p>
          <a:p>
            <a:pPr>
              <a:buFont typeface="Arial" panose="020B0604020202020204" pitchFamily="34" charset="0"/>
              <a:buChar char="•"/>
            </a:pPr>
            <a:r>
              <a:rPr lang="pl-PL" dirty="0"/>
              <a:t>Kluczowe w podejmowaniu decyzji terapeutycznych i ocenie rokowania pacjenta</a:t>
            </a:r>
          </a:p>
          <a:p>
            <a:endParaRPr lang="pl-PL" dirty="0"/>
          </a:p>
        </p:txBody>
      </p:sp>
    </p:spTree>
    <p:extLst>
      <p:ext uri="{BB962C8B-B14F-4D97-AF65-F5344CB8AC3E}">
        <p14:creationId xmlns:p14="http://schemas.microsoft.com/office/powerpoint/2010/main" val="13455433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lvl="0">
              <a:spcBef>
                <a:spcPts val="1000"/>
              </a:spcBef>
            </a:pPr>
            <a:r>
              <a:rPr lang="pl-PL" sz="2800" b="1" dirty="0" smtClean="0">
                <a:solidFill>
                  <a:prstClr val="black"/>
                </a:solidFill>
                <a:latin typeface="Calibri" panose="020F0502020204030204"/>
              </a:rPr>
              <a:t>Problem</a:t>
            </a:r>
            <a:r>
              <a:rPr lang="pl-PL" sz="2800" b="1" dirty="0">
                <a:solidFill>
                  <a:prstClr val="black"/>
                </a:solidFill>
                <a:latin typeface="Calibri" panose="020F0502020204030204"/>
              </a:rPr>
              <a:t>: Przewlekła duszność (zaburzenia oddychania) spowodowana zaburzeniami wentylacji płuc</a:t>
            </a:r>
            <a:r>
              <a:rPr lang="pl-PL" sz="2800" b="1" dirty="0" smtClean="0">
                <a:solidFill>
                  <a:prstClr val="black"/>
                </a:solidFill>
                <a:latin typeface="Calibri" panose="020F0502020204030204"/>
              </a:rPr>
              <a:t>.</a:t>
            </a:r>
            <a:endParaRPr lang="pl-PL" dirty="0"/>
          </a:p>
        </p:txBody>
      </p:sp>
      <p:sp>
        <p:nvSpPr>
          <p:cNvPr id="3" name="Symbol zastępczy zawartości 2"/>
          <p:cNvSpPr>
            <a:spLocks noGrp="1"/>
          </p:cNvSpPr>
          <p:nvPr>
            <p:ph idx="1"/>
          </p:nvPr>
        </p:nvSpPr>
        <p:spPr/>
        <p:txBody>
          <a:bodyPr/>
          <a:lstStyle/>
          <a:p>
            <a:r>
              <a:rPr lang="pl-PL" sz="2400" b="1" dirty="0" smtClean="0"/>
              <a:t>Cel</a:t>
            </a:r>
            <a:r>
              <a:rPr lang="pl-PL" sz="2400" b="1" dirty="0"/>
              <a:t>: Zmniejszenie nasilenia duszności i ułatwienie </a:t>
            </a:r>
            <a:r>
              <a:rPr lang="pl-PL" sz="2400" b="1" dirty="0" smtClean="0"/>
              <a:t>oddychania</a:t>
            </a:r>
          </a:p>
          <a:p>
            <a:endParaRPr lang="pl-PL" sz="2400" b="1" dirty="0"/>
          </a:p>
          <a:p>
            <a:pPr marL="228600">
              <a:spcBef>
                <a:spcPts val="0"/>
              </a:spcBef>
              <a:spcAft>
                <a:spcPts val="0"/>
              </a:spcAft>
            </a:pPr>
            <a:r>
              <a:rPr lang="pl-PL" sz="2400" b="1" dirty="0">
                <a:solidFill>
                  <a:srgbClr val="000000"/>
                </a:solidFill>
                <a:latin typeface="Times New Roman" panose="02020603050405020304" pitchFamily="18" charset="0"/>
              </a:rPr>
              <a:t>Działania:</a:t>
            </a:r>
            <a:endParaRPr lang="pl-PL" sz="2400" dirty="0">
              <a:solidFill>
                <a:srgbClr val="000000"/>
              </a:solidFill>
              <a:latin typeface="Times New Roman" panose="02020603050405020304" pitchFamily="18" charset="0"/>
            </a:endParaRPr>
          </a:p>
          <a:p>
            <a:pPr marL="0">
              <a:spcBef>
                <a:spcPts val="0"/>
              </a:spcBef>
              <a:spcAft>
                <a:spcPts val="0"/>
              </a:spcAft>
            </a:pPr>
            <a:r>
              <a:rPr lang="pl-PL" sz="2400" dirty="0">
                <a:solidFill>
                  <a:srgbClr val="000000"/>
                </a:solidFill>
                <a:latin typeface="Times New Roman" panose="02020603050405020304" pitchFamily="18" charset="0"/>
              </a:rPr>
              <a:t>- obserwacja i ocena stopnia nasilenia duszności</a:t>
            </a:r>
          </a:p>
          <a:p>
            <a:pPr marL="0">
              <a:spcBef>
                <a:spcPts val="0"/>
              </a:spcBef>
              <a:spcAft>
                <a:spcPts val="0"/>
              </a:spcAft>
            </a:pPr>
            <a:r>
              <a:rPr lang="pl-PL" sz="2400" dirty="0">
                <a:solidFill>
                  <a:srgbClr val="000000"/>
                </a:solidFill>
                <a:latin typeface="Times New Roman" panose="02020603050405020304" pitchFamily="18" charset="0"/>
              </a:rPr>
              <a:t>- pomiar podstawowych parametrów: tętno, RR,</a:t>
            </a:r>
          </a:p>
          <a:p>
            <a:pPr marL="0">
              <a:spcBef>
                <a:spcPts val="0"/>
              </a:spcBef>
              <a:spcAft>
                <a:spcPts val="0"/>
              </a:spcAft>
            </a:pPr>
            <a:r>
              <a:rPr lang="pl-PL" sz="2400" dirty="0">
                <a:solidFill>
                  <a:srgbClr val="000000"/>
                </a:solidFill>
                <a:latin typeface="Times New Roman" panose="02020603050405020304" pitchFamily="18" charset="0"/>
              </a:rPr>
              <a:t>- obserwacja zabarwienia powłok skórnych</a:t>
            </a:r>
          </a:p>
          <a:p>
            <a:pPr marL="0">
              <a:spcBef>
                <a:spcPts val="0"/>
              </a:spcBef>
              <a:spcAft>
                <a:spcPts val="0"/>
              </a:spcAft>
            </a:pPr>
            <a:r>
              <a:rPr lang="pl-PL" sz="2400" dirty="0">
                <a:solidFill>
                  <a:srgbClr val="000000"/>
                </a:solidFill>
                <a:latin typeface="Times New Roman" panose="02020603050405020304" pitchFamily="18" charset="0"/>
              </a:rPr>
              <a:t>- zapewnienie wygodnego ułożenia pozycja wysoka lub </a:t>
            </a:r>
            <a:r>
              <a:rPr lang="pl-PL" sz="2400" dirty="0" err="1">
                <a:solidFill>
                  <a:srgbClr val="000000"/>
                </a:solidFill>
                <a:latin typeface="Times New Roman" panose="02020603050405020304" pitchFamily="18" charset="0"/>
              </a:rPr>
              <a:t>półwysoka</a:t>
            </a:r>
            <a:endParaRPr lang="pl-PL" sz="2400" dirty="0">
              <a:solidFill>
                <a:srgbClr val="000000"/>
              </a:solidFill>
              <a:latin typeface="Times New Roman" panose="02020603050405020304" pitchFamily="18" charset="0"/>
            </a:endParaRPr>
          </a:p>
          <a:p>
            <a:pPr marL="0">
              <a:spcBef>
                <a:spcPts val="0"/>
              </a:spcBef>
              <a:spcAft>
                <a:spcPts val="0"/>
              </a:spcAft>
            </a:pPr>
            <a:r>
              <a:rPr lang="pl-PL" sz="2400" dirty="0">
                <a:solidFill>
                  <a:srgbClr val="000000"/>
                </a:solidFill>
                <a:latin typeface="Times New Roman" panose="02020603050405020304" pitchFamily="18" charset="0"/>
              </a:rPr>
              <a:t>- zapewnienie luźnej i bawełnianej bielizny osobistej</a:t>
            </a:r>
          </a:p>
          <a:p>
            <a:pPr marL="0">
              <a:spcBef>
                <a:spcPts val="0"/>
              </a:spcBef>
              <a:spcAft>
                <a:spcPts val="0"/>
              </a:spcAft>
            </a:pPr>
            <a:r>
              <a:rPr lang="pl-PL" sz="2400" dirty="0">
                <a:solidFill>
                  <a:srgbClr val="000000"/>
                </a:solidFill>
                <a:latin typeface="Times New Roman" panose="02020603050405020304" pitchFamily="18" charset="0"/>
              </a:rPr>
              <a:t>- eliminacja czynników nasilających duszność</a:t>
            </a:r>
          </a:p>
          <a:p>
            <a:pPr marL="0">
              <a:spcBef>
                <a:spcPts val="0"/>
              </a:spcBef>
              <a:spcAft>
                <a:spcPts val="0"/>
              </a:spcAft>
            </a:pPr>
            <a:r>
              <a:rPr lang="pl-PL" sz="2400" dirty="0">
                <a:solidFill>
                  <a:srgbClr val="000000"/>
                </a:solidFill>
                <a:latin typeface="Times New Roman" panose="02020603050405020304" pitchFamily="18" charset="0"/>
              </a:rPr>
              <a:t>- towarzyszenie pacjentowi podczas nasilania duszności</a:t>
            </a:r>
          </a:p>
          <a:p>
            <a:pPr marL="0">
              <a:spcBef>
                <a:spcPts val="0"/>
              </a:spcBef>
              <a:spcAft>
                <a:spcPts val="0"/>
              </a:spcAft>
            </a:pPr>
            <a:r>
              <a:rPr lang="pl-PL" sz="2400" dirty="0">
                <a:solidFill>
                  <a:srgbClr val="000000"/>
                </a:solidFill>
                <a:latin typeface="Times New Roman" panose="02020603050405020304" pitchFamily="18" charset="0"/>
              </a:rPr>
              <a:t>- zapewnienie ciszy i spokoju</a:t>
            </a:r>
          </a:p>
          <a:p>
            <a:endParaRPr lang="pl-PL" dirty="0"/>
          </a:p>
          <a:p>
            <a:endParaRPr lang="pl-PL" dirty="0"/>
          </a:p>
        </p:txBody>
      </p:sp>
    </p:spTree>
    <p:extLst>
      <p:ext uri="{BB962C8B-B14F-4D97-AF65-F5344CB8AC3E}">
        <p14:creationId xmlns:p14="http://schemas.microsoft.com/office/powerpoint/2010/main" val="499634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2800" b="1" dirty="0">
                <a:solidFill>
                  <a:prstClr val="black"/>
                </a:solidFill>
                <a:latin typeface="Calibri" panose="020F0502020204030204"/>
              </a:rPr>
              <a:t>Problem: Przewlekła duszność (zaburzenia oddychania) spowodowana zaburzeniami wentylacji płuc.</a:t>
            </a:r>
            <a:endParaRPr lang="pl-PL" dirty="0"/>
          </a:p>
        </p:txBody>
      </p:sp>
      <p:sp>
        <p:nvSpPr>
          <p:cNvPr id="3" name="Symbol zastępczy zawartości 2"/>
          <p:cNvSpPr>
            <a:spLocks noGrp="1"/>
          </p:cNvSpPr>
          <p:nvPr>
            <p:ph idx="1"/>
          </p:nvPr>
        </p:nvSpPr>
        <p:spPr/>
        <p:txBody>
          <a:bodyPr/>
          <a:lstStyle/>
          <a:p>
            <a:pPr marL="0">
              <a:spcBef>
                <a:spcPts val="0"/>
              </a:spcBef>
              <a:spcAft>
                <a:spcPts val="0"/>
              </a:spcAft>
            </a:pPr>
            <a:r>
              <a:rPr lang="pl-PL" sz="2800" dirty="0">
                <a:solidFill>
                  <a:srgbClr val="000000"/>
                </a:solidFill>
                <a:latin typeface="Times New Roman" panose="02020603050405020304" pitchFamily="18" charset="0"/>
              </a:rPr>
              <a:t>- zapewnienie prawidłowego mikroklimatu sali, wietrzenie sali</a:t>
            </a:r>
          </a:p>
          <a:p>
            <a:pPr marL="0">
              <a:spcBef>
                <a:spcPts val="0"/>
              </a:spcBef>
              <a:spcAft>
                <a:spcPts val="0"/>
              </a:spcAft>
            </a:pPr>
            <a:r>
              <a:rPr lang="pl-PL" sz="2800" dirty="0">
                <a:solidFill>
                  <a:srgbClr val="000000"/>
                </a:solidFill>
                <a:latin typeface="Times New Roman" panose="02020603050405020304" pitchFamily="18" charset="0"/>
              </a:rPr>
              <a:t>- pomoc w wykonywaniu czynności samoobsługowych w celu ograniczenia wysiłku</a:t>
            </a:r>
          </a:p>
          <a:p>
            <a:pPr marL="0">
              <a:spcBef>
                <a:spcPts val="0"/>
              </a:spcBef>
              <a:spcAft>
                <a:spcPts val="0"/>
              </a:spcAft>
            </a:pPr>
            <a:r>
              <a:rPr lang="pl-PL" sz="2800" dirty="0">
                <a:solidFill>
                  <a:srgbClr val="000000"/>
                </a:solidFill>
                <a:latin typeface="Times New Roman" panose="02020603050405020304" pitchFamily="18" charset="0"/>
              </a:rPr>
              <a:t>- podawanie tlenu na zlecenie lekarza</a:t>
            </a:r>
          </a:p>
          <a:p>
            <a:pPr marL="0">
              <a:spcBef>
                <a:spcPts val="0"/>
              </a:spcBef>
              <a:spcAft>
                <a:spcPts val="0"/>
              </a:spcAft>
            </a:pPr>
            <a:r>
              <a:rPr lang="pl-PL" sz="2800" dirty="0">
                <a:solidFill>
                  <a:srgbClr val="000000"/>
                </a:solidFill>
                <a:latin typeface="Times New Roman" panose="02020603050405020304" pitchFamily="18" charset="0"/>
              </a:rPr>
              <a:t>- wykonanie inhalacji, nebulizacji na zlecenie</a:t>
            </a:r>
          </a:p>
          <a:p>
            <a:pPr marL="0">
              <a:spcBef>
                <a:spcPts val="0"/>
              </a:spcBef>
              <a:spcAft>
                <a:spcPts val="0"/>
              </a:spcAft>
            </a:pPr>
            <a:r>
              <a:rPr lang="pl-PL" sz="2800" dirty="0">
                <a:solidFill>
                  <a:srgbClr val="000000"/>
                </a:solidFill>
                <a:latin typeface="Times New Roman" panose="02020603050405020304" pitchFamily="18" charset="0"/>
              </a:rPr>
              <a:t>- podawanie leków rozkurczowych na zlecenie </a:t>
            </a:r>
            <a:r>
              <a:rPr lang="pl-PL" sz="2800" dirty="0" smtClean="0">
                <a:solidFill>
                  <a:srgbClr val="000000"/>
                </a:solidFill>
                <a:latin typeface="Times New Roman" panose="02020603050405020304" pitchFamily="18" charset="0"/>
              </a:rPr>
              <a:t>lekarza</a:t>
            </a:r>
          </a:p>
          <a:p>
            <a:pPr marL="0">
              <a:spcBef>
                <a:spcPts val="0"/>
              </a:spcBef>
              <a:spcAft>
                <a:spcPts val="0"/>
              </a:spcAft>
            </a:pPr>
            <a:endParaRPr lang="pl-PL" sz="2800" dirty="0">
              <a:solidFill>
                <a:srgbClr val="000000"/>
              </a:solidFill>
              <a:latin typeface="Times New Roman" panose="02020603050405020304" pitchFamily="18" charset="0"/>
            </a:endParaRPr>
          </a:p>
          <a:p>
            <a:pPr marL="0">
              <a:spcBef>
                <a:spcPts val="0"/>
              </a:spcBef>
              <a:spcAft>
                <a:spcPts val="0"/>
              </a:spcAft>
            </a:pPr>
            <a:r>
              <a:rPr lang="pl-PL" sz="2800" b="1" dirty="0" smtClean="0">
                <a:solidFill>
                  <a:srgbClr val="000000"/>
                </a:solidFill>
                <a:latin typeface="Times New Roman" panose="02020603050405020304" pitchFamily="18" charset="0"/>
              </a:rPr>
              <a:t>Ocena: </a:t>
            </a:r>
            <a:r>
              <a:rPr lang="pl-PL" sz="2800" b="1" dirty="0" smtClean="0"/>
              <a:t>Zmniejszono duszność </a:t>
            </a:r>
            <a:r>
              <a:rPr lang="pl-PL" sz="2800" b="1" dirty="0"/>
              <a:t>i </a:t>
            </a:r>
            <a:r>
              <a:rPr lang="pl-PL" sz="2800" b="1" dirty="0" smtClean="0"/>
              <a:t>ułatwiono oddychanie.</a:t>
            </a:r>
            <a:endParaRPr lang="pl-PL" sz="2800" b="1" dirty="0"/>
          </a:p>
          <a:p>
            <a:pPr marL="0">
              <a:spcBef>
                <a:spcPts val="0"/>
              </a:spcBef>
              <a:spcAft>
                <a:spcPts val="0"/>
              </a:spcAft>
            </a:pPr>
            <a:endParaRPr lang="pl-PL" sz="2800" b="1" dirty="0">
              <a:solidFill>
                <a:srgbClr val="000000"/>
              </a:solidFill>
              <a:latin typeface="Times New Roman" panose="02020603050405020304" pitchFamily="18" charset="0"/>
            </a:endParaRPr>
          </a:p>
          <a:p>
            <a:endParaRPr lang="pl-PL" dirty="0"/>
          </a:p>
        </p:txBody>
      </p:sp>
    </p:spTree>
    <p:extLst>
      <p:ext uri="{BB962C8B-B14F-4D97-AF65-F5344CB8AC3E}">
        <p14:creationId xmlns:p14="http://schemas.microsoft.com/office/powerpoint/2010/main" val="417520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00" b="1" dirty="0">
                <a:latin typeface="+mn-lt"/>
                <a:ea typeface="Times New Roman" panose="02020603050405020304" pitchFamily="18" charset="0"/>
              </a:rPr>
              <a:t>Problem: Przewlekły kaszel  spowodowany istotą choroby.</a:t>
            </a:r>
            <a:endParaRPr lang="pl-PL" sz="2800" dirty="0">
              <a:latin typeface="+mn-lt"/>
            </a:endParaRPr>
          </a:p>
        </p:txBody>
      </p:sp>
      <p:sp>
        <p:nvSpPr>
          <p:cNvPr id="3" name="Symbol zastępczy zawartości 2"/>
          <p:cNvSpPr>
            <a:spLocks noGrp="1"/>
          </p:cNvSpPr>
          <p:nvPr>
            <p:ph idx="1"/>
          </p:nvPr>
        </p:nvSpPr>
        <p:spPr/>
        <p:txBody>
          <a:bodyPr>
            <a:normAutofit fontScale="77500" lnSpcReduction="20000"/>
          </a:bodyPr>
          <a:lstStyle/>
          <a:p>
            <a:pPr>
              <a:spcAft>
                <a:spcPts val="0"/>
              </a:spcAft>
            </a:pPr>
            <a:r>
              <a:rPr lang="pl-PL" b="1" dirty="0">
                <a:latin typeface="Times New Roman" panose="02020603050405020304" pitchFamily="18" charset="0"/>
                <a:ea typeface="Times New Roman" panose="02020603050405020304" pitchFamily="18" charset="0"/>
              </a:rPr>
              <a:t>Cel: Zapewnienie jak najlepszej drożności dróg </a:t>
            </a:r>
            <a:r>
              <a:rPr lang="pl-PL" b="1" dirty="0" smtClean="0">
                <a:latin typeface="Times New Roman" panose="02020603050405020304" pitchFamily="18" charset="0"/>
                <a:ea typeface="Times New Roman" panose="02020603050405020304" pitchFamily="18" charset="0"/>
              </a:rPr>
              <a:t>oddechowych</a:t>
            </a:r>
          </a:p>
          <a:p>
            <a:pPr marL="0" indent="0">
              <a:spcAft>
                <a:spcPts val="0"/>
              </a:spcAft>
              <a:buNone/>
            </a:pPr>
            <a:endParaRPr lang="pl-PL" sz="3200" dirty="0">
              <a:latin typeface="Times New Roman" panose="02020603050405020304" pitchFamily="18" charset="0"/>
              <a:ea typeface="Times New Roman" panose="02020603050405020304" pitchFamily="18" charset="0"/>
            </a:endParaRPr>
          </a:p>
          <a:p>
            <a:pPr marL="228600">
              <a:spcAft>
                <a:spcPts val="0"/>
              </a:spcAft>
            </a:pPr>
            <a:r>
              <a:rPr lang="pl-PL" b="1" dirty="0">
                <a:latin typeface="Times New Roman" panose="02020603050405020304" pitchFamily="18" charset="0"/>
                <a:ea typeface="Times New Roman" panose="02020603050405020304" pitchFamily="18" charset="0"/>
              </a:rPr>
              <a:t>Działania:</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obserwacja charakteru i nasilenia kaszlu oraz odkrztuszanej wydzieliny (kolor, ilość)</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stosowanie inhalacji i drenażu </a:t>
            </a:r>
            <a:r>
              <a:rPr lang="pl-PL" dirty="0" err="1">
                <a:latin typeface="Times New Roman" panose="02020603050405020304" pitchFamily="18" charset="0"/>
                <a:ea typeface="Times New Roman" panose="02020603050405020304" pitchFamily="18" charset="0"/>
              </a:rPr>
              <a:t>ułożeniowego</a:t>
            </a:r>
            <a:r>
              <a:rPr lang="pl-PL" dirty="0">
                <a:latin typeface="Times New Roman" panose="02020603050405020304" pitchFamily="18" charset="0"/>
                <a:ea typeface="Times New Roman" panose="02020603050405020304" pitchFamily="18" charset="0"/>
              </a:rPr>
              <a:t> </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oklepywanie i sprężanie klatki piersiowej</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częsta podaż płynów doustnych</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zapewnienie odpowiedniej higieny jamy ustnej</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nawilżanie błon śluzowych jamy ustnej</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poinformowanie o zasadach higieny podczas kaszlu</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wietrzenie sali i zapewnienie odpowiedniego mikroklimatu sali</a:t>
            </a:r>
            <a:endParaRPr lang="pl-PL" sz="32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pPr>
            <a:r>
              <a:rPr lang="pl-PL" dirty="0">
                <a:latin typeface="Times New Roman" panose="02020603050405020304" pitchFamily="18" charset="0"/>
                <a:ea typeface="Times New Roman" panose="02020603050405020304" pitchFamily="18" charset="0"/>
              </a:rPr>
              <a:t>- leki na </a:t>
            </a:r>
            <a:r>
              <a:rPr lang="pl-PL" dirty="0" smtClean="0">
                <a:latin typeface="Times New Roman" panose="02020603050405020304" pitchFamily="18" charset="0"/>
                <a:ea typeface="Times New Roman" panose="02020603050405020304" pitchFamily="18" charset="0"/>
              </a:rPr>
              <a:t>zlecenie lekarskie</a:t>
            </a:r>
          </a:p>
          <a:p>
            <a:pPr>
              <a:spcAft>
                <a:spcPts val="0"/>
              </a:spcAft>
            </a:pPr>
            <a:r>
              <a:rPr lang="pl-PL" sz="3200" dirty="0" smtClean="0">
                <a:latin typeface="Times New Roman" panose="02020603050405020304" pitchFamily="18" charset="0"/>
                <a:ea typeface="Times New Roman" panose="02020603050405020304" pitchFamily="18" charset="0"/>
              </a:rPr>
              <a:t>Ocena: Nie doszło do powikłań ze strony układu oddechowego. Utrzymano drożność dróg oddechowych.</a:t>
            </a:r>
            <a:endParaRPr lang="pl-PL" sz="3200" dirty="0">
              <a:latin typeface="Times New Roman" panose="02020603050405020304" pitchFamily="18" charset="0"/>
              <a:ea typeface="Times New Roman" panose="02020603050405020304" pitchFamily="18" charset="0"/>
            </a:endParaRPr>
          </a:p>
          <a:p>
            <a:endParaRPr lang="pl-PL" dirty="0"/>
          </a:p>
        </p:txBody>
      </p:sp>
    </p:spTree>
    <p:extLst>
      <p:ext uri="{BB962C8B-B14F-4D97-AF65-F5344CB8AC3E}">
        <p14:creationId xmlns:p14="http://schemas.microsoft.com/office/powerpoint/2010/main" val="11919053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t>Problem: Trudność w odkrztuszaniu zalegającej wydzieliny w drzewie oskrzelowym.</a:t>
            </a:r>
          </a:p>
        </p:txBody>
      </p:sp>
      <p:sp>
        <p:nvSpPr>
          <p:cNvPr id="3" name="Symbol zastępczy zawartości 2"/>
          <p:cNvSpPr>
            <a:spLocks noGrp="1"/>
          </p:cNvSpPr>
          <p:nvPr>
            <p:ph idx="1"/>
          </p:nvPr>
        </p:nvSpPr>
        <p:spPr/>
        <p:txBody>
          <a:bodyPr/>
          <a:lstStyle/>
          <a:p>
            <a:r>
              <a:rPr lang="pl-PL" b="1" dirty="0"/>
              <a:t>Cel: Zwiększenie efektywności odkrztuszania.</a:t>
            </a:r>
            <a:endParaRPr lang="pl-PL" dirty="0"/>
          </a:p>
          <a:p>
            <a:r>
              <a:rPr lang="pl-PL" b="1" dirty="0"/>
              <a:t>Działania</a:t>
            </a:r>
            <a:endParaRPr lang="pl-PL" dirty="0"/>
          </a:p>
          <a:p>
            <a:r>
              <a:rPr lang="pl-PL" dirty="0"/>
              <a:t>- obserwacja i ocena trudności odkrztuszania, ilości i charakteru wydzieliny</a:t>
            </a:r>
          </a:p>
          <a:p>
            <a:r>
              <a:rPr lang="pl-PL" dirty="0"/>
              <a:t>- odpowiednia pozycja ciała ułatwiająca ewakuację wydzieliny</a:t>
            </a:r>
          </a:p>
          <a:p>
            <a:r>
              <a:rPr lang="pl-PL" dirty="0"/>
              <a:t>- oklepywanie klatki piersiowej</a:t>
            </a:r>
          </a:p>
          <a:p>
            <a:r>
              <a:rPr lang="pl-PL" dirty="0"/>
              <a:t>- stosowanie inhalacji</a:t>
            </a:r>
          </a:p>
          <a:p>
            <a:r>
              <a:rPr lang="pl-PL" dirty="0"/>
              <a:t>- uczenie chorego wykonywania ćwiczeń oddechowych</a:t>
            </a:r>
          </a:p>
          <a:p>
            <a:endParaRPr lang="pl-PL" dirty="0"/>
          </a:p>
        </p:txBody>
      </p:sp>
    </p:spTree>
    <p:extLst>
      <p:ext uri="{BB962C8B-B14F-4D97-AF65-F5344CB8AC3E}">
        <p14:creationId xmlns:p14="http://schemas.microsoft.com/office/powerpoint/2010/main" val="413721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Schorzenia układu oddechowego a niewydolność oddechowa</a:t>
            </a:r>
          </a:p>
        </p:txBody>
      </p:sp>
      <p:sp>
        <p:nvSpPr>
          <p:cNvPr id="3" name="Symbol zastępczy zawartości 2"/>
          <p:cNvSpPr>
            <a:spLocks noGrp="1"/>
          </p:cNvSpPr>
          <p:nvPr>
            <p:ph idx="1"/>
          </p:nvPr>
        </p:nvSpPr>
        <p:spPr/>
        <p:txBody>
          <a:bodyPr>
            <a:normAutofit fontScale="92500" lnSpcReduction="10000"/>
          </a:bodyPr>
          <a:lstStyle/>
          <a:p>
            <a:r>
              <a:rPr lang="pl-PL" dirty="0"/>
              <a:t>Schorzenia układu oddechowego mogą prowadzić do rozwoju </a:t>
            </a:r>
            <a:r>
              <a:rPr lang="pl-PL" b="1" dirty="0"/>
              <a:t>ostrej lub przewlekłej niewydolności oddechowej</a:t>
            </a:r>
            <a:r>
              <a:rPr lang="pl-PL" dirty="0"/>
              <a:t>.</a:t>
            </a:r>
          </a:p>
          <a:p>
            <a:r>
              <a:rPr lang="pl-PL" dirty="0"/>
              <a:t>Do niewydolności oddechowej dochodzi wówczas, gdy na skutek </a:t>
            </a:r>
            <a:r>
              <a:rPr lang="pl-PL" b="1" dirty="0"/>
              <a:t>zmian chorobowych o charakterze ostrym lub przewlekłym</a:t>
            </a:r>
            <a:r>
              <a:rPr lang="pl-PL" dirty="0"/>
              <a:t> zostaje zaburzona równowaga pomiędzy:</a:t>
            </a:r>
          </a:p>
          <a:p>
            <a:pPr>
              <a:buFont typeface="Arial" panose="020B0604020202020204" pitchFamily="34" charset="0"/>
              <a:buChar char="•"/>
            </a:pPr>
            <a:r>
              <a:rPr lang="pl-PL" dirty="0"/>
              <a:t>zapotrzebowaniem organizmu na tlen</a:t>
            </a:r>
          </a:p>
          <a:p>
            <a:pPr>
              <a:buFont typeface="Arial" panose="020B0604020202020204" pitchFamily="34" charset="0"/>
              <a:buChar char="•"/>
            </a:pPr>
            <a:r>
              <a:rPr lang="pl-PL" dirty="0"/>
              <a:t>zdolnością układu oddechowego do jego dostarczenia</a:t>
            </a:r>
          </a:p>
          <a:p>
            <a:r>
              <a:rPr lang="pl-PL" dirty="0"/>
              <a:t>W efekcie dochodzi do:</a:t>
            </a:r>
          </a:p>
          <a:p>
            <a:pPr>
              <a:buFont typeface="Arial" panose="020B0604020202020204" pitchFamily="34" charset="0"/>
              <a:buChar char="•"/>
            </a:pPr>
            <a:r>
              <a:rPr lang="pl-PL" b="1" dirty="0"/>
              <a:t>hipoksemii</a:t>
            </a:r>
            <a:r>
              <a:rPr lang="pl-PL" dirty="0"/>
              <a:t> – obniżenia stężenia tlenu we krwi,</a:t>
            </a:r>
          </a:p>
          <a:p>
            <a:pPr>
              <a:buFont typeface="Arial" panose="020B0604020202020204" pitchFamily="34" charset="0"/>
              <a:buChar char="•"/>
            </a:pPr>
            <a:r>
              <a:rPr lang="pl-PL" b="1" dirty="0"/>
              <a:t>hipoksji</a:t>
            </a:r>
            <a:r>
              <a:rPr lang="pl-PL" dirty="0"/>
              <a:t> – niedotlenienia tkanek i narządów całego organizmu.</a:t>
            </a:r>
          </a:p>
          <a:p>
            <a:r>
              <a:rPr lang="pl-PL" dirty="0"/>
              <a:t>Stan ten może prowadzić do poważnych zaburzeń funkcjonowania narządów, a w ciężkich przypadkach stanowić zagrożenie życia.</a:t>
            </a:r>
          </a:p>
          <a:p>
            <a:endParaRPr lang="pl-PL" dirty="0"/>
          </a:p>
        </p:txBody>
      </p:sp>
    </p:spTree>
    <p:extLst>
      <p:ext uri="{BB962C8B-B14F-4D97-AF65-F5344CB8AC3E}">
        <p14:creationId xmlns:p14="http://schemas.microsoft.com/office/powerpoint/2010/main" val="11896473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dirty="0"/>
              <a:t>Problem: Trudność w odkrztuszaniu zalegającej wydzieliny w drzewie oskrzelowym.</a:t>
            </a:r>
          </a:p>
        </p:txBody>
      </p:sp>
      <p:sp>
        <p:nvSpPr>
          <p:cNvPr id="3" name="Symbol zastępczy zawartości 2"/>
          <p:cNvSpPr>
            <a:spLocks noGrp="1"/>
          </p:cNvSpPr>
          <p:nvPr>
            <p:ph idx="1"/>
          </p:nvPr>
        </p:nvSpPr>
        <p:spPr/>
        <p:txBody>
          <a:bodyPr/>
          <a:lstStyle/>
          <a:p>
            <a:r>
              <a:rPr lang="pl-PL" dirty="0"/>
              <a:t>- dbanie o higienę podczas kaszlu</a:t>
            </a:r>
          </a:p>
          <a:p>
            <a:r>
              <a:rPr lang="pl-PL" dirty="0" smtClean="0"/>
              <a:t>- zapewnienie </a:t>
            </a:r>
            <a:r>
              <a:rPr lang="pl-PL" dirty="0"/>
              <a:t>pacjentowi miski i ligniny</a:t>
            </a:r>
          </a:p>
          <a:p>
            <a:r>
              <a:rPr lang="pl-PL" dirty="0"/>
              <a:t>- dbanie o higienę jamy ustnej</a:t>
            </a:r>
          </a:p>
          <a:p>
            <a:r>
              <a:rPr lang="pl-PL" dirty="0"/>
              <a:t>- podanie leków na zlecenie lekarza</a:t>
            </a:r>
          </a:p>
          <a:p>
            <a:r>
              <a:rPr lang="pl-PL" dirty="0"/>
              <a:t>- na zlecenie lekarza </a:t>
            </a:r>
            <a:r>
              <a:rPr lang="pl-PL" dirty="0" err="1"/>
              <a:t>odśluzowanie</a:t>
            </a:r>
            <a:r>
              <a:rPr lang="pl-PL" dirty="0"/>
              <a:t> drzewa oskrzelowego</a:t>
            </a:r>
          </a:p>
          <a:p>
            <a:endParaRPr lang="pl-PL" dirty="0" smtClean="0"/>
          </a:p>
          <a:p>
            <a:r>
              <a:rPr lang="pl-PL" dirty="0" smtClean="0"/>
              <a:t>Ocena: Zwiększono efektywność kaszlu.</a:t>
            </a:r>
            <a:endParaRPr lang="pl-PL" dirty="0"/>
          </a:p>
        </p:txBody>
      </p:sp>
    </p:spTree>
    <p:extLst>
      <p:ext uri="{BB962C8B-B14F-4D97-AF65-F5344CB8AC3E}">
        <p14:creationId xmlns:p14="http://schemas.microsoft.com/office/powerpoint/2010/main" val="1463639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342900" lvl="0" indent="-342900">
              <a:spcAft>
                <a:spcPts val="0"/>
              </a:spcAft>
              <a:tabLst>
                <a:tab pos="457200" algn="l"/>
              </a:tabLst>
            </a:pPr>
            <a:r>
              <a:rPr lang="pl-PL" sz="3600" dirty="0">
                <a:latin typeface="+mn-lt"/>
                <a:ea typeface="Times New Roman" panose="02020603050405020304" pitchFamily="18" charset="0"/>
              </a:rPr>
              <a:t>Problem: Dyskomfort pacjenta spowodowany bólem głowy przez intensywny kaszel</a:t>
            </a:r>
            <a:r>
              <a:rPr lang="pl-PL" sz="3600" dirty="0" smtClean="0">
                <a:latin typeface="+mn-lt"/>
                <a:ea typeface="Times New Roman" panose="02020603050405020304" pitchFamily="18" charset="0"/>
              </a:rPr>
              <a:t>.</a:t>
            </a:r>
            <a:endParaRPr lang="pl-PL" sz="3600" dirty="0">
              <a:latin typeface="+mn-lt"/>
            </a:endParaRPr>
          </a:p>
        </p:txBody>
      </p:sp>
      <p:sp>
        <p:nvSpPr>
          <p:cNvPr id="3" name="Symbol zastępczy zawartości 2"/>
          <p:cNvSpPr>
            <a:spLocks noGrp="1"/>
          </p:cNvSpPr>
          <p:nvPr>
            <p:ph idx="1"/>
          </p:nvPr>
        </p:nvSpPr>
        <p:spPr/>
        <p:txBody>
          <a:bodyPr/>
          <a:lstStyle/>
          <a:p>
            <a:r>
              <a:rPr lang="pl-PL" b="1" dirty="0"/>
              <a:t>Cel: Zmniejszenie dolegliwości bólowych</a:t>
            </a:r>
            <a:endParaRPr lang="pl-PL" dirty="0"/>
          </a:p>
          <a:p>
            <a:pPr>
              <a:lnSpc>
                <a:spcPct val="100000"/>
              </a:lnSpc>
              <a:spcBef>
                <a:spcPts val="0"/>
              </a:spcBef>
              <a:spcAft>
                <a:spcPts val="0"/>
              </a:spcAft>
            </a:pPr>
            <a:r>
              <a:rPr lang="pl-PL" dirty="0"/>
              <a:t>Działania:</a:t>
            </a:r>
          </a:p>
          <a:p>
            <a:pPr>
              <a:lnSpc>
                <a:spcPct val="100000"/>
              </a:lnSpc>
              <a:spcBef>
                <a:spcPts val="0"/>
              </a:spcBef>
              <a:spcAft>
                <a:spcPts val="0"/>
              </a:spcAft>
            </a:pPr>
            <a:r>
              <a:rPr lang="pl-PL" dirty="0"/>
              <a:t>- zapewnienie ciszy i spokoju</a:t>
            </a:r>
          </a:p>
          <a:p>
            <a:pPr>
              <a:lnSpc>
                <a:spcPct val="100000"/>
              </a:lnSpc>
              <a:spcBef>
                <a:spcPts val="0"/>
              </a:spcBef>
              <a:spcAft>
                <a:spcPts val="0"/>
              </a:spcAft>
            </a:pPr>
            <a:r>
              <a:rPr lang="pl-PL" dirty="0"/>
              <a:t>- zapewnienie wypoczynku</a:t>
            </a:r>
          </a:p>
          <a:p>
            <a:pPr>
              <a:lnSpc>
                <a:spcPct val="100000"/>
              </a:lnSpc>
              <a:spcBef>
                <a:spcPts val="0"/>
              </a:spcBef>
              <a:spcAft>
                <a:spcPts val="0"/>
              </a:spcAft>
            </a:pPr>
            <a:r>
              <a:rPr lang="pl-PL" dirty="0"/>
              <a:t>- delikatne wykonywanie czynności</a:t>
            </a:r>
          </a:p>
          <a:p>
            <a:pPr>
              <a:lnSpc>
                <a:spcPct val="100000"/>
              </a:lnSpc>
              <a:spcBef>
                <a:spcPts val="0"/>
              </a:spcBef>
              <a:spcAft>
                <a:spcPts val="0"/>
              </a:spcAft>
            </a:pPr>
            <a:r>
              <a:rPr lang="pl-PL" dirty="0"/>
              <a:t>- stosowanie okładów na czoło zimnych</a:t>
            </a:r>
          </a:p>
          <a:p>
            <a:pPr>
              <a:lnSpc>
                <a:spcPct val="100000"/>
              </a:lnSpc>
              <a:spcBef>
                <a:spcPts val="0"/>
              </a:spcBef>
              <a:spcAft>
                <a:spcPts val="0"/>
              </a:spcAft>
            </a:pPr>
            <a:r>
              <a:rPr lang="pl-PL" dirty="0"/>
              <a:t>- mikroklimat wietrzenie</a:t>
            </a:r>
          </a:p>
          <a:p>
            <a:pPr>
              <a:lnSpc>
                <a:spcPct val="100000"/>
              </a:lnSpc>
              <a:spcBef>
                <a:spcPts val="0"/>
              </a:spcBef>
              <a:spcAft>
                <a:spcPts val="0"/>
              </a:spcAft>
            </a:pPr>
            <a:r>
              <a:rPr lang="pl-PL" dirty="0"/>
              <a:t>- rozmowa z pacjentem w celu odwrócenia uwagi od odczuwanych dolegliwości</a:t>
            </a:r>
          </a:p>
          <a:p>
            <a:pPr>
              <a:lnSpc>
                <a:spcPct val="100000"/>
              </a:lnSpc>
              <a:spcBef>
                <a:spcPts val="0"/>
              </a:spcBef>
              <a:spcAft>
                <a:spcPts val="0"/>
              </a:spcAft>
            </a:pPr>
            <a:r>
              <a:rPr lang="pl-PL" dirty="0"/>
              <a:t>- podanie </a:t>
            </a:r>
            <a:r>
              <a:rPr lang="pl-PL" dirty="0" smtClean="0"/>
              <a:t>leków</a:t>
            </a:r>
          </a:p>
          <a:p>
            <a:pPr>
              <a:lnSpc>
                <a:spcPct val="100000"/>
              </a:lnSpc>
              <a:spcBef>
                <a:spcPts val="0"/>
              </a:spcBef>
              <a:spcAft>
                <a:spcPts val="0"/>
              </a:spcAft>
            </a:pPr>
            <a:endParaRPr lang="pl-PL" dirty="0"/>
          </a:p>
          <a:p>
            <a:pPr>
              <a:lnSpc>
                <a:spcPct val="100000"/>
              </a:lnSpc>
              <a:spcBef>
                <a:spcPts val="0"/>
              </a:spcBef>
              <a:spcAft>
                <a:spcPts val="0"/>
              </a:spcAft>
            </a:pPr>
            <a:r>
              <a:rPr lang="pl-PL" dirty="0" smtClean="0"/>
              <a:t>Ocena: Zmniejszono dolegliwości bólowe.</a:t>
            </a:r>
            <a:endParaRPr lang="pl-PL" dirty="0"/>
          </a:p>
          <a:p>
            <a:endParaRPr lang="pl-PL" dirty="0"/>
          </a:p>
        </p:txBody>
      </p:sp>
    </p:spTree>
    <p:extLst>
      <p:ext uri="{BB962C8B-B14F-4D97-AF65-F5344CB8AC3E}">
        <p14:creationId xmlns:p14="http://schemas.microsoft.com/office/powerpoint/2010/main" val="2814727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78200" y="173314"/>
            <a:ext cx="10058400" cy="1450757"/>
          </a:xfrm>
        </p:spPr>
        <p:txBody>
          <a:bodyPr>
            <a:noAutofit/>
          </a:bodyPr>
          <a:lstStyle/>
          <a:p>
            <a:r>
              <a:rPr lang="pl-PL" sz="3600" dirty="0"/>
              <a:t>Problem: Ryzyko wystąpienia (obecność) obrzęków kończyn dolnych spowodowane istotą choroby.</a:t>
            </a:r>
          </a:p>
        </p:txBody>
      </p:sp>
      <p:sp>
        <p:nvSpPr>
          <p:cNvPr id="3" name="Symbol zastępczy zawartości 2"/>
          <p:cNvSpPr>
            <a:spLocks noGrp="1"/>
          </p:cNvSpPr>
          <p:nvPr>
            <p:ph idx="1"/>
          </p:nvPr>
        </p:nvSpPr>
        <p:spPr>
          <a:xfrm>
            <a:off x="461246" y="1845733"/>
            <a:ext cx="10694434" cy="4239477"/>
          </a:xfrm>
        </p:spPr>
        <p:txBody>
          <a:bodyPr>
            <a:normAutofit fontScale="92500" lnSpcReduction="20000"/>
          </a:bodyPr>
          <a:lstStyle/>
          <a:p>
            <a:r>
              <a:rPr lang="pl-PL" b="1" dirty="0"/>
              <a:t>Cel. Redukcja obrzęków kończyn dolnych.</a:t>
            </a:r>
            <a:endParaRPr lang="pl-PL" dirty="0"/>
          </a:p>
          <a:p>
            <a:pPr>
              <a:lnSpc>
                <a:spcPct val="120000"/>
              </a:lnSpc>
              <a:spcBef>
                <a:spcPts val="0"/>
              </a:spcBef>
              <a:spcAft>
                <a:spcPts val="0"/>
              </a:spcAft>
            </a:pPr>
            <a:r>
              <a:rPr lang="pl-PL" dirty="0"/>
              <a:t>Działania:</a:t>
            </a:r>
          </a:p>
          <a:p>
            <a:pPr>
              <a:lnSpc>
                <a:spcPct val="120000"/>
              </a:lnSpc>
              <a:spcBef>
                <a:spcPts val="0"/>
              </a:spcBef>
              <a:spcAft>
                <a:spcPts val="0"/>
              </a:spcAft>
            </a:pPr>
            <a:r>
              <a:rPr lang="pl-PL" dirty="0"/>
              <a:t>- ocena lokalizacji i charakteru, obwodu obrzęków na kończynach dolnych</a:t>
            </a:r>
          </a:p>
          <a:p>
            <a:pPr>
              <a:lnSpc>
                <a:spcPct val="120000"/>
              </a:lnSpc>
              <a:spcBef>
                <a:spcPts val="0"/>
              </a:spcBef>
              <a:spcAft>
                <a:spcPts val="0"/>
              </a:spcAft>
            </a:pPr>
            <a:r>
              <a:rPr lang="pl-PL" dirty="0"/>
              <a:t>- prawidłowa pielęgnacja skóry objętej obrzękami</a:t>
            </a:r>
          </a:p>
          <a:p>
            <a:pPr>
              <a:lnSpc>
                <a:spcPct val="120000"/>
              </a:lnSpc>
              <a:spcBef>
                <a:spcPts val="0"/>
              </a:spcBef>
              <a:spcAft>
                <a:spcPts val="0"/>
              </a:spcAft>
            </a:pPr>
            <a:r>
              <a:rPr lang="pl-PL" dirty="0"/>
              <a:t>- ułożenie pacjenta w pozycji </a:t>
            </a:r>
            <a:r>
              <a:rPr lang="pl-PL" dirty="0" err="1"/>
              <a:t>półwysokiej</a:t>
            </a:r>
            <a:r>
              <a:rPr lang="pl-PL" dirty="0"/>
              <a:t> z uniesionymi kończynami dolnymi</a:t>
            </a:r>
          </a:p>
          <a:p>
            <a:pPr>
              <a:lnSpc>
                <a:spcPct val="120000"/>
              </a:lnSpc>
              <a:spcBef>
                <a:spcPts val="0"/>
              </a:spcBef>
              <a:spcAft>
                <a:spcPts val="0"/>
              </a:spcAft>
            </a:pPr>
            <a:r>
              <a:rPr lang="pl-PL" dirty="0"/>
              <a:t>- prowadzenie karty bilansu płynowego</a:t>
            </a:r>
          </a:p>
          <a:p>
            <a:pPr>
              <a:lnSpc>
                <a:spcPct val="120000"/>
              </a:lnSpc>
              <a:spcBef>
                <a:spcPts val="0"/>
              </a:spcBef>
              <a:spcAft>
                <a:spcPts val="0"/>
              </a:spcAft>
            </a:pPr>
            <a:r>
              <a:rPr lang="pl-PL" dirty="0"/>
              <a:t>- zalecenie pacjentowi o częstym oddawaniu moczu</a:t>
            </a:r>
          </a:p>
          <a:p>
            <a:pPr>
              <a:lnSpc>
                <a:spcPct val="120000"/>
              </a:lnSpc>
              <a:spcBef>
                <a:spcPts val="0"/>
              </a:spcBef>
              <a:spcAft>
                <a:spcPts val="0"/>
              </a:spcAft>
            </a:pPr>
            <a:r>
              <a:rPr lang="pl-PL" dirty="0"/>
              <a:t>- stosowanie diety niskosodowej</a:t>
            </a:r>
          </a:p>
          <a:p>
            <a:pPr>
              <a:lnSpc>
                <a:spcPct val="120000"/>
              </a:lnSpc>
              <a:spcBef>
                <a:spcPts val="0"/>
              </a:spcBef>
              <a:spcAft>
                <a:spcPts val="0"/>
              </a:spcAft>
            </a:pPr>
            <a:r>
              <a:rPr lang="pl-PL" dirty="0"/>
              <a:t>- zastosowanie luźnej bielizny osobistej ( bez uciskowe skarpety oraz luźne nogawki spodni piżamowych)</a:t>
            </a:r>
          </a:p>
          <a:p>
            <a:pPr>
              <a:lnSpc>
                <a:spcPct val="120000"/>
              </a:lnSpc>
              <a:spcBef>
                <a:spcPts val="0"/>
              </a:spcBef>
              <a:spcAft>
                <a:spcPts val="0"/>
              </a:spcAft>
            </a:pPr>
            <a:r>
              <a:rPr lang="pl-PL" dirty="0"/>
              <a:t>- zalecenie odpoczynku w łóżku </a:t>
            </a:r>
          </a:p>
          <a:p>
            <a:pPr>
              <a:lnSpc>
                <a:spcPct val="120000"/>
              </a:lnSpc>
              <a:spcBef>
                <a:spcPts val="0"/>
              </a:spcBef>
              <a:spcAft>
                <a:spcPts val="0"/>
              </a:spcAft>
            </a:pPr>
            <a:r>
              <a:rPr lang="pl-PL" dirty="0"/>
              <a:t>- unikanie urazów okolicy objętej obrzękami</a:t>
            </a:r>
          </a:p>
          <a:p>
            <a:pPr>
              <a:lnSpc>
                <a:spcPct val="120000"/>
              </a:lnSpc>
              <a:spcBef>
                <a:spcPts val="0"/>
              </a:spcBef>
              <a:spcAft>
                <a:spcPts val="0"/>
              </a:spcAft>
            </a:pPr>
            <a:r>
              <a:rPr lang="pl-PL" dirty="0"/>
              <a:t>- wykonywanie ćwiczeń biernych, zastosowanie drenażu limfatycznego</a:t>
            </a:r>
          </a:p>
          <a:p>
            <a:pPr>
              <a:lnSpc>
                <a:spcPct val="120000"/>
              </a:lnSpc>
              <a:spcBef>
                <a:spcPts val="0"/>
              </a:spcBef>
              <a:spcAft>
                <a:spcPts val="0"/>
              </a:spcAft>
            </a:pPr>
            <a:r>
              <a:rPr lang="pl-PL" dirty="0"/>
              <a:t>- podaż leków diuretycznych na zlecenie </a:t>
            </a:r>
            <a:r>
              <a:rPr lang="pl-PL" dirty="0" smtClean="0"/>
              <a:t>lekarza</a:t>
            </a:r>
            <a:endParaRPr lang="pl-PL" dirty="0"/>
          </a:p>
          <a:p>
            <a:r>
              <a:rPr lang="pl-PL" b="1" dirty="0"/>
              <a:t>Ocena</a:t>
            </a:r>
            <a:r>
              <a:rPr lang="pl-PL" dirty="0"/>
              <a:t>: Obrzęki ciała nie uległy zmniejszeniu.</a:t>
            </a:r>
          </a:p>
          <a:p>
            <a:endParaRPr lang="pl-PL" dirty="0"/>
          </a:p>
        </p:txBody>
      </p:sp>
    </p:spTree>
    <p:extLst>
      <p:ext uri="{BB962C8B-B14F-4D97-AF65-F5344CB8AC3E}">
        <p14:creationId xmlns:p14="http://schemas.microsoft.com/office/powerpoint/2010/main" val="41503275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dirty="0"/>
              <a:t>Problem: Brak motywacji do zaprzestania palenia.</a:t>
            </a:r>
            <a:endParaRPr lang="pl-PL" sz="4000" dirty="0"/>
          </a:p>
        </p:txBody>
      </p:sp>
      <p:sp>
        <p:nvSpPr>
          <p:cNvPr id="3" name="Symbol zastępczy zawartości 2"/>
          <p:cNvSpPr>
            <a:spLocks noGrp="1"/>
          </p:cNvSpPr>
          <p:nvPr>
            <p:ph idx="1"/>
          </p:nvPr>
        </p:nvSpPr>
        <p:spPr/>
        <p:txBody>
          <a:bodyPr>
            <a:normAutofit fontScale="92500" lnSpcReduction="20000"/>
          </a:bodyPr>
          <a:lstStyle/>
          <a:p>
            <a:r>
              <a:rPr lang="pl-PL" dirty="0"/>
              <a:t>Cel: Zmobilizowanie chorego do całkowitej rezygnacji z nałogu.</a:t>
            </a:r>
          </a:p>
          <a:p>
            <a:r>
              <a:rPr lang="pl-PL" dirty="0"/>
              <a:t>Działania:</a:t>
            </a:r>
          </a:p>
          <a:p>
            <a:pPr>
              <a:lnSpc>
                <a:spcPct val="120000"/>
              </a:lnSpc>
              <a:spcBef>
                <a:spcPts val="0"/>
              </a:spcBef>
              <a:spcAft>
                <a:spcPts val="0"/>
              </a:spcAft>
            </a:pPr>
            <a:r>
              <a:rPr lang="pl-PL" dirty="0"/>
              <a:t>- Ocena poziomu wiedzy chorego na temat szkodliwości nikotyny </a:t>
            </a:r>
          </a:p>
          <a:p>
            <a:pPr>
              <a:lnSpc>
                <a:spcPct val="120000"/>
              </a:lnSpc>
              <a:spcBef>
                <a:spcPts val="0"/>
              </a:spcBef>
              <a:spcAft>
                <a:spcPts val="0"/>
              </a:spcAft>
            </a:pPr>
            <a:r>
              <a:rPr lang="pl-PL" dirty="0"/>
              <a:t>- Edukacja w zakresie negatywnego wpływu palenia papierosów na układ krążenia </a:t>
            </a:r>
          </a:p>
          <a:p>
            <a:pPr>
              <a:lnSpc>
                <a:spcPct val="120000"/>
              </a:lnSpc>
              <a:spcBef>
                <a:spcPts val="0"/>
              </a:spcBef>
              <a:spcAft>
                <a:spcPts val="0"/>
              </a:spcAft>
            </a:pPr>
            <a:r>
              <a:rPr lang="pl-PL" dirty="0"/>
              <a:t>- Zapoznanie z możliwościami stosowania środków ułatwiających rzucenie palenia: plastry , akupunktura</a:t>
            </a:r>
          </a:p>
          <a:p>
            <a:pPr>
              <a:lnSpc>
                <a:spcPct val="120000"/>
              </a:lnSpc>
              <a:spcBef>
                <a:spcPts val="0"/>
              </a:spcBef>
              <a:spcAft>
                <a:spcPts val="0"/>
              </a:spcAft>
            </a:pPr>
            <a:r>
              <a:rPr lang="pl-PL" dirty="0"/>
              <a:t>- umożliwienie kontaktu z grupami wsparcia, psychologiem, poradnią leczenia uzależnień</a:t>
            </a:r>
          </a:p>
          <a:p>
            <a:pPr>
              <a:lnSpc>
                <a:spcPct val="120000"/>
              </a:lnSpc>
              <a:spcBef>
                <a:spcPts val="0"/>
              </a:spcBef>
              <a:spcAft>
                <a:spcPts val="0"/>
              </a:spcAft>
            </a:pPr>
            <a:r>
              <a:rPr lang="pl-PL" dirty="0"/>
              <a:t>- dostarczenie broszur informacyjnych na temat skutecznego zaprzestania palenia tytoniu </a:t>
            </a:r>
          </a:p>
          <a:p>
            <a:pPr>
              <a:lnSpc>
                <a:spcPct val="120000"/>
              </a:lnSpc>
              <a:spcBef>
                <a:spcPts val="0"/>
              </a:spcBef>
              <a:spcAft>
                <a:spcPts val="0"/>
              </a:spcAft>
            </a:pPr>
            <a:r>
              <a:rPr lang="pl-PL" dirty="0"/>
              <a:t>- zaproponowanie pacjentowi aktywnego sposobu spędzania czasu wolnego</a:t>
            </a:r>
          </a:p>
          <a:p>
            <a:pPr>
              <a:lnSpc>
                <a:spcPct val="120000"/>
              </a:lnSpc>
              <a:spcBef>
                <a:spcPts val="0"/>
              </a:spcBef>
              <a:spcAft>
                <a:spcPts val="0"/>
              </a:spcAft>
            </a:pPr>
            <a:r>
              <a:rPr lang="pl-PL" dirty="0"/>
              <a:t>- rozmowa z rodziną na temat pomocy pacjentowi w zaprzestaniu palenia tytoniu </a:t>
            </a:r>
          </a:p>
          <a:p>
            <a:endParaRPr lang="pl-PL" dirty="0"/>
          </a:p>
          <a:p>
            <a:r>
              <a:rPr lang="pl-PL" dirty="0"/>
              <a:t>Ocena: Pacjent wykazuje chęci do zaprzestania palenia tytoniu. Pacjenta ciężko przekonać o szkodliwości palenia tytoniu.</a:t>
            </a:r>
          </a:p>
          <a:p>
            <a:endParaRPr lang="pl-PL" dirty="0"/>
          </a:p>
          <a:p>
            <a:endParaRPr lang="pl-PL" dirty="0"/>
          </a:p>
        </p:txBody>
      </p:sp>
    </p:spTree>
    <p:extLst>
      <p:ext uri="{BB962C8B-B14F-4D97-AF65-F5344CB8AC3E}">
        <p14:creationId xmlns:p14="http://schemas.microsoft.com/office/powerpoint/2010/main" val="1267874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600" dirty="0"/>
              <a:t>Problem: Deficyt w natlenieniu pacjenta i eliminacji dwutlenku węgla wynikający z istoty choroby</a:t>
            </a:r>
          </a:p>
        </p:txBody>
      </p:sp>
      <p:sp>
        <p:nvSpPr>
          <p:cNvPr id="3" name="Symbol zastępczy zawartości 2"/>
          <p:cNvSpPr>
            <a:spLocks noGrp="1"/>
          </p:cNvSpPr>
          <p:nvPr>
            <p:ph idx="1"/>
          </p:nvPr>
        </p:nvSpPr>
        <p:spPr/>
        <p:txBody>
          <a:bodyPr>
            <a:normAutofit/>
          </a:bodyPr>
          <a:lstStyle/>
          <a:p>
            <a:r>
              <a:rPr lang="pl-PL" dirty="0"/>
              <a:t>Cel: Utrzymanie optymalnej wymiany gazowej</a:t>
            </a:r>
          </a:p>
          <a:p>
            <a:r>
              <a:rPr lang="pl-PL" dirty="0"/>
              <a:t>Działania:</a:t>
            </a:r>
          </a:p>
          <a:p>
            <a:pPr>
              <a:lnSpc>
                <a:spcPct val="120000"/>
              </a:lnSpc>
              <a:spcBef>
                <a:spcPts val="0"/>
              </a:spcBef>
              <a:spcAft>
                <a:spcPts val="0"/>
              </a:spcAft>
            </a:pPr>
            <a:r>
              <a:rPr lang="pl-PL" dirty="0"/>
              <a:t>- ocen drożności dróg oddechowych i oddychania- częstość, jakość, rytm</a:t>
            </a:r>
          </a:p>
          <a:p>
            <a:pPr>
              <a:lnSpc>
                <a:spcPct val="120000"/>
              </a:lnSpc>
              <a:spcBef>
                <a:spcPts val="0"/>
              </a:spcBef>
              <a:spcAft>
                <a:spcPts val="0"/>
              </a:spcAft>
            </a:pPr>
            <a:r>
              <a:rPr lang="pl-PL" dirty="0"/>
              <a:t>- pomiar parametrów Szczególnie ciśnienie i tętno</a:t>
            </a:r>
          </a:p>
          <a:p>
            <a:pPr>
              <a:lnSpc>
                <a:spcPct val="120000"/>
              </a:lnSpc>
              <a:spcBef>
                <a:spcPts val="0"/>
              </a:spcBef>
              <a:spcAft>
                <a:spcPts val="0"/>
              </a:spcAft>
            </a:pPr>
            <a:r>
              <a:rPr lang="pl-PL" dirty="0"/>
              <a:t>- ocena świadomości i zabarwienia skóry</a:t>
            </a:r>
          </a:p>
          <a:p>
            <a:pPr>
              <a:lnSpc>
                <a:spcPct val="120000"/>
              </a:lnSpc>
              <a:spcBef>
                <a:spcPts val="0"/>
              </a:spcBef>
              <a:spcAft>
                <a:spcPts val="0"/>
              </a:spcAft>
            </a:pPr>
            <a:r>
              <a:rPr lang="pl-PL" dirty="0"/>
              <a:t>- monitorowanie gazometrii w krwi tętniczej</a:t>
            </a:r>
          </a:p>
          <a:p>
            <a:pPr>
              <a:lnSpc>
                <a:spcPct val="120000"/>
              </a:lnSpc>
              <a:spcBef>
                <a:spcPts val="0"/>
              </a:spcBef>
              <a:spcAft>
                <a:spcPts val="0"/>
              </a:spcAft>
            </a:pPr>
            <a:r>
              <a:rPr lang="pl-PL" dirty="0"/>
              <a:t>- gimnastyka oddechowa</a:t>
            </a:r>
          </a:p>
          <a:p>
            <a:pPr>
              <a:lnSpc>
                <a:spcPct val="120000"/>
              </a:lnSpc>
              <a:spcBef>
                <a:spcPts val="0"/>
              </a:spcBef>
              <a:spcAft>
                <a:spcPts val="0"/>
              </a:spcAft>
            </a:pPr>
            <a:r>
              <a:rPr lang="pl-PL" dirty="0"/>
              <a:t>- </a:t>
            </a:r>
            <a:r>
              <a:rPr lang="pl-PL" dirty="0" err="1"/>
              <a:t>wenflon</a:t>
            </a:r>
            <a:endParaRPr lang="pl-PL" dirty="0"/>
          </a:p>
          <a:p>
            <a:pPr>
              <a:lnSpc>
                <a:spcPct val="120000"/>
              </a:lnSpc>
              <a:spcBef>
                <a:spcPts val="0"/>
              </a:spcBef>
              <a:spcAft>
                <a:spcPts val="0"/>
              </a:spcAft>
            </a:pPr>
            <a:r>
              <a:rPr lang="pl-PL" dirty="0"/>
              <a:t>- podłączenie </a:t>
            </a:r>
            <a:r>
              <a:rPr lang="pl-PL" dirty="0" err="1"/>
              <a:t>pulsoksymeru</a:t>
            </a:r>
            <a:endParaRPr lang="pl-PL" dirty="0"/>
          </a:p>
          <a:p>
            <a:pPr>
              <a:lnSpc>
                <a:spcPct val="120000"/>
              </a:lnSpc>
              <a:spcBef>
                <a:spcPts val="0"/>
              </a:spcBef>
              <a:spcAft>
                <a:spcPts val="0"/>
              </a:spcAft>
            </a:pPr>
            <a:r>
              <a:rPr lang="pl-PL" dirty="0"/>
              <a:t>- tlenoterapia na zlecenie</a:t>
            </a:r>
          </a:p>
          <a:p>
            <a:endParaRPr lang="pl-PL" dirty="0"/>
          </a:p>
        </p:txBody>
      </p:sp>
    </p:spTree>
    <p:extLst>
      <p:ext uri="{BB962C8B-B14F-4D97-AF65-F5344CB8AC3E}">
        <p14:creationId xmlns:p14="http://schemas.microsoft.com/office/powerpoint/2010/main" val="907886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600"/>
              <a:t>Problem: Deficyt w natlenieniu pacjenta i eliminacji dwutlenku węgla wynikający z istoty choroby</a:t>
            </a:r>
          </a:p>
        </p:txBody>
      </p:sp>
      <p:sp>
        <p:nvSpPr>
          <p:cNvPr id="3" name="Symbol zastępczy zawartości 2"/>
          <p:cNvSpPr>
            <a:spLocks noGrp="1"/>
          </p:cNvSpPr>
          <p:nvPr>
            <p:ph idx="1"/>
          </p:nvPr>
        </p:nvSpPr>
        <p:spPr/>
        <p:txBody>
          <a:bodyPr>
            <a:normAutofit/>
          </a:bodyPr>
          <a:lstStyle/>
          <a:p>
            <a:r>
              <a:rPr lang="pl-PL" dirty="0"/>
              <a:t>- obserwacja pod katem objawów wskazujących na niedotlenienie ( niskie RR i wysokie tętno, niepokój, senność, sinica)</a:t>
            </a:r>
          </a:p>
          <a:p>
            <a:r>
              <a:rPr lang="pl-PL" dirty="0"/>
              <a:t>- odpowiednia pozycja</a:t>
            </a:r>
          </a:p>
          <a:p>
            <a:r>
              <a:rPr lang="pl-PL" dirty="0"/>
              <a:t>- mikroklimat Sali</a:t>
            </a:r>
          </a:p>
          <a:p>
            <a:r>
              <a:rPr lang="pl-PL" dirty="0"/>
              <a:t>- </a:t>
            </a:r>
            <a:r>
              <a:rPr lang="pl-PL" dirty="0" err="1"/>
              <a:t>faramakoterapia</a:t>
            </a:r>
            <a:endParaRPr lang="pl-PL" dirty="0"/>
          </a:p>
          <a:p>
            <a:endParaRPr lang="pl-PL" dirty="0" smtClean="0"/>
          </a:p>
          <a:p>
            <a:endParaRPr lang="pl-PL" dirty="0"/>
          </a:p>
          <a:p>
            <a:r>
              <a:rPr lang="pl-PL" dirty="0" smtClean="0"/>
              <a:t>Ocena: Utrzymano optymalną wymianę gazową</a:t>
            </a:r>
            <a:endParaRPr lang="pl-PL" dirty="0"/>
          </a:p>
        </p:txBody>
      </p:sp>
    </p:spTree>
    <p:extLst>
      <p:ext uri="{BB962C8B-B14F-4D97-AF65-F5344CB8AC3E}">
        <p14:creationId xmlns:p14="http://schemas.microsoft.com/office/powerpoint/2010/main" val="27759824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dirty="0"/>
              <a:t>Problem: Osłabienie i łatwe meczenie spowodowane niedostatecznym dostarczaniem tlenu do tkanek (nieprawidłowymi wartościami hemoglobiny)</a:t>
            </a:r>
          </a:p>
        </p:txBody>
      </p:sp>
      <p:sp>
        <p:nvSpPr>
          <p:cNvPr id="3" name="Symbol zastępczy zawartości 2"/>
          <p:cNvSpPr>
            <a:spLocks noGrp="1"/>
          </p:cNvSpPr>
          <p:nvPr>
            <p:ph idx="1"/>
          </p:nvPr>
        </p:nvSpPr>
        <p:spPr/>
        <p:txBody>
          <a:bodyPr/>
          <a:lstStyle/>
          <a:p>
            <a:r>
              <a:rPr lang="pl-PL" b="1" dirty="0"/>
              <a:t>Cel: Zapewnienie choremu wypoczynku poprawa wydolności psychofizycznej.</a:t>
            </a:r>
            <a:endParaRPr lang="pl-PL" dirty="0"/>
          </a:p>
          <a:p>
            <a:r>
              <a:rPr lang="pl-PL" b="1" dirty="0"/>
              <a:t>Działania:</a:t>
            </a:r>
            <a:endParaRPr lang="pl-PL" dirty="0"/>
          </a:p>
          <a:p>
            <a:pPr>
              <a:lnSpc>
                <a:spcPct val="100000"/>
              </a:lnSpc>
              <a:spcBef>
                <a:spcPts val="0"/>
              </a:spcBef>
              <a:spcAft>
                <a:spcPts val="0"/>
              </a:spcAft>
            </a:pPr>
            <a:r>
              <a:rPr lang="pl-PL" dirty="0"/>
              <a:t>- zapewnienie warunków do wypoczynku</a:t>
            </a:r>
          </a:p>
          <a:p>
            <a:pPr>
              <a:lnSpc>
                <a:spcPct val="100000"/>
              </a:lnSpc>
              <a:spcBef>
                <a:spcPts val="0"/>
              </a:spcBef>
              <a:spcAft>
                <a:spcPts val="0"/>
              </a:spcAft>
            </a:pPr>
            <a:r>
              <a:rPr lang="pl-PL" dirty="0"/>
              <a:t>- cisza, spokój</a:t>
            </a:r>
          </a:p>
          <a:p>
            <a:pPr>
              <a:lnSpc>
                <a:spcPct val="100000"/>
              </a:lnSpc>
              <a:spcBef>
                <a:spcPts val="0"/>
              </a:spcBef>
              <a:spcAft>
                <a:spcPts val="0"/>
              </a:spcAft>
            </a:pPr>
            <a:r>
              <a:rPr lang="pl-PL" dirty="0"/>
              <a:t>- kontrola parametrów</a:t>
            </a:r>
          </a:p>
          <a:p>
            <a:pPr>
              <a:lnSpc>
                <a:spcPct val="100000"/>
              </a:lnSpc>
              <a:spcBef>
                <a:spcPts val="0"/>
              </a:spcBef>
              <a:spcAft>
                <a:spcPts val="0"/>
              </a:spcAft>
            </a:pPr>
            <a:r>
              <a:rPr lang="pl-PL" dirty="0"/>
              <a:t>- pomoc w czynnościach samoobsługowych</a:t>
            </a:r>
          </a:p>
          <a:p>
            <a:pPr>
              <a:lnSpc>
                <a:spcPct val="100000"/>
              </a:lnSpc>
              <a:spcBef>
                <a:spcPts val="0"/>
              </a:spcBef>
              <a:spcAft>
                <a:spcPts val="0"/>
              </a:spcAft>
            </a:pPr>
            <a:r>
              <a:rPr lang="pl-PL" dirty="0"/>
              <a:t>- pomoc w przemieszczaniu w obrębie oddziału</a:t>
            </a:r>
          </a:p>
          <a:p>
            <a:pPr>
              <a:lnSpc>
                <a:spcPct val="100000"/>
              </a:lnSpc>
              <a:spcBef>
                <a:spcPts val="0"/>
              </a:spcBef>
              <a:spcAft>
                <a:spcPts val="0"/>
              </a:spcAft>
            </a:pPr>
            <a:r>
              <a:rPr lang="pl-PL" dirty="0"/>
              <a:t>- edukacja pacjenta leczonego doustnymi preparatami żelaza na temat zasad przyjmowania leku i zmiany koloru wydalanego stolca</a:t>
            </a:r>
          </a:p>
          <a:p>
            <a:r>
              <a:rPr lang="pl-PL" dirty="0" smtClean="0"/>
              <a:t>Ocena: Zapewniono choremu wypoczynek. Uzyskano poprawę stanu psychicznego.</a:t>
            </a:r>
            <a:endParaRPr lang="pl-PL" dirty="0"/>
          </a:p>
        </p:txBody>
      </p:sp>
    </p:spTree>
    <p:extLst>
      <p:ext uri="{BB962C8B-B14F-4D97-AF65-F5344CB8AC3E}">
        <p14:creationId xmlns:p14="http://schemas.microsoft.com/office/powerpoint/2010/main" val="8591232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dirty="0"/>
              <a:t>Problem: </a:t>
            </a:r>
            <a:r>
              <a:rPr lang="pl-PL" sz="3200" dirty="0"/>
              <a:t>Nasilające się zaburzenia w oddychaniu  unieruchomiły pacjentkę w łóżku przez co utraciła zdolność do  samo opieki.</a:t>
            </a:r>
            <a:endParaRPr lang="pl-PL" sz="3200" dirty="0"/>
          </a:p>
        </p:txBody>
      </p:sp>
      <p:sp>
        <p:nvSpPr>
          <p:cNvPr id="3" name="Symbol zastępczy zawartości 2"/>
          <p:cNvSpPr>
            <a:spLocks noGrp="1"/>
          </p:cNvSpPr>
          <p:nvPr>
            <p:ph idx="1"/>
          </p:nvPr>
        </p:nvSpPr>
        <p:spPr/>
        <p:txBody>
          <a:bodyPr>
            <a:normAutofit fontScale="92500" lnSpcReduction="10000"/>
          </a:bodyPr>
          <a:lstStyle/>
          <a:p>
            <a:r>
              <a:rPr lang="pl-PL" b="1" dirty="0"/>
              <a:t>Cel: </a:t>
            </a:r>
            <a:r>
              <a:rPr lang="pl-PL" dirty="0"/>
              <a:t>Zapewnienie bezpieczeństwa i pomoc w zaspakajaniu potrzeb;</a:t>
            </a:r>
          </a:p>
          <a:p>
            <a:r>
              <a:rPr lang="pl-PL" dirty="0"/>
              <a:t>-pomoc w zaspokojeniu potrzeb </a:t>
            </a:r>
            <a:r>
              <a:rPr lang="pl-PL" dirty="0" err="1"/>
              <a:t>bio</a:t>
            </a:r>
            <a:r>
              <a:rPr lang="pl-PL" dirty="0"/>
              <a:t>-</a:t>
            </a:r>
            <a:r>
              <a:rPr lang="pl-PL" dirty="0" err="1"/>
              <a:t>psycho</a:t>
            </a:r>
            <a:r>
              <a:rPr lang="pl-PL" dirty="0"/>
              <a:t>-społecznych</a:t>
            </a:r>
          </a:p>
          <a:p>
            <a:r>
              <a:rPr lang="pl-PL" dirty="0"/>
              <a:t>-zaangażowanie rodziny w zaspokajanie potrzeb </a:t>
            </a:r>
            <a:r>
              <a:rPr lang="pl-PL" dirty="0" smtClean="0"/>
              <a:t>pacjentki</a:t>
            </a:r>
            <a:endParaRPr lang="pl-PL" dirty="0"/>
          </a:p>
          <a:p>
            <a:r>
              <a:rPr lang="pl-PL" b="1" dirty="0"/>
              <a:t>Działania:</a:t>
            </a:r>
            <a:endParaRPr lang="pl-PL" dirty="0"/>
          </a:p>
          <a:p>
            <a:r>
              <a:rPr lang="pl-PL" dirty="0" smtClean="0"/>
              <a:t>- pomoc </a:t>
            </a:r>
            <a:r>
              <a:rPr lang="pl-PL" dirty="0"/>
              <a:t>w wykonaniu toalety  ciała 2x dziennie</a:t>
            </a:r>
          </a:p>
          <a:p>
            <a:r>
              <a:rPr lang="pl-PL" dirty="0" smtClean="0"/>
              <a:t>- zmiana </a:t>
            </a:r>
            <a:r>
              <a:rPr lang="pl-PL" dirty="0"/>
              <a:t>bielizny pościelowej 1x dziennie</a:t>
            </a:r>
          </a:p>
          <a:p>
            <a:r>
              <a:rPr lang="pl-PL" dirty="0" smtClean="0"/>
              <a:t>- zmiana </a:t>
            </a:r>
            <a:r>
              <a:rPr lang="pl-PL" dirty="0"/>
              <a:t>bielizny osobistej 1x dziennie</a:t>
            </a:r>
          </a:p>
          <a:p>
            <a:r>
              <a:rPr lang="pl-PL" dirty="0" smtClean="0"/>
              <a:t>- ścielanie </a:t>
            </a:r>
            <a:r>
              <a:rPr lang="pl-PL" dirty="0"/>
              <a:t>łóżka 2x dziennie</a:t>
            </a:r>
          </a:p>
          <a:p>
            <a:r>
              <a:rPr lang="pl-PL" dirty="0" smtClean="0"/>
              <a:t>- podanie </a:t>
            </a:r>
            <a:r>
              <a:rPr lang="pl-PL" dirty="0"/>
              <a:t>basenu i pomoc w toalecie krocza</a:t>
            </a:r>
          </a:p>
          <a:p>
            <a:r>
              <a:rPr lang="pl-PL" dirty="0" smtClean="0"/>
              <a:t>- wykonanie </a:t>
            </a:r>
            <a:r>
              <a:rPr lang="pl-PL" dirty="0"/>
              <a:t>toalety jamy  ustnej { nawilżanie , natłuszczanie błony śluzowej  jam y ustnej}</a:t>
            </a:r>
          </a:p>
        </p:txBody>
      </p:sp>
    </p:spTree>
    <p:extLst>
      <p:ext uri="{BB962C8B-B14F-4D97-AF65-F5344CB8AC3E}">
        <p14:creationId xmlns:p14="http://schemas.microsoft.com/office/powerpoint/2010/main" val="21935783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a:t>Problem</a:t>
            </a:r>
            <a:r>
              <a:rPr lang="pl-PL" sz="3200"/>
              <a:t>: </a:t>
            </a:r>
            <a:r>
              <a:rPr lang="pl-PL" sz="3200"/>
              <a:t>Nasilające się zaburzenia w oddychaniu  unieruchomiły pacjentkę w łóżku przez co utraciła zdolność do  samo opieki.</a:t>
            </a:r>
            <a:endParaRPr lang="pl-PL" sz="3200"/>
          </a:p>
        </p:txBody>
      </p:sp>
      <p:sp>
        <p:nvSpPr>
          <p:cNvPr id="3" name="Symbol zastępczy zawartości 2"/>
          <p:cNvSpPr>
            <a:spLocks noGrp="1"/>
          </p:cNvSpPr>
          <p:nvPr>
            <p:ph idx="1"/>
          </p:nvPr>
        </p:nvSpPr>
        <p:spPr/>
        <p:txBody>
          <a:bodyPr>
            <a:normAutofit/>
          </a:bodyPr>
          <a:lstStyle/>
          <a:p>
            <a:r>
              <a:rPr lang="pl-PL" dirty="0"/>
              <a:t>-podawanie posiłków oraz płynów do picia 3-4 x dziennie oraz w zależności od potrzeby</a:t>
            </a:r>
          </a:p>
          <a:p>
            <a:r>
              <a:rPr lang="pl-PL" dirty="0"/>
              <a:t>-pomoc przy uruchamianiu pacjentki { zaangażowanie rodziny }</a:t>
            </a:r>
          </a:p>
          <a:p>
            <a:r>
              <a:rPr lang="pl-PL" dirty="0"/>
              <a:t>-zapewnienie wygodnej pozycji przez stosowanie  udogodnień</a:t>
            </a:r>
          </a:p>
          <a:p>
            <a:r>
              <a:rPr lang="pl-PL" dirty="0"/>
              <a:t>-zapewnienie chorej  intymności podczas wykonywania czynności pielęgnacyjnych</a:t>
            </a:r>
          </a:p>
          <a:p>
            <a:r>
              <a:rPr lang="pl-PL" dirty="0"/>
              <a:t>-zaangażowanie rodziny w pomoc przy zaspakajaniu potrzeb </a:t>
            </a:r>
            <a:r>
              <a:rPr lang="pl-PL" dirty="0" smtClean="0"/>
              <a:t>biologicznych i społecznych </a:t>
            </a:r>
            <a:r>
              <a:rPr lang="pl-PL" dirty="0"/>
              <a:t>pacjentki.</a:t>
            </a:r>
          </a:p>
          <a:p>
            <a:r>
              <a:rPr lang="pl-PL" b="1" i="1" dirty="0"/>
              <a:t>Ocena;</a:t>
            </a:r>
            <a:endParaRPr lang="pl-PL" dirty="0"/>
          </a:p>
          <a:p>
            <a:r>
              <a:rPr lang="pl-PL" dirty="0"/>
              <a:t>Pacjentka niezbyt chętnie poddaje się zamierzonym działaniom jest zażenowana , zawstydzona, mimo dużego wysiłku próbuje samodzielnie wykonywać większość czynności.</a:t>
            </a:r>
          </a:p>
        </p:txBody>
      </p:sp>
    </p:spTree>
    <p:extLst>
      <p:ext uri="{BB962C8B-B14F-4D97-AF65-F5344CB8AC3E}">
        <p14:creationId xmlns:p14="http://schemas.microsoft.com/office/powerpoint/2010/main" val="24543885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dirty="0"/>
              <a:t>Problem: </a:t>
            </a:r>
            <a:r>
              <a:rPr lang="pl-PL" sz="3200" dirty="0"/>
              <a:t>Brak wiedzy o chorobie i skutkach jej lekceważenia może prowadzić do pogorszenia stanu zdrowia  lub nawet śmierci</a:t>
            </a:r>
            <a:endParaRPr lang="pl-PL" sz="3200" dirty="0"/>
          </a:p>
        </p:txBody>
      </p:sp>
      <p:sp>
        <p:nvSpPr>
          <p:cNvPr id="3" name="Symbol zastępczy zawartości 2"/>
          <p:cNvSpPr>
            <a:spLocks noGrp="1"/>
          </p:cNvSpPr>
          <p:nvPr>
            <p:ph idx="1"/>
          </p:nvPr>
        </p:nvSpPr>
        <p:spPr/>
        <p:txBody>
          <a:bodyPr>
            <a:normAutofit/>
          </a:bodyPr>
          <a:lstStyle/>
          <a:p>
            <a:r>
              <a:rPr lang="pl-PL" b="1" dirty="0"/>
              <a:t>Cel: </a:t>
            </a:r>
            <a:r>
              <a:rPr lang="pl-PL" dirty="0"/>
              <a:t>Zapoznanie z wiedzą na temat choroby</a:t>
            </a:r>
          </a:p>
          <a:p>
            <a:r>
              <a:rPr lang="pl-PL" dirty="0"/>
              <a:t>-przeprowadzenie edukacji w zakresie przyczyn, objawów i następstw choroby</a:t>
            </a:r>
          </a:p>
          <a:p>
            <a:r>
              <a:rPr lang="pl-PL" dirty="0"/>
              <a:t>-zapoznanie z zasadami korzystania z koncentratora tlenu</a:t>
            </a:r>
          </a:p>
          <a:p>
            <a:r>
              <a:rPr lang="pl-PL" b="1" dirty="0" smtClean="0"/>
              <a:t>Działania</a:t>
            </a:r>
            <a:r>
              <a:rPr lang="pl-PL" b="1" dirty="0"/>
              <a:t>:</a:t>
            </a:r>
            <a:endParaRPr lang="pl-PL" dirty="0"/>
          </a:p>
          <a:p>
            <a:r>
              <a:rPr lang="pl-PL" dirty="0"/>
              <a:t>-edukacja na temat systematycznego stosowania zaleconych leków</a:t>
            </a:r>
          </a:p>
          <a:p>
            <a:r>
              <a:rPr lang="pl-PL" dirty="0"/>
              <a:t>-edukacja na temat palenia tytoniu</a:t>
            </a:r>
          </a:p>
          <a:p>
            <a:r>
              <a:rPr lang="pl-PL" b="1" i="1" dirty="0"/>
              <a:t>Ocena.</a:t>
            </a:r>
            <a:endParaRPr lang="pl-PL" dirty="0"/>
          </a:p>
          <a:p>
            <a:r>
              <a:rPr lang="pl-PL" dirty="0"/>
              <a:t>Pacjentka przyjęła do wiadomości  zalecenia odnośnie stylu życia i zapobieganiu następstwom choroby .</a:t>
            </a:r>
          </a:p>
        </p:txBody>
      </p:sp>
    </p:spTree>
    <p:extLst>
      <p:ext uri="{BB962C8B-B14F-4D97-AF65-F5344CB8AC3E}">
        <p14:creationId xmlns:p14="http://schemas.microsoft.com/office/powerpoint/2010/main" val="4182405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p:cNvSpPr>
            <a:spLocks noGrp="1"/>
          </p:cNvSpPr>
          <p:nvPr>
            <p:ph idx="1"/>
          </p:nvPr>
        </p:nvSpPr>
        <p:spPr>
          <a:xfrm>
            <a:off x="659958" y="1845734"/>
            <a:ext cx="10495722" cy="4284722"/>
          </a:xfrm>
        </p:spPr>
        <p:txBody>
          <a:bodyPr>
            <a:normAutofit fontScale="85000" lnSpcReduction="20000"/>
          </a:bodyPr>
          <a:lstStyle/>
          <a:p>
            <a:r>
              <a:rPr lang="pl-PL" b="1" dirty="0"/>
              <a:t>Duszność</a:t>
            </a:r>
            <a:r>
              <a:rPr lang="pl-PL" dirty="0"/>
              <a:t> to subiektywne uczucie braku powietrza zgłaszane przez pacjenta, któremu często towarzyszą obiektywne objawy zwiększonego wysiłku oddechowego.</a:t>
            </a:r>
          </a:p>
          <a:p>
            <a:r>
              <a:rPr lang="pl-PL" dirty="0"/>
              <a:t>Objawy duszności obejmują:</a:t>
            </a:r>
          </a:p>
          <a:p>
            <a:pPr>
              <a:buFont typeface="Arial" panose="020B0604020202020204" pitchFamily="34" charset="0"/>
              <a:buChar char="•"/>
            </a:pPr>
            <a:r>
              <a:rPr lang="pl-PL" dirty="0"/>
              <a:t>wzmożoną pracę mięśni międzyżebrowych,</a:t>
            </a:r>
          </a:p>
          <a:p>
            <a:pPr>
              <a:buFont typeface="Arial" panose="020B0604020202020204" pitchFamily="34" charset="0"/>
              <a:buChar char="•"/>
            </a:pPr>
            <a:r>
              <a:rPr lang="pl-PL" dirty="0"/>
              <a:t>przyspieszony i spłycony oddech,</a:t>
            </a:r>
          </a:p>
          <a:p>
            <a:pPr>
              <a:buFont typeface="Arial" panose="020B0604020202020204" pitchFamily="34" charset="0"/>
              <a:buChar char="•"/>
            </a:pPr>
            <a:r>
              <a:rPr lang="pl-PL" dirty="0"/>
              <a:t>widoczne ruchy skrzydełek nosowych,</a:t>
            </a:r>
          </a:p>
          <a:p>
            <a:pPr>
              <a:buFont typeface="Arial" panose="020B0604020202020204" pitchFamily="34" charset="0"/>
              <a:buChar char="•"/>
            </a:pPr>
            <a:r>
              <a:rPr lang="pl-PL" dirty="0"/>
              <a:t>zmiany wartości saturacji krwi (</a:t>
            </a:r>
            <a:r>
              <a:rPr lang="pl-PL" dirty="0" err="1"/>
              <a:t>SpO</a:t>
            </a:r>
            <a:r>
              <a:rPr lang="pl-PL" dirty="0"/>
              <a:t>₂),</a:t>
            </a:r>
          </a:p>
          <a:p>
            <a:pPr>
              <a:buFont typeface="Arial" panose="020B0604020202020204" pitchFamily="34" charset="0"/>
              <a:buChar char="•"/>
            </a:pPr>
            <a:r>
              <a:rPr lang="pl-PL" dirty="0"/>
              <a:t>nieprawidłowe wyniki gazometrii krwi.</a:t>
            </a:r>
          </a:p>
          <a:p>
            <a:r>
              <a:rPr lang="pl-PL" dirty="0"/>
              <a:t>Zmiany chorobowe w płucach prowadzą do </a:t>
            </a:r>
            <a:r>
              <a:rPr lang="pl-PL" b="1" dirty="0"/>
              <a:t>ograniczenia wymiany gazowej</a:t>
            </a:r>
            <a:r>
              <a:rPr lang="pl-PL" dirty="0"/>
              <a:t>, czego konsekwencją są:</a:t>
            </a:r>
          </a:p>
          <a:p>
            <a:pPr>
              <a:buFont typeface="Arial" panose="020B0604020202020204" pitchFamily="34" charset="0"/>
              <a:buChar char="•"/>
            </a:pPr>
            <a:r>
              <a:rPr lang="pl-PL" b="1" dirty="0"/>
              <a:t>hiperkapnia</a:t>
            </a:r>
            <a:r>
              <a:rPr lang="pl-PL" dirty="0"/>
              <a:t> – zwiększenie stężenia dwutlenku węgla we krwi,</a:t>
            </a:r>
          </a:p>
          <a:p>
            <a:pPr>
              <a:buFont typeface="Arial" panose="020B0604020202020204" pitchFamily="34" charset="0"/>
              <a:buChar char="•"/>
            </a:pPr>
            <a:r>
              <a:rPr lang="pl-PL" b="1" dirty="0"/>
              <a:t>hipoksja</a:t>
            </a:r>
            <a:r>
              <a:rPr lang="pl-PL" dirty="0"/>
              <a:t> – zmniejszenie ilości tlenu dostarczanego do tkanek i narządów.</a:t>
            </a:r>
          </a:p>
          <a:p>
            <a:r>
              <a:rPr lang="pl-PL" dirty="0"/>
              <a:t>Duszność jest jednym z kluczowych objawów chorób układu oddechowego i może świadczyć o rozwijającej się niewydolności oddechowej.</a:t>
            </a:r>
          </a:p>
          <a:p>
            <a:endParaRPr lang="pl-PL" dirty="0"/>
          </a:p>
        </p:txBody>
      </p:sp>
    </p:spTree>
    <p:extLst>
      <p:ext uri="{BB962C8B-B14F-4D97-AF65-F5344CB8AC3E}">
        <p14:creationId xmlns:p14="http://schemas.microsoft.com/office/powerpoint/2010/main" val="20392548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r>
              <a:rPr lang="pl-PL" dirty="0" smtClean="0"/>
              <a:t>Pielęgnacja pacjenta z zaburzeniami układu moczowego</a:t>
            </a:r>
            <a:endParaRPr lang="pl-PL" dirty="0"/>
          </a:p>
        </p:txBody>
      </p:sp>
      <p:sp>
        <p:nvSpPr>
          <p:cNvPr id="3" name="Podtytuł 2"/>
          <p:cNvSpPr>
            <a:spLocks noGrp="1"/>
          </p:cNvSpPr>
          <p:nvPr>
            <p:ph type="subTitle" idx="1"/>
          </p:nvPr>
        </p:nvSpPr>
        <p:spPr/>
        <p:txBody>
          <a:bodyPr/>
          <a:lstStyle/>
          <a:p>
            <a:r>
              <a:rPr lang="pl-PL" dirty="0" smtClean="0"/>
              <a:t>Magdalena Łopuszańska-Wykrota</a:t>
            </a:r>
            <a:endParaRPr lang="pl-PL" dirty="0"/>
          </a:p>
        </p:txBody>
      </p:sp>
    </p:spTree>
    <p:extLst>
      <p:ext uri="{BB962C8B-B14F-4D97-AF65-F5344CB8AC3E}">
        <p14:creationId xmlns:p14="http://schemas.microsoft.com/office/powerpoint/2010/main" val="21790600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907D6F0-DCA7-B7B7-56CA-B21B7C5F721C}"/>
              </a:ext>
            </a:extLst>
          </p:cNvPr>
          <p:cNvSpPr>
            <a:spLocks noGrp="1"/>
          </p:cNvSpPr>
          <p:nvPr>
            <p:ph type="title"/>
          </p:nvPr>
        </p:nvSpPr>
        <p:spPr/>
        <p:txBody>
          <a:bodyPr/>
          <a:lstStyle/>
          <a:p>
            <a:pPr algn="ctr"/>
            <a:r>
              <a:rPr lang="pl-PL" dirty="0" smtClean="0"/>
              <a:t>Układ moczowy</a:t>
            </a:r>
            <a:endParaRPr lang="pl-PL" dirty="0"/>
          </a:p>
        </p:txBody>
      </p:sp>
      <p:sp>
        <p:nvSpPr>
          <p:cNvPr id="3" name="Symbol zastępczy zawartości 2">
            <a:extLst>
              <a:ext uri="{FF2B5EF4-FFF2-40B4-BE49-F238E27FC236}">
                <a16:creationId xmlns:a16="http://schemas.microsoft.com/office/drawing/2014/main" xmlns="" id="{0BF06B6A-D10D-27BA-B041-6C73D2B4A6DA}"/>
              </a:ext>
            </a:extLst>
          </p:cNvPr>
          <p:cNvSpPr>
            <a:spLocks noGrp="1"/>
          </p:cNvSpPr>
          <p:nvPr>
            <p:ph idx="1"/>
          </p:nvPr>
        </p:nvSpPr>
        <p:spPr>
          <a:xfrm>
            <a:off x="938255" y="1979875"/>
            <a:ext cx="9734100" cy="4564617"/>
          </a:xfrm>
        </p:spPr>
        <p:txBody>
          <a:bodyPr>
            <a:normAutofit/>
          </a:bodyPr>
          <a:lstStyle/>
          <a:p>
            <a:pPr marL="0" indent="0">
              <a:buNone/>
            </a:pPr>
            <a:r>
              <a:rPr lang="pl-PL" dirty="0" smtClean="0"/>
              <a:t>Podstawową </a:t>
            </a:r>
            <a:r>
              <a:rPr lang="pl-PL" dirty="0"/>
              <a:t>funkcją układu moczowego jest wytwarzanie oraz usuwanie z organizmu moczu, co umożliwia eliminację zbędnych i szkodliwych produktów przemiany materii oraz utrzymanie równowagi wodno-elektrolitowej i kwasowo-zasadowej organizmu.</a:t>
            </a:r>
          </a:p>
          <a:p>
            <a:r>
              <a:rPr lang="pl-PL" dirty="0"/>
              <a:t>Proces powstawania moczu zachodzi w nerkach, gdzie krew jest filtrowana, a następnie dochodzi do resorpcji i wydzielania zwrotnego niektórych substancji. Uformowany mocz spływa z nerek do pęcherza moczowego dzięki falowym skurczom mięśni gładkich moczowodów. Pęcherz pełni funkcję zbiornika, w którym mocz jest czasowo gromadzony, a następnie wydalany na zewnątrz organizmu przez cewkę moczową w procesie mikcji.</a:t>
            </a:r>
          </a:p>
          <a:p>
            <a:pPr marL="0" indent="0">
              <a:buNone/>
            </a:pPr>
            <a:r>
              <a:rPr lang="pl-PL" dirty="0"/>
              <a:t>Diureza oznacza ilość moczu wydalanego przez organizm w określonym czasie, najczęściej w ciągu doby. Prawidłowa dobowa objętość wydalanego moczu u osoby dorosłej wynosi średnio od 1500 do 2000 ml. Mocz oddawany jest zazwyczaj 5–6 razy na dobę, a jednorazowa objętość mikcji wynosi około 250–300 ml.</a:t>
            </a:r>
            <a:endParaRPr lang="pl-PL" dirty="0"/>
          </a:p>
        </p:txBody>
      </p:sp>
    </p:spTree>
    <p:extLst>
      <p:ext uri="{BB962C8B-B14F-4D97-AF65-F5344CB8AC3E}">
        <p14:creationId xmlns:p14="http://schemas.microsoft.com/office/powerpoint/2010/main" val="13111599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907D6F0-DCA7-B7B7-56CA-B21B7C5F721C}"/>
              </a:ext>
            </a:extLst>
          </p:cNvPr>
          <p:cNvSpPr>
            <a:spLocks noGrp="1"/>
          </p:cNvSpPr>
          <p:nvPr>
            <p:ph type="title"/>
          </p:nvPr>
        </p:nvSpPr>
        <p:spPr/>
        <p:txBody>
          <a:bodyPr/>
          <a:lstStyle/>
          <a:p>
            <a:pPr algn="ctr"/>
            <a:r>
              <a:rPr lang="pl-PL" dirty="0" smtClean="0"/>
              <a:t>Układ moczowy</a:t>
            </a:r>
            <a:endParaRPr lang="pl-PL" dirty="0"/>
          </a:p>
        </p:txBody>
      </p:sp>
      <p:sp>
        <p:nvSpPr>
          <p:cNvPr id="3" name="Symbol zastępczy zawartości 2">
            <a:extLst>
              <a:ext uri="{FF2B5EF4-FFF2-40B4-BE49-F238E27FC236}">
                <a16:creationId xmlns:a16="http://schemas.microsoft.com/office/drawing/2014/main" xmlns="" id="{0BF06B6A-D10D-27BA-B041-6C73D2B4A6DA}"/>
              </a:ext>
            </a:extLst>
          </p:cNvPr>
          <p:cNvSpPr>
            <a:spLocks noGrp="1"/>
          </p:cNvSpPr>
          <p:nvPr>
            <p:ph idx="1"/>
          </p:nvPr>
        </p:nvSpPr>
        <p:spPr>
          <a:xfrm>
            <a:off x="938255" y="1979875"/>
            <a:ext cx="6257675" cy="4564617"/>
          </a:xfrm>
        </p:spPr>
        <p:txBody>
          <a:bodyPr>
            <a:normAutofit/>
          </a:bodyPr>
          <a:lstStyle/>
          <a:p>
            <a:r>
              <a:rPr lang="pl-PL" dirty="0"/>
              <a:t>Nerki posiadają zdolność regulowania dobowej diurezy, dostosowując ilość wydalanego moczu do aktualnych potrzeb organizmu. Wielkość diurezy zależy m.in. od ilości i rodzaju spożywanych płynów oraz pokarmów, ilości wody traconej wraz z kałem i potem, stopnia potliwości, temperatury ciała, a także od działania układu nerwowego i hormonów, takich jak hormon </a:t>
            </a:r>
            <a:r>
              <a:rPr lang="pl-PL" dirty="0" err="1"/>
              <a:t>antydiuretyczny</a:t>
            </a:r>
            <a:r>
              <a:rPr lang="pl-PL" dirty="0"/>
              <a:t> (ADH) czy aldosteron.</a:t>
            </a:r>
          </a:p>
          <a:p>
            <a:r>
              <a:rPr lang="pl-PL" dirty="0"/>
              <a:t>Charakterystyczną cechą fizjologii układu moczowego jest zmniejszone wydzielanie moczu w godzinach nocnych w porównaniu do poranka i dnia. Zjawisko to wynika z dobowego rytmu hormonalnego oraz ograniczonej aktywności fizycznej podczas snu.</a:t>
            </a:r>
          </a:p>
          <a:p>
            <a:pPr marL="0" indent="0">
              <a:buNone/>
            </a:pPr>
            <a:endParaRPr lang="pl-PL" dirty="0"/>
          </a:p>
        </p:txBody>
      </p:sp>
      <p:pic>
        <p:nvPicPr>
          <p:cNvPr id="4" name="Obraz 3"/>
          <p:cNvPicPr>
            <a:picLocks noChangeAspect="1"/>
          </p:cNvPicPr>
          <p:nvPr/>
        </p:nvPicPr>
        <p:blipFill>
          <a:blip r:embed="rId3"/>
          <a:stretch>
            <a:fillRect/>
          </a:stretch>
        </p:blipFill>
        <p:spPr>
          <a:xfrm>
            <a:off x="7279127" y="2395165"/>
            <a:ext cx="4707962" cy="2773183"/>
          </a:xfrm>
          <a:prstGeom prst="rect">
            <a:avLst/>
          </a:prstGeom>
        </p:spPr>
      </p:pic>
    </p:spTree>
    <p:extLst>
      <p:ext uri="{BB962C8B-B14F-4D97-AF65-F5344CB8AC3E}">
        <p14:creationId xmlns:p14="http://schemas.microsoft.com/office/powerpoint/2010/main" val="3764693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A17D6FE-5F6F-E23F-EAFB-49A5F646D1E8}"/>
              </a:ext>
            </a:extLst>
          </p:cNvPr>
          <p:cNvSpPr>
            <a:spLocks noGrp="1"/>
          </p:cNvSpPr>
          <p:nvPr>
            <p:ph type="title"/>
          </p:nvPr>
        </p:nvSpPr>
        <p:spPr>
          <a:xfrm>
            <a:off x="1296062" y="286604"/>
            <a:ext cx="9859617" cy="1033314"/>
          </a:xfrm>
        </p:spPr>
        <p:txBody>
          <a:bodyPr/>
          <a:lstStyle/>
          <a:p>
            <a:pPr algn="ctr"/>
            <a:r>
              <a:rPr lang="pl-PL" dirty="0" smtClean="0"/>
              <a:t>Mocz prawidłowy</a:t>
            </a:r>
            <a:endParaRPr lang="pl-PL" dirty="0"/>
          </a:p>
        </p:txBody>
      </p:sp>
      <p:sp>
        <p:nvSpPr>
          <p:cNvPr id="3" name="Symbol zastępczy zawartości 2">
            <a:extLst>
              <a:ext uri="{FF2B5EF4-FFF2-40B4-BE49-F238E27FC236}">
                <a16:creationId xmlns:a16="http://schemas.microsoft.com/office/drawing/2014/main" xmlns="" id="{C0C6C0D2-A3FF-7701-E04A-2475FF0EDCFB}"/>
              </a:ext>
            </a:extLst>
          </p:cNvPr>
          <p:cNvSpPr>
            <a:spLocks noGrp="1"/>
          </p:cNvSpPr>
          <p:nvPr>
            <p:ph idx="1"/>
          </p:nvPr>
        </p:nvSpPr>
        <p:spPr>
          <a:xfrm>
            <a:off x="456634" y="1797564"/>
            <a:ext cx="6127046" cy="3831960"/>
          </a:xfrm>
        </p:spPr>
        <p:txBody>
          <a:bodyPr>
            <a:normAutofit lnSpcReduction="10000"/>
          </a:bodyPr>
          <a:lstStyle/>
          <a:p>
            <a:pPr marL="0" indent="0" algn="ctr">
              <a:buNone/>
            </a:pPr>
            <a:endParaRPr lang="pl-PL" b="1" dirty="0" smtClean="0"/>
          </a:p>
          <a:p>
            <a:r>
              <a:rPr lang="pl-PL" b="1" dirty="0"/>
              <a:t>Kolor moczu</a:t>
            </a:r>
            <a:r>
              <a:rPr lang="pl-PL" dirty="0"/>
              <a:t/>
            </a:r>
            <a:br>
              <a:rPr lang="pl-PL" dirty="0"/>
            </a:br>
            <a:r>
              <a:rPr lang="pl-PL" dirty="0"/>
              <a:t>Prawidłowy mocz ma barwę jasnożółtą, określaną w badaniach jako słomkowo-żółtą. Jego intensywność zależy głównie od stopnia nawodnienia organizmu.</a:t>
            </a:r>
          </a:p>
          <a:p>
            <a:r>
              <a:rPr lang="pl-PL" b="1" dirty="0"/>
              <a:t>Wygląd moczu</a:t>
            </a:r>
            <a:r>
              <a:rPr lang="pl-PL" dirty="0"/>
              <a:t/>
            </a:r>
            <a:br>
              <a:rPr lang="pl-PL" dirty="0"/>
            </a:br>
            <a:r>
              <a:rPr lang="pl-PL" dirty="0"/>
              <a:t>Prawidłowy mocz jest przejrzysty i klarowny. Zmętnienie może </a:t>
            </a:r>
            <a:r>
              <a:rPr lang="pl-PL" dirty="0" smtClean="0"/>
              <a:t>świadczyć </a:t>
            </a:r>
            <a:r>
              <a:rPr lang="pl-PL" dirty="0"/>
              <a:t>o obecności nieprawidłowych składników</a:t>
            </a:r>
            <a:r>
              <a:rPr lang="pl-PL" dirty="0" smtClean="0"/>
              <a:t>.</a:t>
            </a:r>
          </a:p>
          <a:p>
            <a:r>
              <a:rPr lang="pl-PL" b="1" dirty="0"/>
              <a:t>Skład moczu</a:t>
            </a:r>
            <a:r>
              <a:rPr lang="pl-PL" dirty="0"/>
              <a:t/>
            </a:r>
            <a:br>
              <a:rPr lang="pl-PL" dirty="0"/>
            </a:br>
            <a:r>
              <a:rPr lang="pl-PL" dirty="0"/>
              <a:t>Mocz zdrowego człowieka składa się z wody, soli mineralnych oraz produktów przemiany materii. Pojawienie się innych składników może wskazywać na zaburzenia funkcjonowania organizmu.</a:t>
            </a:r>
          </a:p>
        </p:txBody>
      </p:sp>
      <p:pic>
        <p:nvPicPr>
          <p:cNvPr id="5" name="Obraz 4">
            <a:extLst>
              <a:ext uri="{FF2B5EF4-FFF2-40B4-BE49-F238E27FC236}">
                <a16:creationId xmlns:a16="http://schemas.microsoft.com/office/drawing/2014/main" xmlns="" id="{C55F80E3-7CE1-C718-B43D-F1B6B37E77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3188" y="2785518"/>
            <a:ext cx="3811931" cy="2428241"/>
          </a:xfrm>
          <a:prstGeom prst="rect">
            <a:avLst/>
          </a:prstGeom>
        </p:spPr>
      </p:pic>
    </p:spTree>
    <p:extLst>
      <p:ext uri="{BB962C8B-B14F-4D97-AF65-F5344CB8AC3E}">
        <p14:creationId xmlns:p14="http://schemas.microsoft.com/office/powerpoint/2010/main" val="9892412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EE050A2-7F82-FB37-C57E-F5E03B3C68C6}"/>
              </a:ext>
            </a:extLst>
          </p:cNvPr>
          <p:cNvSpPr>
            <a:spLocks noGrp="1"/>
          </p:cNvSpPr>
          <p:nvPr>
            <p:ph type="title"/>
          </p:nvPr>
        </p:nvSpPr>
        <p:spPr/>
        <p:txBody>
          <a:bodyPr/>
          <a:lstStyle/>
          <a:p>
            <a:pPr algn="ctr"/>
            <a:r>
              <a:rPr lang="pl-PL" dirty="0" smtClean="0"/>
              <a:t>Układ moczowy</a:t>
            </a:r>
            <a:endParaRPr lang="pl-PL" dirty="0"/>
          </a:p>
        </p:txBody>
      </p:sp>
      <p:sp>
        <p:nvSpPr>
          <p:cNvPr id="3" name="Symbol zastępczy zawartości 2">
            <a:extLst>
              <a:ext uri="{FF2B5EF4-FFF2-40B4-BE49-F238E27FC236}">
                <a16:creationId xmlns:a16="http://schemas.microsoft.com/office/drawing/2014/main" xmlns="" id="{E112AF5B-D443-FC2D-B3F5-3846709E94B0}"/>
              </a:ext>
            </a:extLst>
          </p:cNvPr>
          <p:cNvSpPr>
            <a:spLocks noGrp="1"/>
          </p:cNvSpPr>
          <p:nvPr>
            <p:ph idx="1"/>
          </p:nvPr>
        </p:nvSpPr>
        <p:spPr>
          <a:xfrm>
            <a:off x="156755" y="2209801"/>
            <a:ext cx="10412516" cy="4195481"/>
          </a:xfrm>
        </p:spPr>
        <p:txBody>
          <a:bodyPr>
            <a:normAutofit/>
          </a:bodyPr>
          <a:lstStyle/>
          <a:p>
            <a:r>
              <a:rPr lang="pl-PL" dirty="0"/>
              <a:t>Choroby nerek i dróg moczowych prowadzą do zaburzeń w oddawaniu moczu. Układ moczowy pełni w organizmie wiele istotnych funkcji, z których najważniejsze realizowane są przez nerki. Odpowiadają one za utrzymanie homeostazy wewnętrznej organizmu, w szczególności poprzez:</a:t>
            </a:r>
          </a:p>
          <a:p>
            <a:pPr>
              <a:buFont typeface="Arial" panose="020B0604020202020204" pitchFamily="34" charset="0"/>
              <a:buChar char="•"/>
            </a:pPr>
            <a:r>
              <a:rPr lang="pl-PL" dirty="0"/>
              <a:t>regulację gospodarki wodno-elektrolitowej, czyli utrzymanie właściwej ilości wody i stężenia elektrolitów we krwi,</a:t>
            </a:r>
          </a:p>
          <a:p>
            <a:pPr>
              <a:buFont typeface="Arial" panose="020B0604020202020204" pitchFamily="34" charset="0"/>
              <a:buChar char="•"/>
            </a:pPr>
            <a:r>
              <a:rPr lang="pl-PL" dirty="0"/>
              <a:t>zachowanie prawidłowej równowagi kwasowo-zasadowej organizmu, wyrażonej wartością </a:t>
            </a:r>
            <a:r>
              <a:rPr lang="pl-PL" dirty="0" err="1"/>
              <a:t>pH</a:t>
            </a:r>
            <a:r>
              <a:rPr lang="pl-PL" dirty="0"/>
              <a:t> krwi,</a:t>
            </a:r>
          </a:p>
          <a:p>
            <a:pPr>
              <a:buFont typeface="Arial" panose="020B0604020202020204" pitchFamily="34" charset="0"/>
              <a:buChar char="•"/>
            </a:pPr>
            <a:r>
              <a:rPr lang="pl-PL" dirty="0"/>
              <a:t>usuwanie produktów przemiany materii oraz innych zbędnych i szkodliwych substancji,</a:t>
            </a:r>
          </a:p>
          <a:p>
            <a:pPr>
              <a:buFont typeface="Arial" panose="020B0604020202020204" pitchFamily="34" charset="0"/>
              <a:buChar char="•"/>
            </a:pPr>
            <a:r>
              <a:rPr lang="pl-PL" dirty="0"/>
              <a:t>udział w regulacji hormonalnej poprzez wytwarzanie m.in. reniny i erytropoetyny,</a:t>
            </a:r>
          </a:p>
          <a:p>
            <a:pPr>
              <a:buFont typeface="Arial" panose="020B0604020202020204" pitchFamily="34" charset="0"/>
              <a:buChar char="•"/>
            </a:pPr>
            <a:r>
              <a:rPr lang="pl-PL" dirty="0"/>
              <a:t>regulację gospodarki wapniowo-fosforanowej organizmu.</a:t>
            </a:r>
          </a:p>
          <a:p>
            <a:endParaRPr lang="pl-PL" dirty="0"/>
          </a:p>
        </p:txBody>
      </p:sp>
    </p:spTree>
    <p:extLst>
      <p:ext uri="{BB962C8B-B14F-4D97-AF65-F5344CB8AC3E}">
        <p14:creationId xmlns:p14="http://schemas.microsoft.com/office/powerpoint/2010/main" val="1437576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111B9DA-063C-331F-3CBA-0BCD07EDAFA9}"/>
              </a:ext>
            </a:extLst>
          </p:cNvPr>
          <p:cNvSpPr>
            <a:spLocks noGrp="1"/>
          </p:cNvSpPr>
          <p:nvPr>
            <p:ph type="title"/>
          </p:nvPr>
        </p:nvSpPr>
        <p:spPr/>
        <p:txBody>
          <a:bodyPr>
            <a:normAutofit/>
          </a:bodyPr>
          <a:lstStyle/>
          <a:p>
            <a:r>
              <a:rPr lang="pl-PL" sz="3200" dirty="0"/>
              <a:t>Zaburzenia</a:t>
            </a:r>
            <a:r>
              <a:rPr lang="pl-PL" sz="4000" dirty="0"/>
              <a:t> w schorzeniach układu moczowego</a:t>
            </a:r>
          </a:p>
        </p:txBody>
      </p:sp>
      <p:sp>
        <p:nvSpPr>
          <p:cNvPr id="3" name="Symbol zastępczy zawartości 2">
            <a:extLst>
              <a:ext uri="{FF2B5EF4-FFF2-40B4-BE49-F238E27FC236}">
                <a16:creationId xmlns:a16="http://schemas.microsoft.com/office/drawing/2014/main" xmlns="" id="{3BCFD1D3-6C9A-F4C3-374D-03825DBB8079}"/>
              </a:ext>
            </a:extLst>
          </p:cNvPr>
          <p:cNvSpPr>
            <a:spLocks noGrp="1"/>
          </p:cNvSpPr>
          <p:nvPr>
            <p:ph idx="1"/>
          </p:nvPr>
        </p:nvSpPr>
        <p:spPr/>
        <p:txBody>
          <a:bodyPr>
            <a:normAutofit fontScale="85000" lnSpcReduction="20000"/>
          </a:bodyPr>
          <a:lstStyle/>
          <a:p>
            <a:pPr marL="0" indent="0">
              <a:buNone/>
            </a:pPr>
            <a:r>
              <a:rPr lang="pl-PL" b="1" dirty="0"/>
              <a:t>Miejscowe objawy nieprawidłowej funkcji układu moczowego</a:t>
            </a:r>
          </a:p>
          <a:p>
            <a:pPr>
              <a:buFont typeface="Wingdings" panose="05000000000000000000" pitchFamily="2" charset="2"/>
              <a:buChar char="v"/>
            </a:pPr>
            <a:r>
              <a:rPr lang="pl-PL" dirty="0"/>
              <a:t>Tępe bóle w okolicy nerek,</a:t>
            </a:r>
          </a:p>
          <a:p>
            <a:pPr>
              <a:buFont typeface="Wingdings" panose="05000000000000000000" pitchFamily="2" charset="2"/>
              <a:buChar char="v"/>
            </a:pPr>
            <a:r>
              <a:rPr lang="pl-PL" dirty="0"/>
              <a:t>Ból o charakterze kolki,</a:t>
            </a:r>
          </a:p>
          <a:p>
            <a:pPr>
              <a:buFont typeface="Wingdings" panose="05000000000000000000" pitchFamily="2" charset="2"/>
              <a:buChar char="v"/>
            </a:pPr>
            <a:r>
              <a:rPr lang="pl-PL" dirty="0"/>
              <a:t>Bolesne oddawanie moczu,</a:t>
            </a:r>
          </a:p>
          <a:p>
            <a:pPr>
              <a:buFont typeface="Wingdings" panose="05000000000000000000" pitchFamily="2" charset="2"/>
              <a:buChar char="v"/>
            </a:pPr>
            <a:r>
              <a:rPr lang="pl-PL" dirty="0"/>
              <a:t>Częste oddawanie moczu,</a:t>
            </a:r>
          </a:p>
          <a:p>
            <a:pPr>
              <a:buFont typeface="Wingdings" panose="05000000000000000000" pitchFamily="2" charset="2"/>
              <a:buChar char="v"/>
            </a:pPr>
            <a:r>
              <a:rPr lang="pl-PL" dirty="0"/>
              <a:t>Nocne oddawanie moczu,</a:t>
            </a:r>
          </a:p>
          <a:p>
            <a:pPr>
              <a:buFont typeface="Wingdings" panose="05000000000000000000" pitchFamily="2" charset="2"/>
              <a:buChar char="v"/>
            </a:pPr>
            <a:r>
              <a:rPr lang="pl-PL" dirty="0"/>
              <a:t>Skąpomocz,</a:t>
            </a:r>
          </a:p>
          <a:p>
            <a:pPr>
              <a:buFont typeface="Wingdings" panose="05000000000000000000" pitchFamily="2" charset="2"/>
              <a:buChar char="v"/>
            </a:pPr>
            <a:r>
              <a:rPr lang="pl-PL" dirty="0"/>
              <a:t>Bezmocz,</a:t>
            </a:r>
          </a:p>
          <a:p>
            <a:pPr>
              <a:buFont typeface="Wingdings" panose="05000000000000000000" pitchFamily="2" charset="2"/>
              <a:buChar char="v"/>
            </a:pPr>
            <a:r>
              <a:rPr lang="pl-PL" dirty="0"/>
              <a:t>Wielomocz,</a:t>
            </a:r>
          </a:p>
          <a:p>
            <a:pPr>
              <a:buFont typeface="Wingdings" panose="05000000000000000000" pitchFamily="2" charset="2"/>
              <a:buChar char="v"/>
            </a:pPr>
            <a:r>
              <a:rPr lang="pl-PL" dirty="0"/>
              <a:t>Krwiomocz,</a:t>
            </a:r>
          </a:p>
          <a:p>
            <a:pPr>
              <a:buFont typeface="Wingdings" panose="05000000000000000000" pitchFamily="2" charset="2"/>
              <a:buChar char="v"/>
            </a:pPr>
            <a:r>
              <a:rPr lang="pl-PL" dirty="0"/>
              <a:t>Białkomocz,</a:t>
            </a:r>
          </a:p>
          <a:p>
            <a:pPr marL="0" indent="0">
              <a:buNone/>
            </a:pPr>
            <a:endParaRPr lang="pl-PL" b="1" dirty="0"/>
          </a:p>
        </p:txBody>
      </p:sp>
      <p:pic>
        <p:nvPicPr>
          <p:cNvPr id="5" name="Obraz 4">
            <a:extLst>
              <a:ext uri="{FF2B5EF4-FFF2-40B4-BE49-F238E27FC236}">
                <a16:creationId xmlns:a16="http://schemas.microsoft.com/office/drawing/2014/main" xmlns="" id="{1B9F1882-FA69-7112-B316-A53C74F8F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0792" y="3085470"/>
            <a:ext cx="4083368" cy="2717296"/>
          </a:xfrm>
          <a:prstGeom prst="rect">
            <a:avLst/>
          </a:prstGeom>
        </p:spPr>
      </p:pic>
    </p:spTree>
    <p:extLst>
      <p:ext uri="{BB962C8B-B14F-4D97-AF65-F5344CB8AC3E}">
        <p14:creationId xmlns:p14="http://schemas.microsoft.com/office/powerpoint/2010/main" val="10646789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6056347-9A52-ED0C-8BFD-46B55E1C0582}"/>
              </a:ext>
            </a:extLst>
          </p:cNvPr>
          <p:cNvSpPr>
            <a:spLocks noGrp="1"/>
          </p:cNvSpPr>
          <p:nvPr>
            <p:ph type="title"/>
          </p:nvPr>
        </p:nvSpPr>
        <p:spPr/>
        <p:txBody>
          <a:bodyPr>
            <a:normAutofit/>
          </a:bodyPr>
          <a:lstStyle/>
          <a:p>
            <a:r>
              <a:rPr lang="pl-PL" sz="4000" dirty="0"/>
              <a:t>Zaburzenia w schorzeniach układu moczowego</a:t>
            </a:r>
          </a:p>
        </p:txBody>
      </p:sp>
      <p:sp>
        <p:nvSpPr>
          <p:cNvPr id="3" name="Symbol zastępczy zawartości 2">
            <a:extLst>
              <a:ext uri="{FF2B5EF4-FFF2-40B4-BE49-F238E27FC236}">
                <a16:creationId xmlns:a16="http://schemas.microsoft.com/office/drawing/2014/main" xmlns="" id="{BF9589BB-6A46-1125-CEA4-B9171F905A8D}"/>
              </a:ext>
            </a:extLst>
          </p:cNvPr>
          <p:cNvSpPr>
            <a:spLocks noGrp="1"/>
          </p:cNvSpPr>
          <p:nvPr>
            <p:ph idx="1"/>
          </p:nvPr>
        </p:nvSpPr>
        <p:spPr>
          <a:xfrm>
            <a:off x="522514" y="1998618"/>
            <a:ext cx="11038115" cy="4859382"/>
          </a:xfrm>
        </p:spPr>
        <p:txBody>
          <a:bodyPr numCol="2">
            <a:normAutofit fontScale="77500" lnSpcReduction="20000"/>
          </a:bodyPr>
          <a:lstStyle/>
          <a:p>
            <a:pPr marL="0" indent="0">
              <a:buNone/>
            </a:pPr>
            <a:r>
              <a:rPr lang="pl-PL" b="1" dirty="0"/>
              <a:t>Ogólne objawy nieprawidłowej funkcji układu moczowego</a:t>
            </a:r>
          </a:p>
          <a:p>
            <a:pPr>
              <a:buFont typeface="Wingdings" panose="05000000000000000000" pitchFamily="2" charset="2"/>
              <a:buChar char="v"/>
            </a:pPr>
            <a:endParaRPr lang="pl-PL" b="1" dirty="0"/>
          </a:p>
          <a:p>
            <a:pPr>
              <a:buFont typeface="Wingdings" panose="05000000000000000000" pitchFamily="2" charset="2"/>
              <a:buChar char="v"/>
            </a:pPr>
            <a:r>
              <a:rPr lang="pl-PL" dirty="0"/>
              <a:t>Gorączka i dreszcze,</a:t>
            </a:r>
          </a:p>
          <a:p>
            <a:pPr>
              <a:buFont typeface="Wingdings" panose="05000000000000000000" pitchFamily="2" charset="2"/>
              <a:buChar char="v"/>
            </a:pPr>
            <a:r>
              <a:rPr lang="pl-PL" dirty="0"/>
              <a:t>Ból brzucha,</a:t>
            </a:r>
          </a:p>
          <a:p>
            <a:pPr>
              <a:buFont typeface="Wingdings" panose="05000000000000000000" pitchFamily="2" charset="2"/>
              <a:buChar char="v"/>
            </a:pPr>
            <a:r>
              <a:rPr lang="pl-PL" dirty="0"/>
              <a:t>Nudności,</a:t>
            </a:r>
          </a:p>
          <a:p>
            <a:pPr>
              <a:buFont typeface="Wingdings" panose="05000000000000000000" pitchFamily="2" charset="2"/>
              <a:buChar char="v"/>
            </a:pPr>
            <a:r>
              <a:rPr lang="pl-PL" dirty="0"/>
              <a:t>Wymioty, </a:t>
            </a:r>
          </a:p>
          <a:p>
            <a:pPr>
              <a:buFont typeface="Wingdings" panose="05000000000000000000" pitchFamily="2" charset="2"/>
              <a:buChar char="v"/>
            </a:pPr>
            <a:r>
              <a:rPr lang="pl-PL" dirty="0"/>
              <a:t>Biegunka,</a:t>
            </a:r>
          </a:p>
          <a:p>
            <a:pPr>
              <a:buFont typeface="Wingdings" panose="05000000000000000000" pitchFamily="2" charset="2"/>
              <a:buChar char="v"/>
            </a:pPr>
            <a:r>
              <a:rPr lang="pl-PL" dirty="0"/>
              <a:t>Czkawka,</a:t>
            </a:r>
          </a:p>
          <a:p>
            <a:pPr>
              <a:buFont typeface="Wingdings" panose="05000000000000000000" pitchFamily="2" charset="2"/>
              <a:buChar char="v"/>
            </a:pPr>
            <a:r>
              <a:rPr lang="pl-PL" dirty="0"/>
              <a:t>Brak łaknienia,</a:t>
            </a:r>
          </a:p>
          <a:p>
            <a:pPr>
              <a:buFont typeface="Wingdings" panose="05000000000000000000" pitchFamily="2" charset="2"/>
              <a:buChar char="v"/>
            </a:pPr>
            <a:r>
              <a:rPr lang="pl-PL" dirty="0"/>
              <a:t>Wzmożone pragnienie,</a:t>
            </a:r>
          </a:p>
          <a:p>
            <a:pPr>
              <a:buFont typeface="Wingdings" panose="05000000000000000000" pitchFamily="2" charset="2"/>
              <a:buChar char="v"/>
            </a:pPr>
            <a:r>
              <a:rPr lang="pl-PL" dirty="0"/>
              <a:t>Nadciśnienie tętnicze krwi,</a:t>
            </a:r>
          </a:p>
          <a:p>
            <a:pPr>
              <a:buFont typeface="Wingdings" panose="05000000000000000000" pitchFamily="2" charset="2"/>
              <a:buChar char="v"/>
            </a:pPr>
            <a:r>
              <a:rPr lang="pl-PL" dirty="0"/>
              <a:t>Zaburzenia wodno-elektrolitowe,</a:t>
            </a:r>
          </a:p>
          <a:p>
            <a:pPr>
              <a:buFont typeface="Wingdings" panose="05000000000000000000" pitchFamily="2" charset="2"/>
              <a:buChar char="v"/>
            </a:pPr>
            <a:endParaRPr lang="pl-PL" dirty="0"/>
          </a:p>
          <a:p>
            <a:pPr>
              <a:buFont typeface="Wingdings" panose="05000000000000000000" pitchFamily="2" charset="2"/>
              <a:buChar char="v"/>
            </a:pPr>
            <a:endParaRPr lang="pl-PL" b="1" dirty="0"/>
          </a:p>
          <a:p>
            <a:pPr>
              <a:buFont typeface="Wingdings" panose="05000000000000000000" pitchFamily="2" charset="2"/>
              <a:buChar char="v"/>
            </a:pPr>
            <a:endParaRPr lang="pl-PL" dirty="0"/>
          </a:p>
          <a:p>
            <a:pPr>
              <a:buFont typeface="Wingdings" panose="05000000000000000000" pitchFamily="2" charset="2"/>
              <a:buChar char="v"/>
            </a:pPr>
            <a:endParaRPr lang="pl-PL" dirty="0"/>
          </a:p>
          <a:p>
            <a:pPr>
              <a:buFont typeface="Wingdings" panose="05000000000000000000" pitchFamily="2" charset="2"/>
              <a:buChar char="v"/>
            </a:pPr>
            <a:r>
              <a:rPr lang="pl-PL" dirty="0"/>
              <a:t>Obrzęki, szczególnie twarzy</a:t>
            </a:r>
          </a:p>
          <a:p>
            <a:pPr>
              <a:buFont typeface="Wingdings" panose="05000000000000000000" pitchFamily="2" charset="2"/>
              <a:buChar char="v"/>
            </a:pPr>
            <a:r>
              <a:rPr lang="pl-PL" dirty="0"/>
              <a:t>Drgawki,</a:t>
            </a:r>
          </a:p>
          <a:p>
            <a:pPr>
              <a:buFont typeface="Wingdings" panose="05000000000000000000" pitchFamily="2" charset="2"/>
              <a:buChar char="v"/>
            </a:pPr>
            <a:r>
              <a:rPr lang="pl-PL" dirty="0"/>
              <a:t>Zaburzenia pracy serca,</a:t>
            </a:r>
          </a:p>
          <a:p>
            <a:pPr>
              <a:buFont typeface="Wingdings" panose="05000000000000000000" pitchFamily="2" charset="2"/>
              <a:buChar char="v"/>
            </a:pPr>
            <a:r>
              <a:rPr lang="pl-PL" dirty="0"/>
              <a:t>Ogólne osłabienie i skłonność do zakażeń,</a:t>
            </a:r>
          </a:p>
          <a:p>
            <a:pPr>
              <a:buFont typeface="Wingdings" panose="05000000000000000000" pitchFamily="2" charset="2"/>
              <a:buChar char="v"/>
            </a:pPr>
            <a:r>
              <a:rPr lang="pl-PL" dirty="0"/>
              <a:t>Szum w uszach,</a:t>
            </a:r>
          </a:p>
          <a:p>
            <a:pPr>
              <a:buFont typeface="Wingdings" panose="05000000000000000000" pitchFamily="2" charset="2"/>
              <a:buChar char="v"/>
            </a:pPr>
            <a:r>
              <a:rPr lang="pl-PL" dirty="0"/>
              <a:t>Mroczki przed oczami,</a:t>
            </a:r>
          </a:p>
          <a:p>
            <a:pPr>
              <a:buFont typeface="Wingdings" panose="05000000000000000000" pitchFamily="2" charset="2"/>
              <a:buChar char="v"/>
            </a:pPr>
            <a:r>
              <a:rPr lang="pl-PL" dirty="0"/>
              <a:t>Niewyraźne widzenie,</a:t>
            </a:r>
          </a:p>
          <a:p>
            <a:pPr>
              <a:buFont typeface="Wingdings" panose="05000000000000000000" pitchFamily="2" charset="2"/>
              <a:buChar char="v"/>
            </a:pPr>
            <a:r>
              <a:rPr lang="pl-PL" dirty="0"/>
              <a:t>Krwawienia z błon śluzowych jamy ustnej,</a:t>
            </a:r>
          </a:p>
          <a:p>
            <a:pPr>
              <a:buFont typeface="Wingdings" panose="05000000000000000000" pitchFamily="2" charset="2"/>
              <a:buChar char="v"/>
            </a:pPr>
            <a:r>
              <a:rPr lang="pl-PL" dirty="0"/>
              <a:t>Śpiączka.</a:t>
            </a:r>
          </a:p>
          <a:p>
            <a:pPr>
              <a:buFont typeface="Wingdings" panose="05000000000000000000" pitchFamily="2" charset="2"/>
              <a:buChar char="v"/>
            </a:pPr>
            <a:endParaRPr lang="pl-PL" dirty="0"/>
          </a:p>
          <a:p>
            <a:pPr>
              <a:buFont typeface="Wingdings" panose="05000000000000000000" pitchFamily="2" charset="2"/>
              <a:buChar char="v"/>
            </a:pPr>
            <a:endParaRPr lang="pl-PL" dirty="0"/>
          </a:p>
        </p:txBody>
      </p:sp>
    </p:spTree>
    <p:extLst>
      <p:ext uri="{BB962C8B-B14F-4D97-AF65-F5344CB8AC3E}">
        <p14:creationId xmlns:p14="http://schemas.microsoft.com/office/powerpoint/2010/main" val="3898532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56279E4-9685-A1B4-3280-C2C502A5C247}"/>
              </a:ext>
            </a:extLst>
          </p:cNvPr>
          <p:cNvSpPr>
            <a:spLocks noGrp="1"/>
          </p:cNvSpPr>
          <p:nvPr>
            <p:ph type="title"/>
          </p:nvPr>
        </p:nvSpPr>
        <p:spPr/>
        <p:txBody>
          <a:bodyPr>
            <a:normAutofit/>
          </a:bodyPr>
          <a:lstStyle/>
          <a:p>
            <a:r>
              <a:rPr lang="pl-PL" sz="4000" dirty="0"/>
              <a:t>Zaburzenia w schorzeniach układu moczowego</a:t>
            </a:r>
          </a:p>
        </p:txBody>
      </p:sp>
      <p:sp>
        <p:nvSpPr>
          <p:cNvPr id="3" name="Symbol zastępczy zawartości 2">
            <a:extLst>
              <a:ext uri="{FF2B5EF4-FFF2-40B4-BE49-F238E27FC236}">
                <a16:creationId xmlns:a16="http://schemas.microsoft.com/office/drawing/2014/main" xmlns="" id="{978EFE19-E7CD-07C4-B687-56FFFDB8F1CC}"/>
              </a:ext>
            </a:extLst>
          </p:cNvPr>
          <p:cNvSpPr>
            <a:spLocks noGrp="1"/>
          </p:cNvSpPr>
          <p:nvPr>
            <p:ph idx="1"/>
          </p:nvPr>
        </p:nvSpPr>
        <p:spPr>
          <a:xfrm>
            <a:off x="646111" y="2118233"/>
            <a:ext cx="10141293" cy="4195481"/>
          </a:xfrm>
        </p:spPr>
        <p:txBody>
          <a:bodyPr>
            <a:normAutofit fontScale="92500" lnSpcReduction="20000"/>
          </a:bodyPr>
          <a:lstStyle/>
          <a:p>
            <a:pPr marL="0" indent="0" algn="ctr">
              <a:buNone/>
            </a:pPr>
            <a:r>
              <a:rPr lang="pl-PL" b="1" dirty="0"/>
              <a:t>Ogólne objawy nieprawidłowej funkcji układu moczowego</a:t>
            </a:r>
          </a:p>
          <a:p>
            <a:pPr marL="0" indent="0">
              <a:buNone/>
            </a:pPr>
            <a:endParaRPr lang="pl-PL" dirty="0"/>
          </a:p>
          <a:p>
            <a:pPr algn="ctr">
              <a:buFont typeface="Wingdings" panose="05000000000000000000" pitchFamily="2" charset="2"/>
              <a:buChar char="v"/>
            </a:pPr>
            <a:r>
              <a:rPr lang="pl-PL" dirty="0"/>
              <a:t>Przesięki do jam ciała,</a:t>
            </a:r>
          </a:p>
          <a:p>
            <a:pPr algn="ctr">
              <a:buFont typeface="Wingdings" panose="05000000000000000000" pitchFamily="2" charset="2"/>
              <a:buChar char="v"/>
            </a:pPr>
            <a:r>
              <a:rPr lang="pl-PL" dirty="0"/>
              <a:t>Bóle głowy,</a:t>
            </a:r>
          </a:p>
          <a:p>
            <a:pPr algn="ctr">
              <a:buFont typeface="Wingdings" panose="05000000000000000000" pitchFamily="2" charset="2"/>
              <a:buChar char="v"/>
            </a:pPr>
            <a:r>
              <a:rPr lang="pl-PL" dirty="0"/>
              <a:t>Drażliwość,</a:t>
            </a:r>
          </a:p>
          <a:p>
            <a:pPr algn="ctr">
              <a:buFont typeface="Wingdings" panose="05000000000000000000" pitchFamily="2" charset="2"/>
              <a:buChar char="v"/>
            </a:pPr>
            <a:r>
              <a:rPr lang="pl-PL" dirty="0"/>
              <a:t>Uczucie psychicznego i fizycznego wyczerpania,</a:t>
            </a:r>
          </a:p>
          <a:p>
            <a:pPr algn="ctr">
              <a:buFont typeface="Wingdings" panose="05000000000000000000" pitchFamily="2" charset="2"/>
              <a:buChar char="v"/>
            </a:pPr>
            <a:r>
              <a:rPr lang="pl-PL" dirty="0"/>
              <a:t>Bladość lub żółtawy odcień skóry,</a:t>
            </a:r>
          </a:p>
          <a:p>
            <a:pPr algn="ctr">
              <a:buFont typeface="Wingdings" panose="05000000000000000000" pitchFamily="2" charset="2"/>
              <a:buChar char="v"/>
            </a:pPr>
            <a:r>
              <a:rPr lang="pl-PL" dirty="0"/>
              <a:t>Świąd skóry,</a:t>
            </a:r>
          </a:p>
          <a:p>
            <a:pPr algn="ctr">
              <a:buFont typeface="Wingdings" panose="05000000000000000000" pitchFamily="2" charset="2"/>
              <a:buChar char="v"/>
            </a:pPr>
            <a:r>
              <a:rPr lang="pl-PL" dirty="0"/>
              <a:t>Duszność,</a:t>
            </a:r>
          </a:p>
          <a:p>
            <a:pPr algn="ctr">
              <a:buFont typeface="Wingdings" panose="05000000000000000000" pitchFamily="2" charset="2"/>
              <a:buChar char="v"/>
            </a:pPr>
            <a:r>
              <a:rPr lang="pl-PL" dirty="0"/>
              <a:t>Słaba odporność na zakażenia</a:t>
            </a:r>
          </a:p>
          <a:p>
            <a:pPr algn="ctr">
              <a:buFont typeface="Wingdings" panose="05000000000000000000" pitchFamily="2" charset="2"/>
              <a:buChar char="v"/>
            </a:pPr>
            <a:r>
              <a:rPr lang="pl-PL" dirty="0"/>
              <a:t>Skurcze mięśni,</a:t>
            </a:r>
          </a:p>
          <a:p>
            <a:endParaRPr lang="pl-PL" dirty="0"/>
          </a:p>
          <a:p>
            <a:pPr marL="0" indent="0">
              <a:buNone/>
            </a:pPr>
            <a:endParaRPr lang="pl-PL" dirty="0"/>
          </a:p>
        </p:txBody>
      </p:sp>
    </p:spTree>
    <p:extLst>
      <p:ext uri="{BB962C8B-B14F-4D97-AF65-F5344CB8AC3E}">
        <p14:creationId xmlns:p14="http://schemas.microsoft.com/office/powerpoint/2010/main" val="36154526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1988571-3F01-FDFB-3216-79CAF92BBF33}"/>
              </a:ext>
            </a:extLst>
          </p:cNvPr>
          <p:cNvSpPr>
            <a:spLocks noGrp="1"/>
          </p:cNvSpPr>
          <p:nvPr>
            <p:ph type="title"/>
          </p:nvPr>
        </p:nvSpPr>
        <p:spPr/>
        <p:txBody>
          <a:bodyPr/>
          <a:lstStyle/>
          <a:p>
            <a:r>
              <a:rPr lang="pl-PL" sz="4000" dirty="0" smtClean="0"/>
              <a:t>Podstawowe zaburzenia układu moczowego</a:t>
            </a:r>
            <a:endParaRPr lang="pl-PL" sz="4000" dirty="0"/>
          </a:p>
        </p:txBody>
      </p:sp>
      <p:sp>
        <p:nvSpPr>
          <p:cNvPr id="3" name="Symbol zastępczy zawartości 2">
            <a:extLst>
              <a:ext uri="{FF2B5EF4-FFF2-40B4-BE49-F238E27FC236}">
                <a16:creationId xmlns:a16="http://schemas.microsoft.com/office/drawing/2014/main" xmlns="" id="{5AA717D1-4A03-D323-7406-CE6846EB87CC}"/>
              </a:ext>
            </a:extLst>
          </p:cNvPr>
          <p:cNvSpPr>
            <a:spLocks noGrp="1"/>
          </p:cNvSpPr>
          <p:nvPr>
            <p:ph idx="1"/>
          </p:nvPr>
        </p:nvSpPr>
        <p:spPr/>
        <p:txBody>
          <a:bodyPr>
            <a:normAutofit/>
          </a:bodyPr>
          <a:lstStyle/>
          <a:p>
            <a:pPr>
              <a:buFont typeface="Wingdings" panose="05000000000000000000" pitchFamily="2" charset="2"/>
              <a:buChar char="v"/>
            </a:pPr>
            <a:r>
              <a:rPr lang="pl-PL" b="1" dirty="0"/>
              <a:t>Polidypsja </a:t>
            </a:r>
            <a:r>
              <a:rPr lang="pl-PL" dirty="0"/>
              <a:t>(wzmożone pragnienie)Polidypsja to stan charakteryzujący się nadmiernym odczuwaniem pragnienia, w którym dobowa ilość przyjmowanych płynów, mierzona przez kilka kolejnych dni, przekracza 2,5 litra. Najczęściej występuje jako reakcja organizmu na zwiększoną diurezę, na przykład w przebiegu uszkodzenia nerek lub innych zaburzeń gospodarki wodnej</a:t>
            </a:r>
            <a:r>
              <a:rPr lang="pl-PL" dirty="0" smtClean="0"/>
              <a:t>.</a:t>
            </a:r>
          </a:p>
          <a:p>
            <a:pPr>
              <a:buFont typeface="Wingdings" panose="05000000000000000000" pitchFamily="2" charset="2"/>
              <a:buChar char="v"/>
            </a:pPr>
            <a:r>
              <a:rPr lang="pl-PL" b="1" dirty="0" smtClean="0"/>
              <a:t>Dysuria</a:t>
            </a:r>
            <a:r>
              <a:rPr lang="pl-PL" dirty="0" smtClean="0"/>
              <a:t> - Dysuria </a:t>
            </a:r>
            <a:r>
              <a:rPr lang="pl-PL" dirty="0"/>
              <a:t>oznacza zaburzenia oddawania moczu. Objawia się trudnością w rozpoczęciu mikcji, oddawaniem moczu kroplami, osłabionym lub przerywanym strumieniem. Często towarzyszy jej uczucie dyskomfortu lub bólu i może wskazywać na choroby dróg moczowych</a:t>
            </a:r>
            <a:r>
              <a:rPr lang="pl-PL" dirty="0" smtClean="0"/>
              <a:t>.</a:t>
            </a:r>
          </a:p>
          <a:p>
            <a:pPr>
              <a:buFont typeface="Wingdings" panose="05000000000000000000" pitchFamily="2" charset="2"/>
              <a:buChar char="v"/>
            </a:pPr>
            <a:r>
              <a:rPr lang="pl-PL" dirty="0"/>
              <a:t> </a:t>
            </a:r>
            <a:r>
              <a:rPr lang="pl-PL" b="1" dirty="0" err="1" smtClean="0"/>
              <a:t>Pollakisuria</a:t>
            </a:r>
            <a:r>
              <a:rPr lang="pl-PL" dirty="0" smtClean="0"/>
              <a:t> - </a:t>
            </a:r>
            <a:r>
              <a:rPr lang="pl-PL" dirty="0" err="1" smtClean="0"/>
              <a:t>Pollakisuria</a:t>
            </a:r>
            <a:r>
              <a:rPr lang="pl-PL" dirty="0" smtClean="0"/>
              <a:t> </a:t>
            </a:r>
            <a:r>
              <a:rPr lang="pl-PL" dirty="0"/>
              <a:t>to stan polegający na częstym oddawaniu moczu lub stałym uczuciu parcia, mimo niewielkiego wypełnienia pęcherza lub nawet jego opróżnienia. Charakteryzuje się zwiększoną liczbą mikcji w ciągu dnia oraz występowaniem oddawania moczu w godzinach nocnych. Dobowa ilość wydalanego moczu zazwyczaj pozostaje prawidłowa.</a:t>
            </a:r>
            <a:endParaRPr lang="pl-PL" dirty="0"/>
          </a:p>
        </p:txBody>
      </p:sp>
    </p:spTree>
    <p:extLst>
      <p:ext uri="{BB962C8B-B14F-4D97-AF65-F5344CB8AC3E}">
        <p14:creationId xmlns:p14="http://schemas.microsoft.com/office/powerpoint/2010/main" val="27388764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6A5BAFB-A80B-B73B-B4B9-D96500E82271}"/>
              </a:ext>
            </a:extLst>
          </p:cNvPr>
          <p:cNvSpPr>
            <a:spLocks noGrp="1"/>
          </p:cNvSpPr>
          <p:nvPr>
            <p:ph type="title"/>
          </p:nvPr>
        </p:nvSpPr>
        <p:spPr/>
        <p:txBody>
          <a:bodyPr>
            <a:normAutofit/>
          </a:bodyPr>
          <a:lstStyle/>
          <a:p>
            <a:r>
              <a:rPr lang="pl-PL" sz="4400" dirty="0" smtClean="0"/>
              <a:t>Podstawowe zaburzenia układu moczowego</a:t>
            </a:r>
            <a:endParaRPr lang="pl-PL" dirty="0"/>
          </a:p>
        </p:txBody>
      </p:sp>
      <p:sp>
        <p:nvSpPr>
          <p:cNvPr id="3" name="Symbol zastępczy zawartości 2">
            <a:extLst>
              <a:ext uri="{FF2B5EF4-FFF2-40B4-BE49-F238E27FC236}">
                <a16:creationId xmlns:a16="http://schemas.microsoft.com/office/drawing/2014/main" xmlns="" id="{2562AB4B-64ED-5BFD-080A-2C6490D226CC}"/>
              </a:ext>
            </a:extLst>
          </p:cNvPr>
          <p:cNvSpPr>
            <a:spLocks noGrp="1"/>
          </p:cNvSpPr>
          <p:nvPr>
            <p:ph idx="1"/>
          </p:nvPr>
        </p:nvSpPr>
        <p:spPr>
          <a:xfrm>
            <a:off x="1103312" y="2052918"/>
            <a:ext cx="9255534" cy="4713642"/>
          </a:xfrm>
        </p:spPr>
        <p:txBody>
          <a:bodyPr>
            <a:normAutofit/>
          </a:bodyPr>
          <a:lstStyle/>
          <a:p>
            <a:pPr>
              <a:buFont typeface="Wingdings" panose="05000000000000000000" pitchFamily="2" charset="2"/>
              <a:buChar char="v"/>
            </a:pPr>
            <a:r>
              <a:rPr lang="pl-PL" b="1" dirty="0" smtClean="0"/>
              <a:t>Nykturia</a:t>
            </a:r>
            <a:r>
              <a:rPr lang="pl-PL" dirty="0" smtClean="0"/>
              <a:t> - Nykturia </a:t>
            </a:r>
            <a:r>
              <a:rPr lang="pl-PL" dirty="0"/>
              <a:t>oznacza konieczność oddawania moczu w godzinach nocnych. Może występować w przebiegu chorób nerek, na skutek upośledzenia zdolności zagęszczania moczu w cewkach nerkowych, a także u pacjentów chorujących na cukrzycę lub z niewydolnością krążenia.</a:t>
            </a:r>
          </a:p>
          <a:p>
            <a:pPr>
              <a:buFont typeface="Wingdings" panose="05000000000000000000" pitchFamily="2" charset="2"/>
              <a:buChar char="v"/>
            </a:pPr>
            <a:r>
              <a:rPr lang="pl-PL" b="1" dirty="0"/>
              <a:t>Poliuria (</a:t>
            </a:r>
            <a:r>
              <a:rPr lang="pl-PL" b="1" dirty="0" smtClean="0"/>
              <a:t>wielomocz)</a:t>
            </a:r>
            <a:r>
              <a:rPr lang="pl-PL" dirty="0" smtClean="0"/>
              <a:t> - Poliuria </a:t>
            </a:r>
            <a:r>
              <a:rPr lang="pl-PL" dirty="0"/>
              <a:t>to stan, w którym dobowa ilość wydalanego moczu przekracza wartości prawidłowe i wynosi ponad 2000 ml u osoby dorosłej. Wielomocz może być spowodowany zwiększonym wydalaniem wody (diureza wodna) lub obecnością substancji osmotycznie czynnych w moczu, takich jak glukoza (diureza osmotyczna).</a:t>
            </a:r>
          </a:p>
          <a:p>
            <a:pPr>
              <a:buFont typeface="Wingdings" panose="05000000000000000000" pitchFamily="2" charset="2"/>
              <a:buChar char="v"/>
            </a:pPr>
            <a:r>
              <a:rPr lang="pl-PL" b="1" dirty="0"/>
              <a:t>Oliguria (</a:t>
            </a:r>
            <a:r>
              <a:rPr lang="pl-PL" b="1" dirty="0" smtClean="0"/>
              <a:t>skąpomocz)</a:t>
            </a:r>
            <a:r>
              <a:rPr lang="pl-PL" dirty="0" smtClean="0"/>
              <a:t> - Oliguria </a:t>
            </a:r>
            <a:r>
              <a:rPr lang="pl-PL" dirty="0"/>
              <a:t>to zmniejszenie dobowej ilości oddawanego moczu poniżej 400 ml. Może świadczyć o poważnym zaburzeniu czynności nerek lub zmniejszonym dopływie krwi do tych narządów.</a:t>
            </a:r>
          </a:p>
          <a:p>
            <a:pPr>
              <a:buFont typeface="Wingdings" panose="05000000000000000000" pitchFamily="2" charset="2"/>
              <a:buChar char="v"/>
            </a:pPr>
            <a:r>
              <a:rPr lang="pl-PL" b="1" dirty="0"/>
              <a:t>Anuria (</a:t>
            </a:r>
            <a:r>
              <a:rPr lang="pl-PL" b="1" dirty="0" smtClean="0"/>
              <a:t>bezmocz)</a:t>
            </a:r>
            <a:r>
              <a:rPr lang="pl-PL" dirty="0" smtClean="0"/>
              <a:t> - Anuria </a:t>
            </a:r>
            <a:r>
              <a:rPr lang="pl-PL" dirty="0"/>
              <a:t>to stan, w którym ilość wydalanego moczu spada poniżej 100 ml na dobę lub dochodzi do całkowitego zahamowania jego wydzielania.</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1022741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Duszność</a:t>
            </a:r>
            <a:endParaRPr lang="pl-PL" dirty="0"/>
          </a:p>
        </p:txBody>
      </p:sp>
      <p:sp>
        <p:nvSpPr>
          <p:cNvPr id="3" name="Symbol zastępczy zawartości 2"/>
          <p:cNvSpPr>
            <a:spLocks noGrp="1"/>
          </p:cNvSpPr>
          <p:nvPr>
            <p:ph idx="1"/>
          </p:nvPr>
        </p:nvSpPr>
        <p:spPr/>
        <p:txBody>
          <a:bodyPr/>
          <a:lstStyle/>
          <a:p>
            <a:r>
              <a:rPr lang="pl-PL" dirty="0"/>
              <a:t>Duszność jest niemal nieodłącznym objawem </a:t>
            </a:r>
            <a:r>
              <a:rPr lang="pl-PL" b="1" dirty="0"/>
              <a:t>przewlekłych chorób oskrzeli i płuc</a:t>
            </a:r>
            <a:r>
              <a:rPr lang="pl-PL" dirty="0"/>
              <a:t> oraz jednym z głównych czynników ograniczających codzienne funkcjonowanie pacjentów.</a:t>
            </a:r>
          </a:p>
          <a:p>
            <a:r>
              <a:rPr lang="pl-PL" dirty="0"/>
              <a:t>Wyróżnia się:</a:t>
            </a:r>
          </a:p>
          <a:p>
            <a:pPr>
              <a:buFont typeface="Arial" panose="020B0604020202020204" pitchFamily="34" charset="0"/>
              <a:buChar char="•"/>
            </a:pPr>
            <a:r>
              <a:rPr lang="pl-PL" b="1" dirty="0"/>
              <a:t>duszność wysiłkową</a:t>
            </a:r>
            <a:r>
              <a:rPr lang="pl-PL" dirty="0"/>
              <a:t> – występującą w mniej zaawansowanych postaciach choroby, nasilającą się głównie podczas aktywności fizycznej,</a:t>
            </a:r>
          </a:p>
          <a:p>
            <a:pPr>
              <a:buFont typeface="Arial" panose="020B0604020202020204" pitchFamily="34" charset="0"/>
              <a:buChar char="•"/>
            </a:pPr>
            <a:r>
              <a:rPr lang="pl-PL" b="1" dirty="0"/>
              <a:t>duszność spoczynkową</a:t>
            </a:r>
            <a:r>
              <a:rPr lang="pl-PL" dirty="0"/>
              <a:t> – pojawiającą się w bardziej zaawansowanych stadiach choroby, obecna również w spoczynku.</a:t>
            </a:r>
          </a:p>
          <a:p>
            <a:r>
              <a:rPr lang="pl-PL" dirty="0"/>
              <a:t>Pacjenci z przewlekłymi schorzeniami układu oddechowego często mimowolnie przyjmują </a:t>
            </a:r>
            <a:r>
              <a:rPr lang="pl-PL" b="1" dirty="0"/>
              <a:t>charakterystyczną pozycję siedzącą z pochyleniem tułowia do przodu</a:t>
            </a:r>
            <a:r>
              <a:rPr lang="pl-PL" dirty="0"/>
              <a:t>, opierając dłonie o krawędź łóżka lub fotela.</a:t>
            </a:r>
            <a:br>
              <a:rPr lang="pl-PL" dirty="0"/>
            </a:br>
            <a:r>
              <a:rPr lang="pl-PL" dirty="0"/>
              <a:t>Pozycja ta ułatwia pracę mięśni oddechowych i zmniejsza uczucie duszności.</a:t>
            </a:r>
          </a:p>
          <a:p>
            <a:endParaRPr lang="pl-PL" dirty="0"/>
          </a:p>
        </p:txBody>
      </p:sp>
    </p:spTree>
    <p:extLst>
      <p:ext uri="{BB962C8B-B14F-4D97-AF65-F5344CB8AC3E}">
        <p14:creationId xmlns:p14="http://schemas.microsoft.com/office/powerpoint/2010/main" val="11468033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28EE5D2-0FDA-8D9A-54ED-388EE6C0E42E}"/>
              </a:ext>
            </a:extLst>
          </p:cNvPr>
          <p:cNvSpPr>
            <a:spLocks noGrp="1"/>
          </p:cNvSpPr>
          <p:nvPr>
            <p:ph type="title"/>
          </p:nvPr>
        </p:nvSpPr>
        <p:spPr/>
        <p:txBody>
          <a:bodyPr/>
          <a:lstStyle/>
          <a:p>
            <a:r>
              <a:rPr lang="pl-PL" sz="4000" dirty="0" smtClean="0"/>
              <a:t>Podstawowe zaburzenia układu moczowego</a:t>
            </a:r>
            <a:endParaRPr lang="pl-PL" dirty="0"/>
          </a:p>
        </p:txBody>
      </p:sp>
      <p:sp>
        <p:nvSpPr>
          <p:cNvPr id="3" name="Symbol zastępczy zawartości 2">
            <a:extLst>
              <a:ext uri="{FF2B5EF4-FFF2-40B4-BE49-F238E27FC236}">
                <a16:creationId xmlns:a16="http://schemas.microsoft.com/office/drawing/2014/main" xmlns="" id="{455C8799-A4B3-46D6-54B5-55891648AACB}"/>
              </a:ext>
            </a:extLst>
          </p:cNvPr>
          <p:cNvSpPr>
            <a:spLocks noGrp="1"/>
          </p:cNvSpPr>
          <p:nvPr>
            <p:ph idx="1"/>
          </p:nvPr>
        </p:nvSpPr>
        <p:spPr/>
        <p:txBody>
          <a:bodyPr>
            <a:normAutofit/>
          </a:bodyPr>
          <a:lstStyle/>
          <a:p>
            <a:pPr>
              <a:buFont typeface="Wingdings" panose="05000000000000000000" pitchFamily="2" charset="2"/>
              <a:buChar char="v"/>
            </a:pPr>
            <a:r>
              <a:rPr lang="pl-PL" b="1" dirty="0"/>
              <a:t>Diureza </a:t>
            </a:r>
            <a:r>
              <a:rPr lang="pl-PL" b="1" dirty="0" smtClean="0"/>
              <a:t>wodna</a:t>
            </a:r>
            <a:r>
              <a:rPr lang="pl-PL" dirty="0" smtClean="0"/>
              <a:t> - Diureza </a:t>
            </a:r>
            <a:r>
              <a:rPr lang="pl-PL" dirty="0"/>
              <a:t>wodna występuje w sytuacji zwiększonej podaży płynów. Dochodzi wówczas do rozcieńczenia osocza krwi, co powoduje zmniejszenie wydzielania hormonu </a:t>
            </a:r>
            <a:r>
              <a:rPr lang="pl-PL" dirty="0" err="1"/>
              <a:t>antydiuretycznego</a:t>
            </a:r>
            <a:r>
              <a:rPr lang="pl-PL" dirty="0"/>
              <a:t> (ADH). W efekcie nerki wydalają większą ilość rozcieńczonego moczu. Wielomocz utrzymuje się do momentu usunięcia nadmiaru wody z organizmu, co zwykle trwa około 4 godzin.</a:t>
            </a:r>
          </a:p>
          <a:p>
            <a:pPr>
              <a:buFont typeface="Wingdings" panose="05000000000000000000" pitchFamily="2" charset="2"/>
              <a:buChar char="v"/>
            </a:pPr>
            <a:r>
              <a:rPr lang="pl-PL" b="1" dirty="0"/>
              <a:t>Diureza </a:t>
            </a:r>
            <a:r>
              <a:rPr lang="pl-PL" b="1" dirty="0" smtClean="0"/>
              <a:t>osmotyczna</a:t>
            </a:r>
            <a:r>
              <a:rPr lang="pl-PL" dirty="0" smtClean="0"/>
              <a:t> - Diureza </a:t>
            </a:r>
            <a:r>
              <a:rPr lang="pl-PL" dirty="0"/>
              <a:t>osmotyczna ma charakter patologiczny i pojawia się wtedy, gdy zwiększone wydalanie moczu nie jest związane ze zwiększonym spożyciem płynów. Jest ona wynikiem zaburzeń procesów wchłaniania zwrotnego i wydzielania w cewkach nerkowych, często spowodowanych obecnością substancji osmotycznie czynnych w moczu.</a:t>
            </a:r>
          </a:p>
          <a:p>
            <a:pPr>
              <a:buFont typeface="Wingdings" panose="05000000000000000000" pitchFamily="2" charset="2"/>
              <a:buChar char="v"/>
            </a:pPr>
            <a:r>
              <a:rPr lang="pl-PL" b="1" dirty="0" err="1"/>
              <a:t>Krwinkomocz</a:t>
            </a:r>
            <a:r>
              <a:rPr lang="pl-PL" b="1" dirty="0"/>
              <a:t> (</a:t>
            </a:r>
            <a:r>
              <a:rPr lang="pl-PL" b="1" dirty="0" err="1" smtClean="0"/>
              <a:t>erytrocyturia</a:t>
            </a:r>
            <a:r>
              <a:rPr lang="pl-PL" b="1" dirty="0" smtClean="0"/>
              <a:t>)</a:t>
            </a:r>
            <a:r>
              <a:rPr lang="pl-PL" dirty="0" smtClean="0"/>
              <a:t> -</a:t>
            </a:r>
            <a:r>
              <a:rPr lang="pl-PL" dirty="0" err="1" smtClean="0"/>
              <a:t>Krwinkomocz</a:t>
            </a:r>
            <a:r>
              <a:rPr lang="pl-PL" dirty="0"/>
              <a:t>, określany również jako </a:t>
            </a:r>
            <a:r>
              <a:rPr lang="pl-PL" dirty="0" err="1"/>
              <a:t>erytrocyturia</a:t>
            </a:r>
            <a:r>
              <a:rPr lang="pl-PL" dirty="0"/>
              <a:t>, występuje wówczas, gdy w badaniu moczu stwierdza się obecność 1–2 krwinek czerwonych w polu widzenia lub około 3 milionów erytrocytów w dobowej zbiórce moczu.</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106150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5738CA0-D34D-5917-8862-BC81C46268A3}"/>
              </a:ext>
            </a:extLst>
          </p:cNvPr>
          <p:cNvSpPr>
            <a:spLocks noGrp="1"/>
          </p:cNvSpPr>
          <p:nvPr>
            <p:ph type="title"/>
          </p:nvPr>
        </p:nvSpPr>
        <p:spPr/>
        <p:txBody>
          <a:bodyPr/>
          <a:lstStyle/>
          <a:p>
            <a:r>
              <a:rPr lang="pl-PL" sz="4000" dirty="0"/>
              <a:t>Podstawowe zaburzenia układu moczowego</a:t>
            </a:r>
            <a:endParaRPr lang="pl-PL" dirty="0"/>
          </a:p>
        </p:txBody>
      </p:sp>
      <p:sp>
        <p:nvSpPr>
          <p:cNvPr id="3" name="Symbol zastępczy zawartości 2">
            <a:extLst>
              <a:ext uri="{FF2B5EF4-FFF2-40B4-BE49-F238E27FC236}">
                <a16:creationId xmlns:a16="http://schemas.microsoft.com/office/drawing/2014/main" xmlns="" id="{A9F9E9A1-EA2C-2EB3-A658-870498F24FAD}"/>
              </a:ext>
            </a:extLst>
          </p:cNvPr>
          <p:cNvSpPr>
            <a:spLocks noGrp="1"/>
          </p:cNvSpPr>
          <p:nvPr>
            <p:ph idx="1"/>
          </p:nvPr>
        </p:nvSpPr>
        <p:spPr/>
        <p:txBody>
          <a:bodyPr>
            <a:normAutofit fontScale="92500" lnSpcReduction="10000"/>
          </a:bodyPr>
          <a:lstStyle/>
          <a:p>
            <a:pPr>
              <a:buFont typeface="Wingdings" panose="05000000000000000000" pitchFamily="2" charset="2"/>
              <a:buChar char="v"/>
            </a:pPr>
            <a:r>
              <a:rPr lang="pl-PL" b="1" dirty="0"/>
              <a:t>Hematuria (</a:t>
            </a:r>
            <a:r>
              <a:rPr lang="pl-PL" b="1" dirty="0" smtClean="0"/>
              <a:t>krwiomocz)</a:t>
            </a:r>
            <a:r>
              <a:rPr lang="pl-PL" dirty="0" smtClean="0"/>
              <a:t> Hematuria </a:t>
            </a:r>
            <a:r>
              <a:rPr lang="pl-PL" dirty="0"/>
              <a:t>to obecność w moczu zwiększonej liczby erytrocytów, prowadząca do widocznej zmiany jego zabarwienia. Może występować m.in. w przebiegu kamicy nerkowej oraz stanów zapalnych miąższu nerkowego.</a:t>
            </a:r>
          </a:p>
          <a:p>
            <a:pPr>
              <a:buFont typeface="Wingdings" panose="05000000000000000000" pitchFamily="2" charset="2"/>
              <a:buChar char="v"/>
            </a:pPr>
            <a:r>
              <a:rPr lang="pl-PL" b="1" dirty="0"/>
              <a:t>Proteinuria (</a:t>
            </a:r>
            <a:r>
              <a:rPr lang="pl-PL" b="1" dirty="0" smtClean="0"/>
              <a:t>białkomocz)</a:t>
            </a:r>
            <a:r>
              <a:rPr lang="pl-PL" dirty="0" smtClean="0"/>
              <a:t> Proteinuria </a:t>
            </a:r>
            <a:r>
              <a:rPr lang="pl-PL" dirty="0"/>
              <a:t>oznacza obecność białka w moczu w ilości przekraczającej 150 mg na dobę. Jest objawem uszkodzenia bariery filtracyjnej nerek.</a:t>
            </a:r>
          </a:p>
          <a:p>
            <a:pPr>
              <a:buFont typeface="Wingdings" panose="05000000000000000000" pitchFamily="2" charset="2"/>
              <a:buChar char="v"/>
            </a:pPr>
            <a:r>
              <a:rPr lang="pl-PL" b="1" dirty="0" smtClean="0"/>
              <a:t>Leukocyturia</a:t>
            </a:r>
            <a:r>
              <a:rPr lang="pl-PL" dirty="0" smtClean="0"/>
              <a:t> </a:t>
            </a:r>
            <a:r>
              <a:rPr lang="pl-PL" dirty="0" err="1" smtClean="0"/>
              <a:t>Leukocyturia</a:t>
            </a:r>
            <a:r>
              <a:rPr lang="pl-PL" dirty="0" smtClean="0"/>
              <a:t> </a:t>
            </a:r>
            <a:r>
              <a:rPr lang="pl-PL" dirty="0"/>
              <a:t>to obecność leukocytów w moczu w liczbie 10 lub więcej w polu widzenia. Najczęściej świadczy o zakażeniu lub stanie zapalnym dróg moczowych.</a:t>
            </a:r>
          </a:p>
          <a:p>
            <a:pPr>
              <a:buFont typeface="Wingdings" panose="05000000000000000000" pitchFamily="2" charset="2"/>
              <a:buChar char="v"/>
            </a:pPr>
            <a:r>
              <a:rPr lang="pl-PL" b="1" dirty="0"/>
              <a:t>Pyuria (</a:t>
            </a:r>
            <a:r>
              <a:rPr lang="pl-PL" b="1" dirty="0" smtClean="0"/>
              <a:t>ropomocz)</a:t>
            </a:r>
            <a:r>
              <a:rPr lang="pl-PL" dirty="0" smtClean="0"/>
              <a:t> Pyuria </a:t>
            </a:r>
            <a:r>
              <a:rPr lang="pl-PL" dirty="0"/>
              <a:t>to znaczne nagromadzenie leukocytów w moczu, powodujące jego zmętnienie. Jest typowym objawem ropnych zakażeń układu moczowego.</a:t>
            </a:r>
          </a:p>
          <a:p>
            <a:pPr>
              <a:buFont typeface="Wingdings" panose="05000000000000000000" pitchFamily="2" charset="2"/>
              <a:buChar char="v"/>
            </a:pPr>
            <a:r>
              <a:rPr lang="pl-PL" b="1" dirty="0" smtClean="0"/>
              <a:t>Bakteriuria</a:t>
            </a:r>
            <a:r>
              <a:rPr lang="pl-PL" dirty="0" smtClean="0"/>
              <a:t> </a:t>
            </a:r>
            <a:r>
              <a:rPr lang="pl-PL" dirty="0" err="1" smtClean="0"/>
              <a:t>Bakteriuria</a:t>
            </a:r>
            <a:r>
              <a:rPr lang="pl-PL" dirty="0" smtClean="0"/>
              <a:t> </a:t>
            </a:r>
            <a:r>
              <a:rPr lang="pl-PL" dirty="0"/>
              <a:t>polega na obecności licznych drobnoustrojów w moczu, zazwyczaj w ilości przekraczającej 100 000 bakterii w 1 ml moczu, i wskazuje na zakażenie układu moczowego.</a:t>
            </a:r>
          </a:p>
          <a:p>
            <a:pPr>
              <a:buFont typeface="Wingdings" panose="05000000000000000000" pitchFamily="2" charset="2"/>
              <a:buChar char="v"/>
            </a:pPr>
            <a:r>
              <a:rPr lang="pl-PL" b="1" dirty="0"/>
              <a:t>Glikozuria (</a:t>
            </a:r>
            <a:r>
              <a:rPr lang="pl-PL" b="1" dirty="0" smtClean="0"/>
              <a:t>cukromocz)</a:t>
            </a:r>
            <a:r>
              <a:rPr lang="pl-PL" dirty="0" smtClean="0"/>
              <a:t> Glikozuria </a:t>
            </a:r>
            <a:r>
              <a:rPr lang="pl-PL" dirty="0"/>
              <a:t>oznacza obecność glukozy w moczu, co najczęściej występuje w przebiegu cukrzycy lub zaburzeń wchłaniania zwrotnego w nerkach.</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6599857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CB5DB78-D089-AE26-04EF-1CDA12000997}"/>
              </a:ext>
            </a:extLst>
          </p:cNvPr>
          <p:cNvSpPr>
            <a:spLocks noGrp="1"/>
          </p:cNvSpPr>
          <p:nvPr>
            <p:ph type="title"/>
          </p:nvPr>
        </p:nvSpPr>
        <p:spPr>
          <a:xfrm>
            <a:off x="646111" y="387403"/>
            <a:ext cx="9404723" cy="1400530"/>
          </a:xfrm>
        </p:spPr>
        <p:txBody>
          <a:bodyPr>
            <a:normAutofit/>
          </a:bodyPr>
          <a:lstStyle/>
          <a:p>
            <a:r>
              <a:rPr lang="pl-PL" sz="4000" dirty="0">
                <a:solidFill>
                  <a:srgbClr val="000000">
                    <a:lumMod val="75000"/>
                    <a:lumOff val="25000"/>
                  </a:srgbClr>
                </a:solidFill>
              </a:rPr>
              <a:t>Podstawowe zaburzenia układu moczowego</a:t>
            </a:r>
            <a:endParaRPr lang="pl-PL" dirty="0"/>
          </a:p>
        </p:txBody>
      </p:sp>
      <p:sp>
        <p:nvSpPr>
          <p:cNvPr id="3" name="Symbol zastępczy zawartości 2">
            <a:extLst>
              <a:ext uri="{FF2B5EF4-FFF2-40B4-BE49-F238E27FC236}">
                <a16:creationId xmlns:a16="http://schemas.microsoft.com/office/drawing/2014/main" xmlns="" id="{AE4AFE40-3313-932E-3C8D-3EAE1B68F8DC}"/>
              </a:ext>
            </a:extLst>
          </p:cNvPr>
          <p:cNvSpPr>
            <a:spLocks noGrp="1"/>
          </p:cNvSpPr>
          <p:nvPr>
            <p:ph idx="1"/>
          </p:nvPr>
        </p:nvSpPr>
        <p:spPr>
          <a:xfrm>
            <a:off x="470263" y="2092107"/>
            <a:ext cx="10049853" cy="4648328"/>
          </a:xfrm>
        </p:spPr>
        <p:txBody>
          <a:bodyPr>
            <a:normAutofit/>
          </a:bodyPr>
          <a:lstStyle/>
          <a:p>
            <a:pPr>
              <a:buFont typeface="Wingdings" panose="05000000000000000000" pitchFamily="2" charset="2"/>
              <a:buChar char="v"/>
            </a:pPr>
            <a:r>
              <a:rPr lang="pl-PL" dirty="0"/>
              <a:t>  Choroby zapalne nerek i dróg moczowych są najczęściej następstwem zakażeń układu moczowego, określanych również jako zakażenia lub infekcje dróg moczowych. Do zakażenia dochodzi wówczas, gdy w drogach moczowych położonych powyżej zwieracza pęcherza moczowego stwierdza się obecność drobnoustrojów</a:t>
            </a:r>
            <a:r>
              <a:rPr lang="pl-PL" dirty="0" smtClean="0"/>
              <a:t>.</a:t>
            </a:r>
          </a:p>
          <a:p>
            <a:pPr>
              <a:buFont typeface="Wingdings" panose="05000000000000000000" pitchFamily="2" charset="2"/>
              <a:buChar char="v"/>
            </a:pPr>
            <a:r>
              <a:rPr lang="pl-PL" dirty="0" smtClean="0"/>
              <a:t>O </a:t>
            </a:r>
            <a:r>
              <a:rPr lang="pl-PL" dirty="0"/>
              <a:t>zakażeniu układu moczowego mówi się wtedy, gdy zostanie wykazana znamienna bakteriuria, czyli obecność bakterii w ilości przekraczającej wartość uznawaną za fizjologiczną. Takie zakażenie określa się mianem zakażenia rzeczywistego, w odróżnieniu od bakteriurii będącej wynikiem zanieczyszczenia próbki moczu podczas jej nieprawidłowego pobrania</a:t>
            </a:r>
            <a:r>
              <a:rPr lang="pl-PL" dirty="0" smtClean="0"/>
              <a:t>.</a:t>
            </a:r>
          </a:p>
          <a:p>
            <a:pPr>
              <a:buFont typeface="Wingdings" panose="05000000000000000000" pitchFamily="2" charset="2"/>
              <a:buChar char="v"/>
            </a:pPr>
            <a:r>
              <a:rPr lang="pl-PL" dirty="0" smtClean="0"/>
              <a:t>Najczęstszą </a:t>
            </a:r>
            <a:r>
              <a:rPr lang="pl-PL" dirty="0"/>
              <a:t>drogą zakażenia układu moczowego jest droga wstępująca, prowadząca od cewki moczowej ku wyżej położonym odcinkom dróg moczowych. Czynnikiem etiologicznym zakażeń są zazwyczaj bakterie Gram-ujemne, wśród których dominującą rolę odgrywa </a:t>
            </a:r>
            <a:r>
              <a:rPr lang="pl-PL" dirty="0" err="1"/>
              <a:t>Escherichia</a:t>
            </a:r>
            <a:r>
              <a:rPr lang="pl-PL" dirty="0"/>
              <a:t> coli. Do częstych patogenów należą również bakterie z rodzaju </a:t>
            </a:r>
            <a:r>
              <a:rPr lang="pl-PL" dirty="0" err="1"/>
              <a:t>Proteus</a:t>
            </a:r>
            <a:r>
              <a:rPr lang="pl-PL" dirty="0"/>
              <a:t> oraz </a:t>
            </a:r>
            <a:r>
              <a:rPr lang="pl-PL" dirty="0" err="1"/>
              <a:t>Citrobacter</a:t>
            </a:r>
            <a:r>
              <a:rPr lang="pl-PL" dirty="0"/>
              <a:t>.</a:t>
            </a:r>
            <a:endParaRPr lang="pl-PL" dirty="0"/>
          </a:p>
        </p:txBody>
      </p:sp>
    </p:spTree>
    <p:extLst>
      <p:ext uri="{BB962C8B-B14F-4D97-AF65-F5344CB8AC3E}">
        <p14:creationId xmlns:p14="http://schemas.microsoft.com/office/powerpoint/2010/main" val="38833144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4877F3D-E13F-D32B-C5A7-EE4C291B78B0}"/>
              </a:ext>
            </a:extLst>
          </p:cNvPr>
          <p:cNvSpPr>
            <a:spLocks noGrp="1"/>
          </p:cNvSpPr>
          <p:nvPr>
            <p:ph type="title"/>
          </p:nvPr>
        </p:nvSpPr>
        <p:spPr/>
        <p:txBody>
          <a:bodyPr/>
          <a:lstStyle/>
          <a:p>
            <a:r>
              <a:rPr lang="pl-PL" sz="4000" dirty="0" smtClean="0"/>
              <a:t>Podstawowe zaburzenia układu moczowego</a:t>
            </a:r>
            <a:endParaRPr lang="pl-PL" dirty="0"/>
          </a:p>
        </p:txBody>
      </p:sp>
      <p:sp>
        <p:nvSpPr>
          <p:cNvPr id="3" name="Symbol zastępczy zawartości 2">
            <a:extLst>
              <a:ext uri="{FF2B5EF4-FFF2-40B4-BE49-F238E27FC236}">
                <a16:creationId xmlns:a16="http://schemas.microsoft.com/office/drawing/2014/main" xmlns="" id="{1AD85301-708E-6AF1-2D86-EA293213A5DF}"/>
              </a:ext>
            </a:extLst>
          </p:cNvPr>
          <p:cNvSpPr>
            <a:spLocks noGrp="1"/>
          </p:cNvSpPr>
          <p:nvPr>
            <p:ph idx="1"/>
          </p:nvPr>
        </p:nvSpPr>
        <p:spPr>
          <a:xfrm>
            <a:off x="1168842" y="2091193"/>
            <a:ext cx="8881011" cy="4157206"/>
          </a:xfrm>
        </p:spPr>
        <p:txBody>
          <a:bodyPr>
            <a:normAutofit/>
          </a:bodyPr>
          <a:lstStyle/>
          <a:p>
            <a:pPr marL="0" indent="0">
              <a:buNone/>
            </a:pPr>
            <a:r>
              <a:rPr lang="pl-PL" b="1" dirty="0"/>
              <a:t>Czynnikami usposabiającymi do zakażeń i wystąpienia stanów zapalnych </a:t>
            </a:r>
            <a:r>
              <a:rPr lang="pl-PL" dirty="0"/>
              <a:t>są </a:t>
            </a:r>
          </a:p>
          <a:p>
            <a:pPr>
              <a:buFont typeface="Arial" panose="020B0604020202020204" pitchFamily="34" charset="0"/>
              <a:buChar char="•"/>
            </a:pPr>
            <a:r>
              <a:rPr lang="pl-PL" dirty="0"/>
              <a:t>utrudniony z różnych przyczyn odpływ moczu (nieprawidłowości w budowie nerek, mechaniczne przeszkody, kamica nerkowa, przerost gruczołu krokowego, zaburzenia czynnościowe, refluks),</a:t>
            </a:r>
          </a:p>
          <a:p>
            <a:pPr>
              <a:buFont typeface="Arial" panose="020B0604020202020204" pitchFamily="34" charset="0"/>
              <a:buChar char="•"/>
            </a:pPr>
            <a:r>
              <a:rPr lang="pl-PL" dirty="0"/>
              <a:t>ciąża, </a:t>
            </a:r>
          </a:p>
          <a:p>
            <a:pPr>
              <a:buFont typeface="Arial" panose="020B0604020202020204" pitchFamily="34" charset="0"/>
              <a:buChar char="•"/>
            </a:pPr>
            <a:r>
              <a:rPr lang="pl-PL" dirty="0"/>
              <a:t>nadużywanie leków przeciwbólowych (działanie </a:t>
            </a:r>
            <a:r>
              <a:rPr lang="pl-PL" dirty="0" err="1"/>
              <a:t>nefrotoksyczne</a:t>
            </a:r>
            <a:r>
              <a:rPr lang="pl-PL" dirty="0"/>
              <a:t>),</a:t>
            </a:r>
          </a:p>
          <a:p>
            <a:pPr>
              <a:buFont typeface="Arial" panose="020B0604020202020204" pitchFamily="34" charset="0"/>
              <a:buChar char="•"/>
            </a:pPr>
            <a:r>
              <a:rPr lang="pl-PL" dirty="0"/>
              <a:t>cukrzyca, </a:t>
            </a:r>
          </a:p>
          <a:p>
            <a:pPr>
              <a:buFont typeface="Arial" panose="020B0604020202020204" pitchFamily="34" charset="0"/>
              <a:buChar char="•"/>
            </a:pPr>
            <a:r>
              <a:rPr lang="pl-PL" dirty="0"/>
              <a:t>ingerencja instrumentalna (cewnikowanie, cystoskopia), </a:t>
            </a:r>
          </a:p>
          <a:p>
            <a:pPr>
              <a:buFont typeface="Arial" panose="020B0604020202020204" pitchFamily="34" charset="0"/>
              <a:buChar char="•"/>
            </a:pPr>
            <a:r>
              <a:rPr lang="pl-PL" dirty="0"/>
              <a:t>brak lub obniżenie odporności. </a:t>
            </a:r>
          </a:p>
          <a:p>
            <a:pPr marL="0" indent="0">
              <a:buNone/>
            </a:pPr>
            <a:endParaRPr lang="pl-PL" dirty="0"/>
          </a:p>
        </p:txBody>
      </p:sp>
    </p:spTree>
    <p:extLst>
      <p:ext uri="{BB962C8B-B14F-4D97-AF65-F5344CB8AC3E}">
        <p14:creationId xmlns:p14="http://schemas.microsoft.com/office/powerpoint/2010/main" val="25336071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E4692EF-21D7-FD65-5FB7-80DE0F5D092B}"/>
              </a:ext>
            </a:extLst>
          </p:cNvPr>
          <p:cNvSpPr>
            <a:spLocks noGrp="1"/>
          </p:cNvSpPr>
          <p:nvPr>
            <p:ph type="title"/>
          </p:nvPr>
        </p:nvSpPr>
        <p:spPr/>
        <p:txBody>
          <a:bodyPr/>
          <a:lstStyle/>
          <a:p>
            <a:r>
              <a:rPr lang="pl-PL" sz="4000" dirty="0">
                <a:solidFill>
                  <a:srgbClr val="000000">
                    <a:lumMod val="75000"/>
                    <a:lumOff val="25000"/>
                  </a:srgbClr>
                </a:solidFill>
              </a:rPr>
              <a:t>Podstawowe zaburzenia układu moczowego</a:t>
            </a:r>
            <a:endParaRPr lang="pl-PL" b="1" dirty="0"/>
          </a:p>
        </p:txBody>
      </p:sp>
      <p:sp>
        <p:nvSpPr>
          <p:cNvPr id="3" name="Symbol zastępczy zawartości 2">
            <a:extLst>
              <a:ext uri="{FF2B5EF4-FFF2-40B4-BE49-F238E27FC236}">
                <a16:creationId xmlns:a16="http://schemas.microsoft.com/office/drawing/2014/main" xmlns="" id="{C62E0B00-A25B-C6A2-FDED-E4D2A951346A}"/>
              </a:ext>
            </a:extLst>
          </p:cNvPr>
          <p:cNvSpPr>
            <a:spLocks noGrp="1"/>
          </p:cNvSpPr>
          <p:nvPr>
            <p:ph idx="1"/>
          </p:nvPr>
        </p:nvSpPr>
        <p:spPr>
          <a:xfrm>
            <a:off x="1224500" y="1900362"/>
            <a:ext cx="8826333" cy="4957638"/>
          </a:xfrm>
        </p:spPr>
        <p:txBody>
          <a:bodyPr/>
          <a:lstStyle/>
          <a:p>
            <a:pPr marL="0" indent="0">
              <a:buNone/>
            </a:pPr>
            <a:r>
              <a:rPr lang="pl-PL" b="1" dirty="0"/>
              <a:t>Czynniki ryzyka zakażenia układu moczowego to także:</a:t>
            </a:r>
          </a:p>
          <a:p>
            <a:pPr>
              <a:buFont typeface="Arial" panose="020B0604020202020204" pitchFamily="34" charset="0"/>
              <a:buChar char="•"/>
            </a:pPr>
            <a:r>
              <a:rPr lang="pl-PL" dirty="0"/>
              <a:t> założony na stałe cewnik.  </a:t>
            </a:r>
          </a:p>
          <a:p>
            <a:pPr>
              <a:buFont typeface="Arial" panose="020B0604020202020204" pitchFamily="34" charset="0"/>
              <a:buChar char="•"/>
            </a:pPr>
            <a:r>
              <a:rPr lang="pl-PL" dirty="0"/>
              <a:t>Źle dobrany i założony środek antykoncepcyjny (kapturek). </a:t>
            </a:r>
          </a:p>
          <a:p>
            <a:pPr>
              <a:buFont typeface="Arial" panose="020B0604020202020204" pitchFamily="34" charset="0"/>
              <a:buChar char="•"/>
            </a:pPr>
            <a:r>
              <a:rPr lang="pl-PL" dirty="0"/>
              <a:t>Duża aktywność seksualna u kobiet, </a:t>
            </a:r>
          </a:p>
          <a:p>
            <a:pPr>
              <a:buFont typeface="Arial" panose="020B0604020202020204" pitchFamily="34" charset="0"/>
              <a:buChar char="•"/>
            </a:pPr>
            <a:r>
              <a:rPr lang="pl-PL" dirty="0"/>
              <a:t>A także długotrwale leżenie w łóżku z  powodu unieruchomienia.</a:t>
            </a:r>
          </a:p>
          <a:p>
            <a:pPr marL="0" indent="0">
              <a:buNone/>
            </a:pPr>
            <a:r>
              <a:rPr lang="pl-PL" b="1" dirty="0"/>
              <a:t>Powstaniu infekcji sprzyjają: </a:t>
            </a:r>
          </a:p>
          <a:p>
            <a:pPr>
              <a:buFont typeface="Arial" panose="020B0604020202020204" pitchFamily="34" charset="0"/>
              <a:buChar char="•"/>
            </a:pPr>
            <a:r>
              <a:rPr lang="pl-PL" dirty="0"/>
              <a:t>Przeziębienie</a:t>
            </a:r>
          </a:p>
          <a:p>
            <a:pPr>
              <a:buFont typeface="Arial" panose="020B0604020202020204" pitchFamily="34" charset="0"/>
              <a:buChar char="•"/>
            </a:pPr>
            <a:r>
              <a:rPr lang="pl-PL" dirty="0"/>
              <a:t> </a:t>
            </a:r>
            <a:r>
              <a:rPr lang="pl-PL" dirty="0" smtClean="0"/>
              <a:t>P</a:t>
            </a:r>
            <a:r>
              <a:rPr lang="pl-PL" dirty="0" smtClean="0"/>
              <a:t>rzemoczenie</a:t>
            </a:r>
            <a:r>
              <a:rPr lang="pl-PL" dirty="0"/>
              <a:t>, </a:t>
            </a:r>
          </a:p>
          <a:p>
            <a:pPr>
              <a:buFont typeface="Arial" panose="020B0604020202020204" pitchFamily="34" charset="0"/>
              <a:buChar char="•"/>
            </a:pPr>
            <a:r>
              <a:rPr lang="pl-PL" dirty="0" smtClean="0"/>
              <a:t>Dł</a:t>
            </a:r>
            <a:r>
              <a:rPr lang="pl-PL" dirty="0" smtClean="0"/>
              <a:t>ugotrwałe </a:t>
            </a:r>
            <a:r>
              <a:rPr lang="pl-PL" dirty="0"/>
              <a:t>narażenie na wiatr i oziębienie okolicy lędźwiowej.</a:t>
            </a:r>
          </a:p>
          <a:p>
            <a:pPr marL="0" indent="0">
              <a:buNone/>
            </a:pPr>
            <a:endParaRPr lang="pl-PL" dirty="0"/>
          </a:p>
        </p:txBody>
      </p:sp>
    </p:spTree>
    <p:extLst>
      <p:ext uri="{BB962C8B-B14F-4D97-AF65-F5344CB8AC3E}">
        <p14:creationId xmlns:p14="http://schemas.microsoft.com/office/powerpoint/2010/main" val="3535744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48D879A-8479-AF21-8663-0989F6A56D23}"/>
              </a:ext>
            </a:extLst>
          </p:cNvPr>
          <p:cNvSpPr>
            <a:spLocks noGrp="1"/>
          </p:cNvSpPr>
          <p:nvPr>
            <p:ph type="title"/>
          </p:nvPr>
        </p:nvSpPr>
        <p:spPr>
          <a:xfrm>
            <a:off x="731520" y="420128"/>
            <a:ext cx="11646050" cy="1293028"/>
          </a:xfrm>
        </p:spPr>
        <p:txBody>
          <a:bodyPr/>
          <a:lstStyle/>
          <a:p>
            <a:r>
              <a:rPr lang="pl-PL" sz="3600" dirty="0" smtClean="0"/>
              <a:t>Zatrzymanie moczu</a:t>
            </a:r>
            <a:endParaRPr lang="pl-PL" sz="3600" dirty="0">
              <a:solidFill>
                <a:srgbClr val="FF0000"/>
              </a:solidFill>
            </a:endParaRPr>
          </a:p>
        </p:txBody>
      </p:sp>
      <p:sp>
        <p:nvSpPr>
          <p:cNvPr id="3" name="Symbol zastępczy zawartości 2">
            <a:extLst>
              <a:ext uri="{FF2B5EF4-FFF2-40B4-BE49-F238E27FC236}">
                <a16:creationId xmlns:a16="http://schemas.microsoft.com/office/drawing/2014/main" xmlns="" id="{A751BE03-D767-D781-11FE-36BB9F8745DB}"/>
              </a:ext>
            </a:extLst>
          </p:cNvPr>
          <p:cNvSpPr>
            <a:spLocks noGrp="1"/>
          </p:cNvSpPr>
          <p:nvPr>
            <p:ph idx="1"/>
          </p:nvPr>
        </p:nvSpPr>
        <p:spPr>
          <a:xfrm>
            <a:off x="842838" y="1900362"/>
            <a:ext cx="10051585" cy="5166644"/>
          </a:xfrm>
        </p:spPr>
        <p:txBody>
          <a:bodyPr>
            <a:normAutofit/>
          </a:bodyPr>
          <a:lstStyle/>
          <a:p>
            <a:r>
              <a:rPr lang="pl-PL" dirty="0"/>
              <a:t>Zatrzymanie moczu to stan polegający na niemożności całkowitego opróżnienia pęcherza moczowego, co prowadzi do zalegania moczu. Może mieć charakter częściowy, gdy po mikcji pozostaje resztkowa ilość moczu, lub całkowity, gdy oddanie moczu jest niemożliwe.</a:t>
            </a:r>
          </a:p>
          <a:p>
            <a:r>
              <a:rPr lang="pl-PL" b="1" dirty="0"/>
              <a:t>Objawy charakterystyczne</a:t>
            </a:r>
            <a:r>
              <a:rPr lang="pl-PL" dirty="0"/>
              <a:t/>
            </a:r>
            <a:br>
              <a:rPr lang="pl-PL" dirty="0"/>
            </a:br>
            <a:r>
              <a:rPr lang="pl-PL" dirty="0"/>
              <a:t>Do najczęstszych objawów zatrzymania moczu należą:</a:t>
            </a:r>
          </a:p>
          <a:p>
            <a:pPr>
              <a:buFont typeface="Arial" panose="020B0604020202020204" pitchFamily="34" charset="0"/>
              <a:buChar char="•"/>
            </a:pPr>
            <a:r>
              <a:rPr lang="pl-PL" dirty="0"/>
              <a:t>ból i uczucie rozpierania w podbrzuszu,</a:t>
            </a:r>
          </a:p>
          <a:p>
            <a:pPr>
              <a:buFont typeface="Arial" panose="020B0604020202020204" pitchFamily="34" charset="0"/>
              <a:buChar char="•"/>
            </a:pPr>
            <a:r>
              <a:rPr lang="pl-PL" dirty="0"/>
              <a:t>nieskuteczne próby oddania moczu mimo silnego parcia,</a:t>
            </a:r>
          </a:p>
          <a:p>
            <a:pPr>
              <a:buFont typeface="Arial" panose="020B0604020202020204" pitchFamily="34" charset="0"/>
              <a:buChar char="•"/>
            </a:pPr>
            <a:r>
              <a:rPr lang="pl-PL" dirty="0"/>
              <a:t>nawracające zakażenia dróg moczowych,</a:t>
            </a:r>
          </a:p>
          <a:p>
            <a:pPr>
              <a:buFont typeface="Arial" panose="020B0604020202020204" pitchFamily="34" charset="0"/>
              <a:buChar char="•"/>
            </a:pPr>
            <a:r>
              <a:rPr lang="pl-PL" dirty="0"/>
              <a:t>kamica moczowa,</a:t>
            </a:r>
          </a:p>
          <a:p>
            <a:pPr>
              <a:buFont typeface="Arial" panose="020B0604020202020204" pitchFamily="34" charset="0"/>
              <a:buChar char="•"/>
            </a:pPr>
            <a:r>
              <a:rPr lang="pl-PL" dirty="0" err="1"/>
              <a:t>refluks</a:t>
            </a:r>
            <a:r>
              <a:rPr lang="pl-PL" dirty="0"/>
              <a:t> pęcherzowo-moczowodowy,</a:t>
            </a:r>
          </a:p>
          <a:p>
            <a:pPr>
              <a:buFont typeface="Arial" panose="020B0604020202020204" pitchFamily="34" charset="0"/>
              <a:buChar char="•"/>
            </a:pPr>
            <a:r>
              <a:rPr lang="pl-PL" dirty="0"/>
              <a:t>stopniowo rozwijająca się niewydolność nerek</a:t>
            </a:r>
            <a:r>
              <a:rPr lang="pl-PL" dirty="0" smtClean="0"/>
              <a:t>.</a:t>
            </a:r>
            <a:endParaRPr lang="pl-PL" dirty="0"/>
          </a:p>
        </p:txBody>
      </p:sp>
    </p:spTree>
    <p:extLst>
      <p:ext uri="{BB962C8B-B14F-4D97-AF65-F5344CB8AC3E}">
        <p14:creationId xmlns:p14="http://schemas.microsoft.com/office/powerpoint/2010/main" val="8669355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48D879A-8479-AF21-8663-0989F6A56D23}"/>
              </a:ext>
            </a:extLst>
          </p:cNvPr>
          <p:cNvSpPr>
            <a:spLocks noGrp="1"/>
          </p:cNvSpPr>
          <p:nvPr>
            <p:ph type="title"/>
          </p:nvPr>
        </p:nvSpPr>
        <p:spPr>
          <a:xfrm>
            <a:off x="731520" y="420128"/>
            <a:ext cx="11646050" cy="1293028"/>
          </a:xfrm>
        </p:spPr>
        <p:txBody>
          <a:bodyPr/>
          <a:lstStyle/>
          <a:p>
            <a:r>
              <a:rPr lang="pl-PL" sz="3600" dirty="0" smtClean="0"/>
              <a:t>Zatrzymanie moczu</a:t>
            </a:r>
            <a:endParaRPr lang="pl-PL" sz="3600" dirty="0">
              <a:solidFill>
                <a:srgbClr val="FF0000"/>
              </a:solidFill>
            </a:endParaRPr>
          </a:p>
        </p:txBody>
      </p:sp>
      <p:sp>
        <p:nvSpPr>
          <p:cNvPr id="3" name="Symbol zastępczy zawartości 2">
            <a:extLst>
              <a:ext uri="{FF2B5EF4-FFF2-40B4-BE49-F238E27FC236}">
                <a16:creationId xmlns:a16="http://schemas.microsoft.com/office/drawing/2014/main" xmlns="" id="{A751BE03-D767-D781-11FE-36BB9F8745DB}"/>
              </a:ext>
            </a:extLst>
          </p:cNvPr>
          <p:cNvSpPr>
            <a:spLocks noGrp="1"/>
          </p:cNvSpPr>
          <p:nvPr>
            <p:ph idx="1"/>
          </p:nvPr>
        </p:nvSpPr>
        <p:spPr>
          <a:xfrm>
            <a:off x="850790" y="1900362"/>
            <a:ext cx="10043633" cy="4595854"/>
          </a:xfrm>
        </p:spPr>
        <p:txBody>
          <a:bodyPr>
            <a:normAutofit/>
          </a:bodyPr>
          <a:lstStyle/>
          <a:p>
            <a:pPr lvl="0">
              <a:buClr>
                <a:srgbClr val="E48312"/>
              </a:buClr>
            </a:pPr>
            <a:r>
              <a:rPr lang="pl-PL" b="1" dirty="0">
                <a:solidFill>
                  <a:srgbClr val="000000">
                    <a:lumMod val="75000"/>
                    <a:lumOff val="25000"/>
                  </a:srgbClr>
                </a:solidFill>
              </a:rPr>
              <a:t>Czynniki </a:t>
            </a:r>
            <a:r>
              <a:rPr lang="pl-PL" b="1" dirty="0" smtClean="0">
                <a:solidFill>
                  <a:srgbClr val="000000">
                    <a:lumMod val="75000"/>
                    <a:lumOff val="25000"/>
                  </a:srgbClr>
                </a:solidFill>
              </a:rPr>
              <a:t>ryzyka</a:t>
            </a:r>
            <a:r>
              <a:rPr lang="pl-PL" dirty="0">
                <a:solidFill>
                  <a:srgbClr val="000000">
                    <a:lumMod val="75000"/>
                    <a:lumOff val="25000"/>
                  </a:srgbClr>
                </a:solidFill>
              </a:rPr>
              <a:t/>
            </a:r>
            <a:br>
              <a:rPr lang="pl-PL" dirty="0">
                <a:solidFill>
                  <a:srgbClr val="000000">
                    <a:lumMod val="75000"/>
                    <a:lumOff val="25000"/>
                  </a:srgbClr>
                </a:solidFill>
              </a:rPr>
            </a:br>
            <a:r>
              <a:rPr lang="pl-PL" dirty="0">
                <a:solidFill>
                  <a:srgbClr val="000000">
                    <a:lumMod val="75000"/>
                    <a:lumOff val="25000"/>
                  </a:srgbClr>
                </a:solidFill>
              </a:rPr>
              <a:t>Do czynników zwiększających ryzyko zatrzymania moczu zalicza się:</a:t>
            </a:r>
          </a:p>
          <a:p>
            <a:pPr lvl="0">
              <a:buClr>
                <a:srgbClr val="E48312"/>
              </a:buClr>
              <a:buFont typeface="Arial" panose="020B0604020202020204" pitchFamily="34" charset="0"/>
              <a:buChar char="•"/>
            </a:pPr>
            <a:r>
              <a:rPr lang="pl-PL" dirty="0">
                <a:solidFill>
                  <a:srgbClr val="000000">
                    <a:lumMod val="75000"/>
                    <a:lumOff val="25000"/>
                  </a:srgbClr>
                </a:solidFill>
              </a:rPr>
              <a:t>nowotwory układu moczowego (np. rak cewki moczowej),</a:t>
            </a:r>
          </a:p>
          <a:p>
            <a:pPr lvl="0">
              <a:buClr>
                <a:srgbClr val="E48312"/>
              </a:buClr>
              <a:buFont typeface="Arial" panose="020B0604020202020204" pitchFamily="34" charset="0"/>
              <a:buChar char="•"/>
            </a:pPr>
            <a:r>
              <a:rPr lang="pl-PL" dirty="0">
                <a:solidFill>
                  <a:srgbClr val="000000">
                    <a:lumMod val="75000"/>
                    <a:lumOff val="25000"/>
                  </a:srgbClr>
                </a:solidFill>
              </a:rPr>
              <a:t>neuropatię cukrzycową, choroby gruczołu krokowego (gruczolak, rak, ostre zapalenie stercza),</a:t>
            </a:r>
          </a:p>
          <a:p>
            <a:pPr lvl="0">
              <a:buClr>
                <a:srgbClr val="E48312"/>
              </a:buClr>
              <a:buFont typeface="Arial" panose="020B0604020202020204" pitchFamily="34" charset="0"/>
              <a:buChar char="•"/>
            </a:pPr>
            <a:r>
              <a:rPr lang="pl-PL" dirty="0">
                <a:solidFill>
                  <a:srgbClr val="000000">
                    <a:lumMod val="75000"/>
                    <a:lumOff val="25000"/>
                  </a:srgbClr>
                </a:solidFill>
              </a:rPr>
              <a:t>schorzenia ginekologiczne (np. ropień przedsionka pochwy),</a:t>
            </a:r>
          </a:p>
          <a:p>
            <a:pPr lvl="0">
              <a:buClr>
                <a:srgbClr val="E48312"/>
              </a:buClr>
              <a:buFont typeface="Arial" panose="020B0604020202020204" pitchFamily="34" charset="0"/>
              <a:buChar char="•"/>
            </a:pPr>
            <a:r>
              <a:rPr lang="pl-PL" dirty="0">
                <a:solidFill>
                  <a:srgbClr val="000000">
                    <a:lumMod val="75000"/>
                    <a:lumOff val="25000"/>
                  </a:srgbClr>
                </a:solidFill>
              </a:rPr>
              <a:t>odwodnienie organizmu,</a:t>
            </a:r>
          </a:p>
          <a:p>
            <a:pPr lvl="0">
              <a:buClr>
                <a:srgbClr val="E48312"/>
              </a:buClr>
              <a:buFont typeface="Arial" panose="020B0604020202020204" pitchFamily="34" charset="0"/>
              <a:buChar char="•"/>
            </a:pPr>
            <a:r>
              <a:rPr lang="pl-PL" dirty="0">
                <a:solidFill>
                  <a:srgbClr val="000000">
                    <a:lumMod val="75000"/>
                    <a:lumOff val="25000"/>
                  </a:srgbClr>
                </a:solidFill>
              </a:rPr>
              <a:t>zabiegi chirurgiczne w obrębie miednicy mniejszej oraz stan po usunięciu cewnika z pęcherza moczowego,</a:t>
            </a:r>
          </a:p>
          <a:p>
            <a:pPr lvl="0">
              <a:buClr>
                <a:srgbClr val="E48312"/>
              </a:buClr>
              <a:buFont typeface="Arial" panose="020B0604020202020204" pitchFamily="34" charset="0"/>
              <a:buChar char="•"/>
            </a:pPr>
            <a:r>
              <a:rPr lang="pl-PL" dirty="0">
                <a:solidFill>
                  <a:srgbClr val="000000">
                    <a:lumMod val="75000"/>
                    <a:lumOff val="25000"/>
                  </a:srgbClr>
                </a:solidFill>
              </a:rPr>
              <a:t>ciążę i otyłość,</a:t>
            </a:r>
          </a:p>
          <a:p>
            <a:pPr lvl="0">
              <a:buClr>
                <a:srgbClr val="E48312"/>
              </a:buClr>
              <a:buFont typeface="Arial" panose="020B0604020202020204" pitchFamily="34" charset="0"/>
              <a:buChar char="•"/>
            </a:pPr>
            <a:r>
              <a:rPr lang="pl-PL" dirty="0">
                <a:solidFill>
                  <a:srgbClr val="000000">
                    <a:lumMod val="75000"/>
                    <a:lumOff val="25000"/>
                  </a:srgbClr>
                </a:solidFill>
              </a:rPr>
              <a:t>silne sytuacje stresowe, lęk oraz strach.</a:t>
            </a:r>
            <a:endParaRPr lang="pl-PL" dirty="0">
              <a:solidFill>
                <a:srgbClr val="000000">
                  <a:lumMod val="75000"/>
                  <a:lumOff val="25000"/>
                </a:srgbClr>
              </a:solidFill>
            </a:endParaRPr>
          </a:p>
        </p:txBody>
      </p:sp>
    </p:spTree>
    <p:extLst>
      <p:ext uri="{BB962C8B-B14F-4D97-AF65-F5344CB8AC3E}">
        <p14:creationId xmlns:p14="http://schemas.microsoft.com/office/powerpoint/2010/main" val="36651206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841D726-DAC7-A059-AA8B-F3A3582A7DD4}"/>
              </a:ext>
            </a:extLst>
          </p:cNvPr>
          <p:cNvSpPr>
            <a:spLocks noGrp="1"/>
          </p:cNvSpPr>
          <p:nvPr>
            <p:ph type="title"/>
          </p:nvPr>
        </p:nvSpPr>
        <p:spPr>
          <a:xfrm>
            <a:off x="1017767" y="570412"/>
            <a:ext cx="10190164" cy="884677"/>
          </a:xfrm>
        </p:spPr>
        <p:txBody>
          <a:bodyPr>
            <a:normAutofit/>
          </a:bodyPr>
          <a:lstStyle/>
          <a:p>
            <a:r>
              <a:rPr lang="pl-PL" sz="4400" dirty="0" smtClean="0"/>
              <a:t>Nietrzymanie moczu</a:t>
            </a:r>
            <a:endParaRPr lang="pl-PL" dirty="0"/>
          </a:p>
        </p:txBody>
      </p:sp>
      <p:sp>
        <p:nvSpPr>
          <p:cNvPr id="3" name="Symbol zastępczy zawartości 2">
            <a:extLst>
              <a:ext uri="{FF2B5EF4-FFF2-40B4-BE49-F238E27FC236}">
                <a16:creationId xmlns:a16="http://schemas.microsoft.com/office/drawing/2014/main" xmlns="" id="{F2212768-B463-9CFE-4E91-5AAC0727DCCC}"/>
              </a:ext>
            </a:extLst>
          </p:cNvPr>
          <p:cNvSpPr>
            <a:spLocks noGrp="1"/>
          </p:cNvSpPr>
          <p:nvPr>
            <p:ph idx="1"/>
          </p:nvPr>
        </p:nvSpPr>
        <p:spPr>
          <a:xfrm>
            <a:off x="405517" y="1860605"/>
            <a:ext cx="11477328" cy="4426983"/>
          </a:xfrm>
        </p:spPr>
        <p:txBody>
          <a:bodyPr>
            <a:normAutofit fontScale="92500" lnSpcReduction="20000"/>
          </a:bodyPr>
          <a:lstStyle/>
          <a:p>
            <a:r>
              <a:rPr lang="pl-PL" dirty="0"/>
              <a:t>Nietrzymanie moczu to stan, w którym dochodzi do niekontrolowanego, mimowolnego oddawania moczu. Może obejmować zarówno niewielkie ilości moczu, jak i całkowite opróżnienie pęcherza moczowego, bez świadomego udziału woli pacjenta.</a:t>
            </a:r>
          </a:p>
          <a:p>
            <a:r>
              <a:rPr lang="pl-PL" b="1" dirty="0"/>
              <a:t>Objawy charakterystyczne</a:t>
            </a:r>
            <a:endParaRPr lang="pl-PL" dirty="0"/>
          </a:p>
          <a:p>
            <a:pPr>
              <a:lnSpc>
                <a:spcPct val="120000"/>
              </a:lnSpc>
              <a:spcBef>
                <a:spcPts val="0"/>
              </a:spcBef>
              <a:spcAft>
                <a:spcPts val="0"/>
              </a:spcAft>
              <a:buFont typeface="Arial" panose="020B0604020202020204" pitchFamily="34" charset="0"/>
              <a:buChar char="•"/>
            </a:pPr>
            <a:r>
              <a:rPr lang="pl-PL" dirty="0"/>
              <a:t>brak możliwości świadomego kontrolowania mikcji,</a:t>
            </a:r>
          </a:p>
          <a:p>
            <a:pPr>
              <a:lnSpc>
                <a:spcPct val="120000"/>
              </a:lnSpc>
              <a:spcBef>
                <a:spcPts val="0"/>
              </a:spcBef>
              <a:spcAft>
                <a:spcPts val="0"/>
              </a:spcAft>
              <a:buFont typeface="Arial" panose="020B0604020202020204" pitchFamily="34" charset="0"/>
              <a:buChar char="•"/>
            </a:pPr>
            <a:r>
              <a:rPr lang="pl-PL" dirty="0"/>
              <a:t>częste nagłe parcia na mocz, trudne do opanowania,</a:t>
            </a:r>
          </a:p>
          <a:p>
            <a:pPr>
              <a:lnSpc>
                <a:spcPct val="120000"/>
              </a:lnSpc>
              <a:spcBef>
                <a:spcPts val="0"/>
              </a:spcBef>
              <a:spcAft>
                <a:spcPts val="0"/>
              </a:spcAft>
              <a:buFont typeface="Arial" panose="020B0604020202020204" pitchFamily="34" charset="0"/>
              <a:buChar char="•"/>
            </a:pPr>
            <a:r>
              <a:rPr lang="pl-PL" dirty="0"/>
              <a:t>nawracające infekcje dróg moczowych,</a:t>
            </a:r>
          </a:p>
          <a:p>
            <a:pPr>
              <a:lnSpc>
                <a:spcPct val="120000"/>
              </a:lnSpc>
              <a:spcBef>
                <a:spcPts val="0"/>
              </a:spcBef>
              <a:spcAft>
                <a:spcPts val="0"/>
              </a:spcAft>
              <a:buFont typeface="Arial" panose="020B0604020202020204" pitchFamily="34" charset="0"/>
              <a:buChar char="•"/>
            </a:pPr>
            <a:r>
              <a:rPr lang="pl-PL" dirty="0"/>
              <a:t>podrażnienia skóry w okolicy krocza spowodowane drażniącym działaniem moczu.</a:t>
            </a:r>
          </a:p>
          <a:p>
            <a:r>
              <a:rPr lang="pl-PL" b="1" dirty="0"/>
              <a:t>Czynniki ryzyka</a:t>
            </a:r>
            <a:r>
              <a:rPr lang="pl-PL" dirty="0"/>
              <a:t/>
            </a:r>
            <a:br>
              <a:rPr lang="pl-PL" dirty="0"/>
            </a:br>
            <a:r>
              <a:rPr lang="pl-PL" dirty="0"/>
              <a:t>Nietrzymanie moczu częściej występuje u osób z:</a:t>
            </a:r>
          </a:p>
          <a:p>
            <a:pPr>
              <a:lnSpc>
                <a:spcPct val="120000"/>
              </a:lnSpc>
              <a:spcBef>
                <a:spcPts val="0"/>
              </a:spcBef>
              <a:spcAft>
                <a:spcPts val="0"/>
              </a:spcAft>
              <a:buFont typeface="Arial" panose="020B0604020202020204" pitchFamily="34" charset="0"/>
              <a:buChar char="•"/>
            </a:pPr>
            <a:r>
              <a:rPr lang="pl-PL" dirty="0"/>
              <a:t>otępieniem lub chorobą Alzheimera,</a:t>
            </a:r>
          </a:p>
          <a:p>
            <a:pPr>
              <a:lnSpc>
                <a:spcPct val="120000"/>
              </a:lnSpc>
              <a:spcBef>
                <a:spcPts val="0"/>
              </a:spcBef>
              <a:spcAft>
                <a:spcPts val="0"/>
              </a:spcAft>
              <a:buFont typeface="Arial" panose="020B0604020202020204" pitchFamily="34" charset="0"/>
              <a:buChar char="•"/>
            </a:pPr>
            <a:r>
              <a:rPr lang="pl-PL" dirty="0"/>
              <a:t>nawracającymi zapaleniami dróg moczowych,</a:t>
            </a:r>
          </a:p>
          <a:p>
            <a:pPr>
              <a:lnSpc>
                <a:spcPct val="120000"/>
              </a:lnSpc>
              <a:spcBef>
                <a:spcPts val="0"/>
              </a:spcBef>
              <a:spcAft>
                <a:spcPts val="0"/>
              </a:spcAft>
              <a:buFont typeface="Arial" panose="020B0604020202020204" pitchFamily="34" charset="0"/>
              <a:buChar char="•"/>
            </a:pPr>
            <a:r>
              <a:rPr lang="pl-PL" dirty="0"/>
              <a:t>wadami układu moczowego,</a:t>
            </a:r>
          </a:p>
          <a:p>
            <a:pPr>
              <a:lnSpc>
                <a:spcPct val="120000"/>
              </a:lnSpc>
              <a:spcBef>
                <a:spcPts val="0"/>
              </a:spcBef>
              <a:spcAft>
                <a:spcPts val="0"/>
              </a:spcAft>
              <a:buFont typeface="Arial" panose="020B0604020202020204" pitchFamily="34" charset="0"/>
              <a:buChar char="•"/>
            </a:pPr>
            <a:r>
              <a:rPr lang="pl-PL" dirty="0"/>
              <a:t>otyłością,</a:t>
            </a:r>
          </a:p>
          <a:p>
            <a:pPr>
              <a:lnSpc>
                <a:spcPct val="120000"/>
              </a:lnSpc>
              <a:spcBef>
                <a:spcPts val="0"/>
              </a:spcBef>
              <a:spcAft>
                <a:spcPts val="0"/>
              </a:spcAft>
              <a:buFont typeface="Arial" panose="020B0604020202020204" pitchFamily="34" charset="0"/>
              <a:buChar char="•"/>
            </a:pPr>
            <a:r>
              <a:rPr lang="pl-PL" dirty="0"/>
              <a:t>innymi schorzeniami zwiększającymi ciśnienie w jamie brzusznej lub zaburzającymi funkcję mięśni dna miednicy.</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27683336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3B0B9E7-FF32-92CB-B13C-C67617C03E5C}"/>
              </a:ext>
            </a:extLst>
          </p:cNvPr>
          <p:cNvSpPr>
            <a:spLocks noGrp="1"/>
          </p:cNvSpPr>
          <p:nvPr>
            <p:ph type="title"/>
          </p:nvPr>
        </p:nvSpPr>
        <p:spPr/>
        <p:txBody>
          <a:bodyPr>
            <a:normAutofit/>
          </a:bodyPr>
          <a:lstStyle/>
          <a:p>
            <a:r>
              <a:rPr lang="pl-PL" sz="4400" dirty="0" smtClean="0"/>
              <a:t>Podstawowe zaburzenia układu moczowego</a:t>
            </a:r>
            <a:endParaRPr lang="pl-PL" dirty="0"/>
          </a:p>
        </p:txBody>
      </p:sp>
      <p:sp>
        <p:nvSpPr>
          <p:cNvPr id="3" name="Symbol zastępczy zawartości 2">
            <a:extLst>
              <a:ext uri="{FF2B5EF4-FFF2-40B4-BE49-F238E27FC236}">
                <a16:creationId xmlns:a16="http://schemas.microsoft.com/office/drawing/2014/main" xmlns="" id="{8AF8D2BA-9F36-D116-0BB7-02E1E439E344}"/>
              </a:ext>
            </a:extLst>
          </p:cNvPr>
          <p:cNvSpPr>
            <a:spLocks noGrp="1"/>
          </p:cNvSpPr>
          <p:nvPr>
            <p:ph idx="1"/>
          </p:nvPr>
        </p:nvSpPr>
        <p:spPr>
          <a:xfrm>
            <a:off x="922350" y="2052918"/>
            <a:ext cx="8404529" cy="4517699"/>
          </a:xfrm>
        </p:spPr>
        <p:txBody>
          <a:bodyPr>
            <a:normAutofit/>
          </a:bodyPr>
          <a:lstStyle/>
          <a:p>
            <a:pPr>
              <a:buFont typeface="Wingdings" panose="05000000000000000000" pitchFamily="2" charset="2"/>
              <a:buChar char="v"/>
            </a:pPr>
            <a:r>
              <a:rPr lang="pl-PL" b="1" dirty="0"/>
              <a:t>Odmiedniczkowe zapalenie nerek (</a:t>
            </a:r>
            <a:r>
              <a:rPr lang="pl-PL" b="1" dirty="0" err="1"/>
              <a:t>pyelonephritis</a:t>
            </a:r>
            <a:r>
              <a:rPr lang="pl-PL" b="1" dirty="0"/>
              <a:t>)</a:t>
            </a:r>
            <a:r>
              <a:rPr lang="pl-PL" dirty="0"/>
              <a:t/>
            </a:r>
            <a:br>
              <a:rPr lang="pl-PL" dirty="0"/>
            </a:br>
            <a:r>
              <a:rPr lang="pl-PL" dirty="0"/>
              <a:t>Odmiedniczkowe zapalenie nerek zaliczane jest do zakażeń górnego odcinka układu moczowego i wywoływane jest przez infekcję bakteryjną. Choroba może przebiegać w formie ostrej lub przewlekłej.</a:t>
            </a:r>
          </a:p>
          <a:p>
            <a:pPr>
              <a:buFont typeface="Wingdings" panose="05000000000000000000" pitchFamily="2" charset="2"/>
              <a:buChar char="v"/>
            </a:pPr>
            <a:r>
              <a:rPr lang="pl-PL" dirty="0"/>
              <a:t>Przewlekłe </a:t>
            </a:r>
            <a:r>
              <a:rPr lang="pl-PL" dirty="0" err="1"/>
              <a:t>odmiedniczkowe</a:t>
            </a:r>
            <a:r>
              <a:rPr lang="pl-PL" dirty="0"/>
              <a:t> zapalenie nerek najczęściej rozwija się w wyniku zmian bliznowatych powstałych w miąższu nerek po ostrym, nieleczonym lub zbyt późno leczonym epizodzie choroby. Te zmiany mogą prowadzić do stopniowego upośledzenia funkcji nerek i poważnych powikłań w obrębie układu moczowego.</a:t>
            </a:r>
          </a:p>
        </p:txBody>
      </p:sp>
    </p:spTree>
    <p:extLst>
      <p:ext uri="{BB962C8B-B14F-4D97-AF65-F5344CB8AC3E}">
        <p14:creationId xmlns:p14="http://schemas.microsoft.com/office/powerpoint/2010/main" val="13608488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81B3071-C91C-0FB5-8C61-22D46974A9D9}"/>
              </a:ext>
            </a:extLst>
          </p:cNvPr>
          <p:cNvSpPr>
            <a:spLocks noGrp="1"/>
          </p:cNvSpPr>
          <p:nvPr>
            <p:ph type="title"/>
          </p:nvPr>
        </p:nvSpPr>
        <p:spPr/>
        <p:txBody>
          <a:bodyPr>
            <a:normAutofit/>
          </a:bodyPr>
          <a:lstStyle/>
          <a:p>
            <a:r>
              <a:rPr lang="pl-PL" sz="3600" dirty="0" smtClean="0">
                <a:solidFill>
                  <a:schemeClr val="tx1"/>
                </a:solidFill>
              </a:rPr>
              <a:t>Ostre </a:t>
            </a:r>
            <a:r>
              <a:rPr lang="pl-PL" sz="3600" dirty="0" err="1">
                <a:solidFill>
                  <a:schemeClr val="tx1"/>
                </a:solidFill>
              </a:rPr>
              <a:t>odmiedniczkowe</a:t>
            </a:r>
            <a:r>
              <a:rPr lang="pl-PL" sz="3600" dirty="0">
                <a:solidFill>
                  <a:schemeClr val="tx1"/>
                </a:solidFill>
              </a:rPr>
              <a:t> zapalenie nerek </a:t>
            </a:r>
          </a:p>
        </p:txBody>
      </p:sp>
      <p:sp>
        <p:nvSpPr>
          <p:cNvPr id="3" name="Symbol zastępczy zawartości 2">
            <a:extLst>
              <a:ext uri="{FF2B5EF4-FFF2-40B4-BE49-F238E27FC236}">
                <a16:creationId xmlns:a16="http://schemas.microsoft.com/office/drawing/2014/main" xmlns="" id="{104D5E6C-A57C-604E-4C43-5093E1443CDA}"/>
              </a:ext>
            </a:extLst>
          </p:cNvPr>
          <p:cNvSpPr>
            <a:spLocks noGrp="1"/>
          </p:cNvSpPr>
          <p:nvPr>
            <p:ph idx="1"/>
          </p:nvPr>
        </p:nvSpPr>
        <p:spPr>
          <a:xfrm>
            <a:off x="645132" y="2052918"/>
            <a:ext cx="9404722" cy="4465448"/>
          </a:xfrm>
        </p:spPr>
        <p:txBody>
          <a:bodyPr>
            <a:normAutofit lnSpcReduction="10000"/>
          </a:bodyPr>
          <a:lstStyle/>
          <a:p>
            <a:r>
              <a:rPr lang="pl-PL" dirty="0"/>
              <a:t>Ostre </a:t>
            </a:r>
            <a:r>
              <a:rPr lang="pl-PL" dirty="0" err="1"/>
              <a:t>odmiedniczkowe</a:t>
            </a:r>
            <a:r>
              <a:rPr lang="pl-PL" dirty="0"/>
              <a:t> zapalenie nerek to nagłe, bakteryjne zapalenie </a:t>
            </a:r>
            <a:r>
              <a:rPr lang="pl-PL" dirty="0" err="1"/>
              <a:t>śródmiąższu</a:t>
            </a:r>
            <a:r>
              <a:rPr lang="pl-PL" dirty="0"/>
              <a:t> nerek i układu kielichowo-miedniczkowego. Choroba rozwija się gwałtownie i charakteryzuje się intensywnymi objawami.</a:t>
            </a:r>
          </a:p>
          <a:p>
            <a:r>
              <a:rPr lang="pl-PL" b="1" dirty="0"/>
              <a:t>Objawy typowe:</a:t>
            </a:r>
            <a:endParaRPr lang="pl-PL" dirty="0"/>
          </a:p>
          <a:p>
            <a:pPr>
              <a:buFont typeface="Arial" panose="020B0604020202020204" pitchFamily="34" charset="0"/>
              <a:buChar char="•"/>
            </a:pPr>
            <a:r>
              <a:rPr lang="pl-PL" dirty="0"/>
              <a:t>nagła gorączka, sięgająca nawet 40°C,</a:t>
            </a:r>
          </a:p>
          <a:p>
            <a:pPr>
              <a:buFont typeface="Arial" panose="020B0604020202020204" pitchFamily="34" charset="0"/>
              <a:buChar char="•"/>
            </a:pPr>
            <a:r>
              <a:rPr lang="pl-PL" dirty="0"/>
              <a:t>dreszcze, uczucie zimna,</a:t>
            </a:r>
          </a:p>
          <a:p>
            <a:pPr>
              <a:buFont typeface="Arial" panose="020B0604020202020204" pitchFamily="34" charset="0"/>
              <a:buChar char="•"/>
            </a:pPr>
            <a:r>
              <a:rPr lang="pl-PL" dirty="0"/>
              <a:t>bóle w okolicy nerek, które mogą być jednostronne lub obustronne, nasilające się przy wstrząsaniu okolicy lędźwiowej,</a:t>
            </a:r>
          </a:p>
          <a:p>
            <a:pPr>
              <a:buFont typeface="Arial" panose="020B0604020202020204" pitchFamily="34" charset="0"/>
              <a:buChar char="•"/>
            </a:pPr>
            <a:r>
              <a:rPr lang="pl-PL" dirty="0"/>
              <a:t>zaburzenia mikcji, w tym:</a:t>
            </a:r>
          </a:p>
          <a:p>
            <a:pPr marL="742950" lvl="1" indent="-285750">
              <a:buFont typeface="Arial" panose="020B0604020202020204" pitchFamily="34" charset="0"/>
              <a:buChar char="•"/>
            </a:pPr>
            <a:r>
              <a:rPr lang="pl-PL" dirty="0" err="1"/>
              <a:t>dyzuria</a:t>
            </a:r>
            <a:r>
              <a:rPr lang="pl-PL" dirty="0"/>
              <a:t> – trudności w oddawaniu moczu,</a:t>
            </a:r>
          </a:p>
          <a:p>
            <a:pPr marL="742950" lvl="1" indent="-285750">
              <a:buFont typeface="Arial" panose="020B0604020202020204" pitchFamily="34" charset="0"/>
              <a:buChar char="•"/>
            </a:pPr>
            <a:r>
              <a:rPr lang="pl-PL" dirty="0" err="1"/>
              <a:t>pollakisuria</a:t>
            </a:r>
            <a:r>
              <a:rPr lang="pl-PL" dirty="0"/>
              <a:t> – częste parcia na mocz, przy czym wydalane są niewielkie ilości,</a:t>
            </a:r>
          </a:p>
          <a:p>
            <a:pPr marL="742950" lvl="1" indent="-285750">
              <a:buFont typeface="Arial" panose="020B0604020202020204" pitchFamily="34" charset="0"/>
              <a:buChar char="•"/>
            </a:pPr>
            <a:r>
              <a:rPr lang="pl-PL" dirty="0"/>
              <a:t>częstomocz w ciągu dnia i nocy,</a:t>
            </a:r>
          </a:p>
          <a:p>
            <a:pPr marL="742950" lvl="1" indent="-285750">
              <a:buFont typeface="Arial" panose="020B0604020202020204" pitchFamily="34" charset="0"/>
              <a:buChar char="•"/>
            </a:pPr>
            <a:r>
              <a:rPr lang="pl-PL" dirty="0"/>
              <a:t>pieczenie lub ból podczas mikcji, szczególnie w końcowej fazie.</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474311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Podział duszności ze względu na fazy oddychania</a:t>
            </a:r>
          </a:p>
        </p:txBody>
      </p:sp>
      <p:sp>
        <p:nvSpPr>
          <p:cNvPr id="3" name="Symbol zastępczy zawartości 2"/>
          <p:cNvSpPr>
            <a:spLocks noGrp="1"/>
          </p:cNvSpPr>
          <p:nvPr>
            <p:ph idx="1"/>
          </p:nvPr>
        </p:nvSpPr>
        <p:spPr/>
        <p:txBody>
          <a:bodyPr/>
          <a:lstStyle/>
          <a:p>
            <a:r>
              <a:rPr lang="pl-PL" dirty="0"/>
              <a:t>Uwzględniając fazy cyklu oddechowego, wyróżnia się trzy podstawowe rodzaje duszności:</a:t>
            </a:r>
          </a:p>
          <a:p>
            <a:pPr>
              <a:buFont typeface="Arial" panose="020B0604020202020204" pitchFamily="34" charset="0"/>
              <a:buChar char="•"/>
            </a:pPr>
            <a:r>
              <a:rPr lang="pl-PL" b="1" dirty="0"/>
              <a:t>duszność wdechową</a:t>
            </a:r>
            <a:r>
              <a:rPr lang="pl-PL" dirty="0"/>
              <a:t>,</a:t>
            </a:r>
          </a:p>
          <a:p>
            <a:pPr>
              <a:buFont typeface="Arial" panose="020B0604020202020204" pitchFamily="34" charset="0"/>
              <a:buChar char="•"/>
            </a:pPr>
            <a:r>
              <a:rPr lang="pl-PL" b="1" dirty="0"/>
              <a:t>duszność wydechową</a:t>
            </a:r>
            <a:r>
              <a:rPr lang="pl-PL" dirty="0"/>
              <a:t>,</a:t>
            </a:r>
          </a:p>
          <a:p>
            <a:pPr>
              <a:buFont typeface="Arial" panose="020B0604020202020204" pitchFamily="34" charset="0"/>
              <a:buChar char="•"/>
            </a:pPr>
            <a:r>
              <a:rPr lang="pl-PL" b="1" dirty="0"/>
              <a:t>duszność mieszaną (wdechowo-wydechową)</a:t>
            </a:r>
            <a:r>
              <a:rPr lang="pl-PL" dirty="0"/>
              <a:t>.</a:t>
            </a:r>
          </a:p>
          <a:p>
            <a:r>
              <a:rPr lang="pl-PL" b="1" dirty="0"/>
              <a:t>Duszność wdechowa</a:t>
            </a:r>
            <a:r>
              <a:rPr lang="pl-PL" dirty="0"/>
              <a:t> charakteryzuje się trudnością w zaczerpnięciu powietrza do płuc. W trakcie wdechu obserwuje się nasilony udział mięśni oddechowych oraz mięśni pomocniczych, takich jak mięśnie międzyżebrowe, mięśnie pasa barkowego czy mięśnie skrzydełek nosa. Typowym objawem jest wyraźne unoszenie klatki piersiowej.</a:t>
            </a:r>
          </a:p>
          <a:p>
            <a:r>
              <a:rPr lang="pl-PL" b="1" dirty="0"/>
              <a:t>Duszność wydechowa</a:t>
            </a:r>
            <a:r>
              <a:rPr lang="pl-PL" dirty="0"/>
              <a:t> polega na utrudnionym usuwaniu powietrza z płuc. Wydech staje się wydłużony i pogłębiony, często z towarzyszącymi świstami oddechowymi. Chorzy nierzadko oddychają przez zwężone usta, co</a:t>
            </a:r>
          </a:p>
          <a:p>
            <a:endParaRPr lang="pl-PL" dirty="0"/>
          </a:p>
        </p:txBody>
      </p:sp>
    </p:spTree>
    <p:extLst>
      <p:ext uri="{BB962C8B-B14F-4D97-AF65-F5344CB8AC3E}">
        <p14:creationId xmlns:p14="http://schemas.microsoft.com/office/powerpoint/2010/main" val="23813149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81B3071-C91C-0FB5-8C61-22D46974A9D9}"/>
              </a:ext>
            </a:extLst>
          </p:cNvPr>
          <p:cNvSpPr>
            <a:spLocks noGrp="1"/>
          </p:cNvSpPr>
          <p:nvPr>
            <p:ph type="title"/>
          </p:nvPr>
        </p:nvSpPr>
        <p:spPr/>
        <p:txBody>
          <a:bodyPr>
            <a:normAutofit/>
          </a:bodyPr>
          <a:lstStyle/>
          <a:p>
            <a:r>
              <a:rPr lang="pl-PL" sz="3600" dirty="0" smtClean="0">
                <a:solidFill>
                  <a:schemeClr val="tx1"/>
                </a:solidFill>
              </a:rPr>
              <a:t>Ostre </a:t>
            </a:r>
            <a:r>
              <a:rPr lang="pl-PL" sz="3600" dirty="0" err="1">
                <a:solidFill>
                  <a:schemeClr val="tx1"/>
                </a:solidFill>
              </a:rPr>
              <a:t>odmiedniczkowe</a:t>
            </a:r>
            <a:r>
              <a:rPr lang="pl-PL" sz="3600" dirty="0">
                <a:solidFill>
                  <a:schemeClr val="tx1"/>
                </a:solidFill>
              </a:rPr>
              <a:t> zapalenie nerek </a:t>
            </a:r>
          </a:p>
        </p:txBody>
      </p:sp>
      <p:sp>
        <p:nvSpPr>
          <p:cNvPr id="3" name="Symbol zastępczy zawartości 2">
            <a:extLst>
              <a:ext uri="{FF2B5EF4-FFF2-40B4-BE49-F238E27FC236}">
                <a16:creationId xmlns:a16="http://schemas.microsoft.com/office/drawing/2014/main" xmlns="" id="{104D5E6C-A57C-604E-4C43-5093E1443CDA}"/>
              </a:ext>
            </a:extLst>
          </p:cNvPr>
          <p:cNvSpPr>
            <a:spLocks noGrp="1"/>
          </p:cNvSpPr>
          <p:nvPr>
            <p:ph idx="1"/>
          </p:nvPr>
        </p:nvSpPr>
        <p:spPr>
          <a:xfrm>
            <a:off x="645132" y="2052918"/>
            <a:ext cx="9404722" cy="4465448"/>
          </a:xfrm>
        </p:spPr>
        <p:txBody>
          <a:bodyPr>
            <a:normAutofit/>
          </a:bodyPr>
          <a:lstStyle/>
          <a:p>
            <a:r>
              <a:rPr lang="pl-PL" dirty="0" smtClean="0"/>
              <a:t> </a:t>
            </a:r>
            <a:r>
              <a:rPr lang="pl-PL" b="1" dirty="0"/>
              <a:t>Objawy ogólne:</a:t>
            </a:r>
            <a:endParaRPr lang="pl-PL" dirty="0"/>
          </a:p>
          <a:p>
            <a:pPr>
              <a:buFont typeface="Arial" panose="020B0604020202020204" pitchFamily="34" charset="0"/>
              <a:buChar char="•"/>
            </a:pPr>
            <a:r>
              <a:rPr lang="pl-PL" dirty="0"/>
              <a:t>bóle brzucha, nudności, wymioty, utrata apetytu,</a:t>
            </a:r>
          </a:p>
          <a:p>
            <a:pPr>
              <a:buFont typeface="Arial" panose="020B0604020202020204" pitchFamily="34" charset="0"/>
              <a:buChar char="•"/>
            </a:pPr>
            <a:r>
              <a:rPr lang="pl-PL" dirty="0"/>
              <a:t>bóle głowy, zmęczenie, osłabienie.</a:t>
            </a:r>
          </a:p>
          <a:p>
            <a:r>
              <a:rPr lang="pl-PL" b="1" dirty="0"/>
              <a:t>Zmiany w moczu:</a:t>
            </a:r>
            <a:endParaRPr lang="pl-PL" dirty="0"/>
          </a:p>
          <a:p>
            <a:pPr>
              <a:buFont typeface="Arial" panose="020B0604020202020204" pitchFamily="34" charset="0"/>
              <a:buChar char="•"/>
            </a:pPr>
            <a:r>
              <a:rPr lang="pl-PL" dirty="0"/>
              <a:t>zmiana zabarwienia i zapachu moczu,</a:t>
            </a:r>
          </a:p>
          <a:p>
            <a:pPr>
              <a:buFont typeface="Arial" panose="020B0604020202020204" pitchFamily="34" charset="0"/>
              <a:buChar char="•"/>
            </a:pPr>
            <a:r>
              <a:rPr lang="pl-PL" dirty="0"/>
              <a:t>mocz mętny, czasami cuchnący.</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14681743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81B3071-C91C-0FB5-8C61-22D46974A9D9}"/>
              </a:ext>
            </a:extLst>
          </p:cNvPr>
          <p:cNvSpPr>
            <a:spLocks noGrp="1"/>
          </p:cNvSpPr>
          <p:nvPr>
            <p:ph type="title"/>
          </p:nvPr>
        </p:nvSpPr>
        <p:spPr/>
        <p:txBody>
          <a:bodyPr>
            <a:normAutofit/>
          </a:bodyPr>
          <a:lstStyle/>
          <a:p>
            <a:r>
              <a:rPr lang="pl-PL" sz="3600" dirty="0" smtClean="0">
                <a:solidFill>
                  <a:schemeClr val="tx1"/>
                </a:solidFill>
              </a:rPr>
              <a:t>Ostre </a:t>
            </a:r>
            <a:r>
              <a:rPr lang="pl-PL" sz="3600" dirty="0" err="1">
                <a:solidFill>
                  <a:schemeClr val="tx1"/>
                </a:solidFill>
              </a:rPr>
              <a:t>odmiedniczkowe</a:t>
            </a:r>
            <a:r>
              <a:rPr lang="pl-PL" sz="3600" dirty="0">
                <a:solidFill>
                  <a:schemeClr val="tx1"/>
                </a:solidFill>
              </a:rPr>
              <a:t> zapalenie nerek </a:t>
            </a:r>
          </a:p>
        </p:txBody>
      </p:sp>
      <p:sp>
        <p:nvSpPr>
          <p:cNvPr id="3" name="Symbol zastępczy zawartości 2">
            <a:extLst>
              <a:ext uri="{FF2B5EF4-FFF2-40B4-BE49-F238E27FC236}">
                <a16:creationId xmlns:a16="http://schemas.microsoft.com/office/drawing/2014/main" xmlns="" id="{104D5E6C-A57C-604E-4C43-5093E1443CDA}"/>
              </a:ext>
            </a:extLst>
          </p:cNvPr>
          <p:cNvSpPr>
            <a:spLocks noGrp="1"/>
          </p:cNvSpPr>
          <p:nvPr>
            <p:ph idx="1"/>
          </p:nvPr>
        </p:nvSpPr>
        <p:spPr>
          <a:xfrm>
            <a:off x="461175" y="1737360"/>
            <a:ext cx="10821725" cy="4781006"/>
          </a:xfrm>
        </p:spPr>
        <p:txBody>
          <a:bodyPr>
            <a:normAutofit fontScale="92500" lnSpcReduction="20000"/>
          </a:bodyPr>
          <a:lstStyle/>
          <a:p>
            <a:r>
              <a:rPr lang="pl-PL" b="1" dirty="0"/>
              <a:t>Leczenie ostrego </a:t>
            </a:r>
            <a:r>
              <a:rPr lang="pl-PL" b="1" dirty="0" err="1"/>
              <a:t>odmiedniczkowego</a:t>
            </a:r>
            <a:r>
              <a:rPr lang="pl-PL" b="1" dirty="0"/>
              <a:t> zapalenia nerek</a:t>
            </a:r>
            <a:endParaRPr lang="pl-PL" dirty="0"/>
          </a:p>
          <a:p>
            <a:pPr>
              <a:buFont typeface="+mj-lt"/>
              <a:buAutoNum type="arabicPeriod"/>
            </a:pPr>
            <a:r>
              <a:rPr lang="pl-PL" b="1" dirty="0"/>
              <a:t>Antybiotykoterapia</a:t>
            </a:r>
            <a:r>
              <a:rPr lang="pl-PL" dirty="0"/>
              <a:t> – podstawowy element leczenia:</a:t>
            </a:r>
          </a:p>
          <a:p>
            <a:pPr marL="742950" lvl="1" indent="-285750">
              <a:buFont typeface="+mj-lt"/>
              <a:buAutoNum type="arabicPeriod"/>
            </a:pPr>
            <a:r>
              <a:rPr lang="pl-PL" dirty="0"/>
              <a:t>zwykle stosuje się antybiotyki o szerokim spektrum działania przeciwbakteryjnego, dopasowane do wyników badania moczu i antybiogramu,</a:t>
            </a:r>
          </a:p>
          <a:p>
            <a:pPr marL="742950" lvl="1" indent="-285750">
              <a:buFont typeface="+mj-lt"/>
              <a:buAutoNum type="arabicPeriod"/>
            </a:pPr>
            <a:r>
              <a:rPr lang="pl-PL" dirty="0"/>
              <a:t>popularne grupy leków to </a:t>
            </a:r>
            <a:r>
              <a:rPr lang="pl-PL" dirty="0" err="1"/>
              <a:t>cefalosporyny</a:t>
            </a:r>
            <a:r>
              <a:rPr lang="pl-PL" dirty="0"/>
              <a:t>, </a:t>
            </a:r>
            <a:r>
              <a:rPr lang="pl-PL" dirty="0" err="1"/>
              <a:t>fluorochinolony</a:t>
            </a:r>
            <a:r>
              <a:rPr lang="pl-PL" dirty="0"/>
              <a:t> lub </a:t>
            </a:r>
            <a:r>
              <a:rPr lang="pl-PL" dirty="0" err="1"/>
              <a:t>aminoglikozydy</a:t>
            </a:r>
            <a:r>
              <a:rPr lang="pl-PL" dirty="0"/>
              <a:t> (w cięższych przypadkach),</a:t>
            </a:r>
          </a:p>
          <a:p>
            <a:pPr marL="742950" lvl="1" indent="-285750">
              <a:buFont typeface="+mj-lt"/>
              <a:buAutoNum type="arabicPeriod"/>
            </a:pPr>
            <a:r>
              <a:rPr lang="pl-PL" dirty="0"/>
              <a:t>czas trwania leczenia wynosi zwykle 10–14 dni w postaci doustnej lub dożylnej w ciężkich przypadkach.</a:t>
            </a:r>
          </a:p>
          <a:p>
            <a:pPr>
              <a:buFont typeface="+mj-lt"/>
              <a:buAutoNum type="arabicPeriod"/>
            </a:pPr>
            <a:r>
              <a:rPr lang="pl-PL" b="1" dirty="0"/>
              <a:t>Leczenie wspomagające:</a:t>
            </a:r>
            <a:endParaRPr lang="pl-PL" dirty="0"/>
          </a:p>
          <a:p>
            <a:pPr marL="742950" lvl="1" indent="-285750">
              <a:buFont typeface="+mj-lt"/>
              <a:buAutoNum type="arabicPeriod"/>
            </a:pPr>
            <a:r>
              <a:rPr lang="pl-PL" dirty="0"/>
              <a:t>podawanie płynów dożylnie w celu nawodnienia i poprawy diurezy,</a:t>
            </a:r>
          </a:p>
          <a:p>
            <a:pPr marL="742950" lvl="1" indent="-285750">
              <a:buFont typeface="+mj-lt"/>
              <a:buAutoNum type="arabicPeriod"/>
            </a:pPr>
            <a:r>
              <a:rPr lang="pl-PL" dirty="0"/>
              <a:t>leki przeciwbólowe i przeciwgorączkowe, np. paracetamol,</a:t>
            </a:r>
          </a:p>
          <a:p>
            <a:pPr marL="742950" lvl="1" indent="-285750">
              <a:buFont typeface="+mj-lt"/>
              <a:buAutoNum type="arabicPeriod"/>
            </a:pPr>
            <a:r>
              <a:rPr lang="pl-PL" dirty="0"/>
              <a:t>odpoczynek i unikanie wysiłku fizycznego w czasie ostrej fazy choroby.</a:t>
            </a:r>
          </a:p>
          <a:p>
            <a:pPr>
              <a:buFont typeface="+mj-lt"/>
              <a:buAutoNum type="arabicPeriod"/>
            </a:pPr>
            <a:r>
              <a:rPr lang="pl-PL" b="1" dirty="0"/>
              <a:t>Monitorowanie stanu pacjenta:</a:t>
            </a:r>
            <a:endParaRPr lang="pl-PL" dirty="0"/>
          </a:p>
          <a:p>
            <a:pPr marL="742950" lvl="1" indent="-285750">
              <a:buFont typeface="+mj-lt"/>
              <a:buAutoNum type="arabicPeriod"/>
            </a:pPr>
            <a:r>
              <a:rPr lang="pl-PL" dirty="0"/>
              <a:t>kontrola temperatury ciała, ciśnienia krwi i diurezy,</a:t>
            </a:r>
          </a:p>
          <a:p>
            <a:pPr marL="742950" lvl="1" indent="-285750">
              <a:buFont typeface="+mj-lt"/>
              <a:buAutoNum type="arabicPeriod"/>
            </a:pPr>
            <a:r>
              <a:rPr lang="pl-PL" dirty="0"/>
              <a:t>badania moczu i krwi w celu oceny skuteczności leczenia i wykluczenia powikłań.</a:t>
            </a:r>
          </a:p>
          <a:p>
            <a:pPr>
              <a:buFont typeface="+mj-lt"/>
              <a:buAutoNum type="arabicPeriod"/>
            </a:pPr>
            <a:r>
              <a:rPr lang="pl-PL" b="1" dirty="0"/>
              <a:t>Leczenie przyczynowe i powikłań:</a:t>
            </a:r>
            <a:endParaRPr lang="pl-PL" dirty="0"/>
          </a:p>
          <a:p>
            <a:pPr marL="742950" lvl="1" indent="-285750">
              <a:buFont typeface="+mj-lt"/>
              <a:buAutoNum type="arabicPeriod"/>
            </a:pPr>
            <a:r>
              <a:rPr lang="pl-PL" dirty="0"/>
              <a:t>w przypadku obecności kamieni nerkowych lub zastoju moczu konieczne może być leczenie chirurgiczne lub endoskopowe,</a:t>
            </a:r>
          </a:p>
          <a:p>
            <a:pPr marL="742950" lvl="1" indent="-285750">
              <a:buFont typeface="+mj-lt"/>
              <a:buAutoNum type="arabicPeriod"/>
            </a:pPr>
            <a:r>
              <a:rPr lang="pl-PL" dirty="0"/>
              <a:t>w ciężkich przypadkach, gdy rozwija się niewydolność nerek, stosuje się leczenie szpitalne z możliwością dializ.</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32203103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C2D354D-FA21-3BE9-409F-D84117D0AC27}"/>
              </a:ext>
            </a:extLst>
          </p:cNvPr>
          <p:cNvSpPr>
            <a:spLocks noGrp="1"/>
          </p:cNvSpPr>
          <p:nvPr>
            <p:ph type="title"/>
          </p:nvPr>
        </p:nvSpPr>
        <p:spPr>
          <a:xfrm>
            <a:off x="930303" y="380872"/>
            <a:ext cx="10662599" cy="1410789"/>
          </a:xfrm>
        </p:spPr>
        <p:txBody>
          <a:bodyPr>
            <a:normAutofit/>
          </a:bodyPr>
          <a:lstStyle/>
          <a:p>
            <a:r>
              <a:rPr lang="pl-PL" sz="3600" dirty="0" smtClean="0">
                <a:solidFill>
                  <a:schemeClr val="tx1"/>
                </a:solidFill>
              </a:rPr>
              <a:t>Przewlekle </a:t>
            </a:r>
            <a:r>
              <a:rPr lang="pl-PL" sz="3600" dirty="0" err="1">
                <a:solidFill>
                  <a:schemeClr val="tx1"/>
                </a:solidFill>
              </a:rPr>
              <a:t>odmiedniczkowe</a:t>
            </a:r>
            <a:r>
              <a:rPr lang="pl-PL" sz="3600" dirty="0">
                <a:solidFill>
                  <a:schemeClr val="tx1"/>
                </a:solidFill>
              </a:rPr>
              <a:t> zapalenie nerek </a:t>
            </a:r>
          </a:p>
        </p:txBody>
      </p:sp>
      <p:sp>
        <p:nvSpPr>
          <p:cNvPr id="3" name="Symbol zastępczy zawartości 2">
            <a:extLst>
              <a:ext uri="{FF2B5EF4-FFF2-40B4-BE49-F238E27FC236}">
                <a16:creationId xmlns:a16="http://schemas.microsoft.com/office/drawing/2014/main" xmlns="" id="{DFFE20D3-6130-20A3-A21C-BD08D6E4E39A}"/>
              </a:ext>
            </a:extLst>
          </p:cNvPr>
          <p:cNvSpPr>
            <a:spLocks noGrp="1"/>
          </p:cNvSpPr>
          <p:nvPr>
            <p:ph idx="1"/>
          </p:nvPr>
        </p:nvSpPr>
        <p:spPr>
          <a:xfrm>
            <a:off x="378824" y="2200452"/>
            <a:ext cx="9671030" cy="4517699"/>
          </a:xfrm>
        </p:spPr>
        <p:txBody>
          <a:bodyPr>
            <a:normAutofit/>
          </a:bodyPr>
          <a:lstStyle/>
          <a:p>
            <a:r>
              <a:rPr lang="pl-PL" dirty="0"/>
              <a:t>Przewlekłe </a:t>
            </a:r>
            <a:r>
              <a:rPr lang="pl-PL" dirty="0" err="1"/>
              <a:t>odmiedniczkowe</a:t>
            </a:r>
            <a:r>
              <a:rPr lang="pl-PL" dirty="0"/>
              <a:t> zapalenie nerek to długotrwały stan zapalny obejmujący tkankę śródmiąższową nerek, kielichy i miedniczki nerkowe. Choroba jest wynikiem przebytych lub utrzymujących się zakażeń bakteryjnych nerek.</a:t>
            </a:r>
          </a:p>
          <a:p>
            <a:r>
              <a:rPr lang="pl-PL" dirty="0"/>
              <a:t>Często rozwija się w wyniku zaburzeń odpływu moczu lub </a:t>
            </a:r>
            <a:r>
              <a:rPr lang="pl-PL" dirty="0" err="1"/>
              <a:t>refluksu</a:t>
            </a:r>
            <a:r>
              <a:rPr lang="pl-PL" dirty="0"/>
              <a:t> pęcherzowo-moczowodowego, co prowadzi do wtórnych zakażeń dróg moczowych i nawracających infekcji. W początkowej fazie choroba może przebiegać bezobjawowo lub z mało zauważalnymi dolegliwościami, jednak z czasem postępuje i stopniowo uszkadza miąższ nerkowy.</a:t>
            </a:r>
          </a:p>
          <a:p>
            <a:r>
              <a:rPr lang="pl-PL" dirty="0"/>
              <a:t>W przeciwieństwie do ostrego </a:t>
            </a:r>
            <a:r>
              <a:rPr lang="pl-PL" dirty="0" err="1"/>
              <a:t>odmiedniczkowego</a:t>
            </a:r>
            <a:r>
              <a:rPr lang="pl-PL" dirty="0"/>
              <a:t> zapalenia nerek, postać przewlekła rozwija się skrycie, często do momentu, gdy uszkodzenie nerek jest już zaawansowane.</a:t>
            </a:r>
          </a:p>
          <a:p>
            <a:pPr>
              <a:buFont typeface="Wingdings" panose="05000000000000000000" pitchFamily="2" charset="2"/>
              <a:buChar char="v"/>
            </a:pPr>
            <a:endParaRPr lang="pl-PL" b="1" dirty="0"/>
          </a:p>
        </p:txBody>
      </p:sp>
    </p:spTree>
    <p:extLst>
      <p:ext uri="{BB962C8B-B14F-4D97-AF65-F5344CB8AC3E}">
        <p14:creationId xmlns:p14="http://schemas.microsoft.com/office/powerpoint/2010/main" val="40955898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C2D354D-FA21-3BE9-409F-D84117D0AC27}"/>
              </a:ext>
            </a:extLst>
          </p:cNvPr>
          <p:cNvSpPr>
            <a:spLocks noGrp="1"/>
          </p:cNvSpPr>
          <p:nvPr>
            <p:ph type="title"/>
          </p:nvPr>
        </p:nvSpPr>
        <p:spPr>
          <a:xfrm>
            <a:off x="930303" y="380872"/>
            <a:ext cx="10662599" cy="1410789"/>
          </a:xfrm>
        </p:spPr>
        <p:txBody>
          <a:bodyPr>
            <a:normAutofit/>
          </a:bodyPr>
          <a:lstStyle/>
          <a:p>
            <a:r>
              <a:rPr lang="pl-PL" sz="3600" dirty="0" smtClean="0">
                <a:solidFill>
                  <a:schemeClr val="tx1"/>
                </a:solidFill>
              </a:rPr>
              <a:t>Przewlekle </a:t>
            </a:r>
            <a:r>
              <a:rPr lang="pl-PL" sz="3600" dirty="0" err="1">
                <a:solidFill>
                  <a:schemeClr val="tx1"/>
                </a:solidFill>
              </a:rPr>
              <a:t>odmiedniczkowe</a:t>
            </a:r>
            <a:r>
              <a:rPr lang="pl-PL" sz="3600" dirty="0">
                <a:solidFill>
                  <a:schemeClr val="tx1"/>
                </a:solidFill>
              </a:rPr>
              <a:t> zapalenie nerek </a:t>
            </a:r>
          </a:p>
        </p:txBody>
      </p:sp>
      <p:sp>
        <p:nvSpPr>
          <p:cNvPr id="3" name="Symbol zastępczy zawartości 2">
            <a:extLst>
              <a:ext uri="{FF2B5EF4-FFF2-40B4-BE49-F238E27FC236}">
                <a16:creationId xmlns:a16="http://schemas.microsoft.com/office/drawing/2014/main" xmlns="" id="{DFFE20D3-6130-20A3-A21C-BD08D6E4E39A}"/>
              </a:ext>
            </a:extLst>
          </p:cNvPr>
          <p:cNvSpPr>
            <a:spLocks noGrp="1"/>
          </p:cNvSpPr>
          <p:nvPr>
            <p:ph idx="1"/>
          </p:nvPr>
        </p:nvSpPr>
        <p:spPr>
          <a:xfrm>
            <a:off x="378824" y="2200452"/>
            <a:ext cx="9671030" cy="4517699"/>
          </a:xfrm>
        </p:spPr>
        <p:txBody>
          <a:bodyPr>
            <a:normAutofit/>
          </a:bodyPr>
          <a:lstStyle/>
          <a:p>
            <a:r>
              <a:rPr lang="pl-PL" b="1" dirty="0"/>
              <a:t>Objawy przewlekłego </a:t>
            </a:r>
            <a:r>
              <a:rPr lang="pl-PL" b="1" dirty="0" err="1"/>
              <a:t>odmiedniczkowego</a:t>
            </a:r>
            <a:r>
              <a:rPr lang="pl-PL" b="1" dirty="0"/>
              <a:t> zapalenia nerek</a:t>
            </a:r>
            <a:endParaRPr lang="pl-PL" dirty="0"/>
          </a:p>
          <a:p>
            <a:pPr>
              <a:buFont typeface="Arial" panose="020B0604020202020204" pitchFamily="34" charset="0"/>
              <a:buChar char="•"/>
            </a:pPr>
            <a:r>
              <a:rPr lang="pl-PL" dirty="0"/>
              <a:t>ogólne osłabienie i uczucie rozbicia,</a:t>
            </a:r>
          </a:p>
          <a:p>
            <a:pPr>
              <a:buFont typeface="Arial" panose="020B0604020202020204" pitchFamily="34" charset="0"/>
              <a:buChar char="•"/>
            </a:pPr>
            <a:r>
              <a:rPr lang="pl-PL" dirty="0"/>
              <a:t>bóle głowy i pleców,</a:t>
            </a:r>
          </a:p>
          <a:p>
            <a:pPr>
              <a:buFont typeface="Arial" panose="020B0604020202020204" pitchFamily="34" charset="0"/>
              <a:buChar char="•"/>
            </a:pPr>
            <a:r>
              <a:rPr lang="pl-PL" dirty="0"/>
              <a:t>nudności, spadek masy ciała, brak apetytu,</a:t>
            </a:r>
          </a:p>
          <a:p>
            <a:pPr>
              <a:buFont typeface="Arial" panose="020B0604020202020204" pitchFamily="34" charset="0"/>
              <a:buChar char="•"/>
            </a:pPr>
            <a:r>
              <a:rPr lang="pl-PL" dirty="0"/>
              <a:t>nadciśnienie tętnicze, stany podgorączkowe, przyspieszone OB,</a:t>
            </a:r>
          </a:p>
          <a:p>
            <a:pPr>
              <a:buFont typeface="Arial" panose="020B0604020202020204" pitchFamily="34" charset="0"/>
              <a:buChar char="•"/>
            </a:pPr>
            <a:r>
              <a:rPr lang="pl-PL" dirty="0"/>
              <a:t>niedokrwistość.</a:t>
            </a:r>
          </a:p>
        </p:txBody>
      </p:sp>
    </p:spTree>
    <p:extLst>
      <p:ext uri="{BB962C8B-B14F-4D97-AF65-F5344CB8AC3E}">
        <p14:creationId xmlns:p14="http://schemas.microsoft.com/office/powerpoint/2010/main" val="9889736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C2D354D-FA21-3BE9-409F-D84117D0AC27}"/>
              </a:ext>
            </a:extLst>
          </p:cNvPr>
          <p:cNvSpPr>
            <a:spLocks noGrp="1"/>
          </p:cNvSpPr>
          <p:nvPr>
            <p:ph type="title"/>
          </p:nvPr>
        </p:nvSpPr>
        <p:spPr>
          <a:xfrm>
            <a:off x="930303" y="380872"/>
            <a:ext cx="10662599" cy="1410789"/>
          </a:xfrm>
        </p:spPr>
        <p:txBody>
          <a:bodyPr>
            <a:normAutofit/>
          </a:bodyPr>
          <a:lstStyle/>
          <a:p>
            <a:r>
              <a:rPr lang="pl-PL" sz="3600" dirty="0" smtClean="0">
                <a:solidFill>
                  <a:schemeClr val="tx1"/>
                </a:solidFill>
              </a:rPr>
              <a:t>Przewlekle </a:t>
            </a:r>
            <a:r>
              <a:rPr lang="pl-PL" sz="3600" dirty="0" err="1">
                <a:solidFill>
                  <a:schemeClr val="tx1"/>
                </a:solidFill>
              </a:rPr>
              <a:t>odmiedniczkowe</a:t>
            </a:r>
            <a:r>
              <a:rPr lang="pl-PL" sz="3600" dirty="0">
                <a:solidFill>
                  <a:schemeClr val="tx1"/>
                </a:solidFill>
              </a:rPr>
              <a:t> zapalenie nerek </a:t>
            </a:r>
          </a:p>
        </p:txBody>
      </p:sp>
      <p:sp>
        <p:nvSpPr>
          <p:cNvPr id="3" name="Symbol zastępczy zawartości 2">
            <a:extLst>
              <a:ext uri="{FF2B5EF4-FFF2-40B4-BE49-F238E27FC236}">
                <a16:creationId xmlns:a16="http://schemas.microsoft.com/office/drawing/2014/main" xmlns="" id="{DFFE20D3-6130-20A3-A21C-BD08D6E4E39A}"/>
              </a:ext>
            </a:extLst>
          </p:cNvPr>
          <p:cNvSpPr>
            <a:spLocks noGrp="1"/>
          </p:cNvSpPr>
          <p:nvPr>
            <p:ph idx="1"/>
          </p:nvPr>
        </p:nvSpPr>
        <p:spPr>
          <a:xfrm>
            <a:off x="378824" y="2200452"/>
            <a:ext cx="9671030" cy="4517699"/>
          </a:xfrm>
        </p:spPr>
        <p:txBody>
          <a:bodyPr>
            <a:normAutofit fontScale="92500" lnSpcReduction="20000"/>
          </a:bodyPr>
          <a:lstStyle/>
          <a:p>
            <a:pPr marL="0" indent="0">
              <a:buNone/>
            </a:pPr>
            <a:r>
              <a:rPr lang="pl-PL" b="1" dirty="0" smtClean="0"/>
              <a:t>Leczenie </a:t>
            </a:r>
            <a:r>
              <a:rPr lang="pl-PL" b="1" dirty="0"/>
              <a:t>przewlekłego </a:t>
            </a:r>
            <a:r>
              <a:rPr lang="pl-PL" b="1" dirty="0" err="1"/>
              <a:t>odmiedniczkowego</a:t>
            </a:r>
            <a:r>
              <a:rPr lang="pl-PL" b="1" dirty="0"/>
              <a:t> zapalenia nerek (</a:t>
            </a:r>
            <a:r>
              <a:rPr lang="pl-PL" b="1" dirty="0" err="1"/>
              <a:t>pyelonephritis</a:t>
            </a:r>
            <a:r>
              <a:rPr lang="pl-PL" b="1" dirty="0"/>
              <a:t> </a:t>
            </a:r>
            <a:r>
              <a:rPr lang="pl-PL" b="1" dirty="0" err="1"/>
              <a:t>chronica</a:t>
            </a:r>
            <a:r>
              <a:rPr lang="pl-PL" b="1" dirty="0"/>
              <a:t>)</a:t>
            </a:r>
            <a:endParaRPr lang="pl-PL" dirty="0"/>
          </a:p>
          <a:p>
            <a:pPr>
              <a:buFont typeface="+mj-lt"/>
              <a:buAutoNum type="arabicPeriod"/>
            </a:pPr>
            <a:r>
              <a:rPr lang="pl-PL" b="1" dirty="0"/>
              <a:t>Antybiotykoterapia</a:t>
            </a:r>
            <a:endParaRPr lang="pl-PL" dirty="0"/>
          </a:p>
          <a:p>
            <a:pPr marL="742950" lvl="1" indent="-285750">
              <a:buFont typeface="+mj-lt"/>
              <a:buAutoNum type="arabicPeriod"/>
            </a:pPr>
            <a:r>
              <a:rPr lang="pl-PL" dirty="0"/>
              <a:t>stosowana w przypadku aktywnego zakażenia bakteryjnego lub nawracających infekcji dróg moczowych,</a:t>
            </a:r>
          </a:p>
          <a:p>
            <a:pPr marL="742950" lvl="1" indent="-285750">
              <a:buFont typeface="+mj-lt"/>
              <a:buAutoNum type="arabicPeriod"/>
            </a:pPr>
            <a:r>
              <a:rPr lang="pl-PL" dirty="0"/>
              <a:t>wybór antybiotyku opiera się na wynikach posiewu moczu i antybiogramu,</a:t>
            </a:r>
          </a:p>
          <a:p>
            <a:pPr marL="742950" lvl="1" indent="-285750">
              <a:buFont typeface="+mj-lt"/>
              <a:buAutoNum type="arabicPeriod"/>
            </a:pPr>
            <a:r>
              <a:rPr lang="pl-PL" dirty="0"/>
              <a:t>leczenie może trwać kilka tygodni, a w przypadku przewlekłych nawrotów – terapię prowadzi się cyklicznie.</a:t>
            </a:r>
          </a:p>
          <a:p>
            <a:pPr>
              <a:buFont typeface="+mj-lt"/>
              <a:buAutoNum type="arabicPeriod"/>
            </a:pPr>
            <a:r>
              <a:rPr lang="pl-PL" b="1" dirty="0"/>
              <a:t>Leczenie przyczynowe</a:t>
            </a:r>
            <a:endParaRPr lang="pl-PL" dirty="0"/>
          </a:p>
          <a:p>
            <a:pPr marL="742950" lvl="1" indent="-285750">
              <a:buFont typeface="+mj-lt"/>
              <a:buAutoNum type="arabicPeriod"/>
            </a:pPr>
            <a:r>
              <a:rPr lang="pl-PL" dirty="0"/>
              <a:t>usunięcie przeszkód w odpływie moczu (np. kamienie, zwężenia moczowodów),</a:t>
            </a:r>
          </a:p>
          <a:p>
            <a:pPr marL="742950" lvl="1" indent="-285750">
              <a:buFont typeface="+mj-lt"/>
              <a:buAutoNum type="arabicPeriod"/>
            </a:pPr>
            <a:r>
              <a:rPr lang="pl-PL" dirty="0"/>
              <a:t>korekta wad anatomicznych układu moczowego,</a:t>
            </a:r>
          </a:p>
          <a:p>
            <a:pPr marL="742950" lvl="1" indent="-285750">
              <a:buFont typeface="+mj-lt"/>
              <a:buAutoNum type="arabicPeriod"/>
            </a:pPr>
            <a:r>
              <a:rPr lang="pl-PL" dirty="0"/>
              <a:t>kontrola i leczenie </a:t>
            </a:r>
            <a:r>
              <a:rPr lang="pl-PL" dirty="0" err="1"/>
              <a:t>refluksu</a:t>
            </a:r>
            <a:r>
              <a:rPr lang="pl-PL" dirty="0"/>
              <a:t> pęcherzowo-moczowodowego.</a:t>
            </a:r>
          </a:p>
          <a:p>
            <a:pPr>
              <a:buFont typeface="+mj-lt"/>
              <a:buAutoNum type="arabicPeriod"/>
            </a:pPr>
            <a:r>
              <a:rPr lang="pl-PL" b="1" dirty="0"/>
              <a:t>Leczenie wspomagające</a:t>
            </a:r>
            <a:endParaRPr lang="pl-PL" dirty="0"/>
          </a:p>
          <a:p>
            <a:pPr marL="742950" lvl="1" indent="-285750">
              <a:buFont typeface="+mj-lt"/>
              <a:buAutoNum type="arabicPeriod"/>
            </a:pPr>
            <a:r>
              <a:rPr lang="pl-PL" dirty="0"/>
              <a:t>odpowiednie nawodnienie organizmu,</a:t>
            </a:r>
          </a:p>
          <a:p>
            <a:pPr marL="742950" lvl="1" indent="-285750">
              <a:buFont typeface="+mj-lt"/>
              <a:buAutoNum type="arabicPeriod"/>
            </a:pPr>
            <a:r>
              <a:rPr lang="pl-PL" dirty="0"/>
              <a:t>leczenie nadciśnienia i innych współistniejących schorzeń,</a:t>
            </a:r>
          </a:p>
          <a:p>
            <a:pPr marL="742950" lvl="1" indent="-285750">
              <a:buFont typeface="+mj-lt"/>
              <a:buAutoNum type="arabicPeriod"/>
            </a:pPr>
            <a:r>
              <a:rPr lang="pl-PL" dirty="0"/>
              <a:t>kontrola diety (ograniczenie soli w przypadku nadciśnienia i niewydolności nerek</a:t>
            </a:r>
            <a:r>
              <a:rPr lang="pl-PL" dirty="0" smtClean="0"/>
              <a:t>). </a:t>
            </a:r>
          </a:p>
          <a:p>
            <a:pPr marL="742950" lvl="1" indent="-285750">
              <a:buFont typeface="+mj-lt"/>
              <a:buAutoNum type="arabicPeriod"/>
            </a:pPr>
            <a:endParaRPr lang="pl-PL" dirty="0" smtClean="0"/>
          </a:p>
          <a:p>
            <a:pPr marL="742950" lvl="1" indent="-285750">
              <a:buFont typeface="+mj-lt"/>
              <a:buAutoNum type="arabicPeriod"/>
            </a:pPr>
            <a:endParaRPr lang="pl-PL" dirty="0" smtClean="0"/>
          </a:p>
          <a:p>
            <a:pPr marL="457200" lvl="1" indent="0">
              <a:buNone/>
            </a:pPr>
            <a:endParaRPr lang="pl-PL" dirty="0" smtClean="0"/>
          </a:p>
        </p:txBody>
      </p:sp>
    </p:spTree>
    <p:extLst>
      <p:ext uri="{BB962C8B-B14F-4D97-AF65-F5344CB8AC3E}">
        <p14:creationId xmlns:p14="http://schemas.microsoft.com/office/powerpoint/2010/main" val="7410440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C2D354D-FA21-3BE9-409F-D84117D0AC27}"/>
              </a:ext>
            </a:extLst>
          </p:cNvPr>
          <p:cNvSpPr>
            <a:spLocks noGrp="1"/>
          </p:cNvSpPr>
          <p:nvPr>
            <p:ph type="title"/>
          </p:nvPr>
        </p:nvSpPr>
        <p:spPr>
          <a:xfrm>
            <a:off x="930303" y="380872"/>
            <a:ext cx="10662599" cy="1410789"/>
          </a:xfrm>
        </p:spPr>
        <p:txBody>
          <a:bodyPr>
            <a:normAutofit/>
          </a:bodyPr>
          <a:lstStyle/>
          <a:p>
            <a:r>
              <a:rPr lang="pl-PL" sz="3600" dirty="0" smtClean="0">
                <a:solidFill>
                  <a:schemeClr val="tx1"/>
                </a:solidFill>
              </a:rPr>
              <a:t>Przewlekle </a:t>
            </a:r>
            <a:r>
              <a:rPr lang="pl-PL" sz="3600" dirty="0" err="1">
                <a:solidFill>
                  <a:schemeClr val="tx1"/>
                </a:solidFill>
              </a:rPr>
              <a:t>odmiedniczkowe</a:t>
            </a:r>
            <a:r>
              <a:rPr lang="pl-PL" sz="3600" dirty="0">
                <a:solidFill>
                  <a:schemeClr val="tx1"/>
                </a:solidFill>
              </a:rPr>
              <a:t> zapalenie nerek </a:t>
            </a:r>
          </a:p>
        </p:txBody>
      </p:sp>
      <p:sp>
        <p:nvSpPr>
          <p:cNvPr id="4" name="Rectangle 1"/>
          <p:cNvSpPr>
            <a:spLocks noGrp="1" noChangeArrowheads="1"/>
          </p:cNvSpPr>
          <p:nvPr>
            <p:ph idx="1"/>
          </p:nvPr>
        </p:nvSpPr>
        <p:spPr bwMode="auto">
          <a:xfrm>
            <a:off x="427120" y="2613448"/>
            <a:ext cx="1048206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pl-PL" sz="1800" b="1" i="0" u="none" strike="noStrike" cap="none" normalizeH="0" baseline="0" dirty="0" smtClean="0">
                <a:ln>
                  <a:noFill/>
                </a:ln>
                <a:solidFill>
                  <a:schemeClr val="tx1"/>
                </a:solidFill>
                <a:effectLst/>
                <a:latin typeface="Arial" panose="020B0604020202020204" pitchFamily="34" charset="0"/>
              </a:rPr>
              <a:t>4. Monitorowanie stanu pacjenta</a:t>
            </a:r>
            <a:endParaRPr kumimoji="0" lang="pl-PL" sz="1800" b="0"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pl-PL" sz="1800" b="0" i="0" u="none" strike="noStrike" cap="none" normalizeH="0" baseline="0" dirty="0" smtClean="0">
                <a:ln>
                  <a:noFill/>
                </a:ln>
                <a:solidFill>
                  <a:schemeClr val="tx1"/>
                </a:solidFill>
                <a:effectLst/>
                <a:latin typeface="Arial" panose="020B0604020202020204" pitchFamily="34" charset="0"/>
              </a:rPr>
              <a:t>regularne badania moczu i krwi,</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pl-PL" sz="1800" b="0" i="0" u="none" strike="noStrike" cap="none" normalizeH="0" baseline="0" dirty="0" smtClean="0">
                <a:ln>
                  <a:noFill/>
                </a:ln>
                <a:solidFill>
                  <a:schemeClr val="tx1"/>
                </a:solidFill>
                <a:effectLst/>
                <a:latin typeface="Arial" panose="020B0604020202020204" pitchFamily="34" charset="0"/>
              </a:rPr>
              <a:t>kontrola czynności nerek (stężenie kreatyniny, GFR),</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pl-PL" sz="1800" b="0" i="0" u="none" strike="noStrike" cap="none" normalizeH="0" baseline="0" dirty="0" smtClean="0">
                <a:ln>
                  <a:noFill/>
                </a:ln>
                <a:solidFill>
                  <a:schemeClr val="tx1"/>
                </a:solidFill>
                <a:effectLst/>
                <a:latin typeface="Arial" panose="020B0604020202020204" pitchFamily="34" charset="0"/>
              </a:rPr>
              <a:t>obserwacja ciśnienia tętniczego i ogólnego stanu zdrowia.</a:t>
            </a:r>
          </a:p>
          <a:p>
            <a:pPr marL="0" marR="0" lvl="0" indent="0" algn="l" defTabSz="914400" rtl="0" eaLnBrk="0" fontAlgn="base" latinLnBrk="0" hangingPunct="0">
              <a:lnSpc>
                <a:spcPct val="100000"/>
              </a:lnSpc>
              <a:spcBef>
                <a:spcPct val="0"/>
              </a:spcBef>
              <a:spcAft>
                <a:spcPct val="0"/>
              </a:spcAft>
              <a:buClrTx/>
              <a:buSzTx/>
              <a:buNone/>
              <a:tabLst/>
            </a:pPr>
            <a:r>
              <a:rPr kumimoji="0" lang="pl-PL" sz="1800" b="1" i="0" u="none" strike="noStrike" cap="none" normalizeH="0" baseline="0" dirty="0" smtClean="0">
                <a:ln>
                  <a:noFill/>
                </a:ln>
                <a:solidFill>
                  <a:schemeClr val="tx1"/>
                </a:solidFill>
                <a:effectLst/>
                <a:latin typeface="Arial" panose="020B0604020202020204" pitchFamily="34" charset="0"/>
              </a:rPr>
              <a:t>5. W zaawansowanych stadiach</a:t>
            </a:r>
            <a:endParaRPr kumimoji="0" lang="pl-PL"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sz="1800" b="0" i="0" u="none" strike="noStrike" cap="none" normalizeH="0" baseline="0" dirty="0" smtClean="0">
                <a:ln>
                  <a:noFill/>
                </a:ln>
                <a:solidFill>
                  <a:schemeClr val="tx1"/>
                </a:solidFill>
                <a:effectLst/>
                <a:latin typeface="Arial" panose="020B0604020202020204" pitchFamily="34" charset="0"/>
              </a:rPr>
              <a:t> w przypadku znacznego uszkodzenia nerek stosuje się leczenie nerkozastępcze, np. dializy,</a:t>
            </a:r>
          </a:p>
          <a:p>
            <a:pPr marL="0" marR="0" lvl="0" indent="0" algn="l" defTabSz="914400" rtl="0" eaLnBrk="0" fontAlgn="base" latinLnBrk="0" hangingPunct="0">
              <a:lnSpc>
                <a:spcPct val="100000"/>
              </a:lnSpc>
              <a:spcBef>
                <a:spcPct val="0"/>
              </a:spcBef>
              <a:spcAft>
                <a:spcPct val="0"/>
              </a:spcAft>
              <a:buClrTx/>
              <a:buSzTx/>
              <a:buNone/>
              <a:tabLst/>
            </a:pPr>
            <a:r>
              <a:rPr lang="pl-PL" sz="1800" dirty="0">
                <a:solidFill>
                  <a:schemeClr val="tx1"/>
                </a:solidFill>
                <a:latin typeface="Arial" panose="020B0604020202020204" pitchFamily="34" charset="0"/>
              </a:rPr>
              <a:t> </a:t>
            </a:r>
            <a:r>
              <a:rPr kumimoji="0" lang="pl-PL" sz="1800" b="0" i="0" u="none" strike="noStrike" cap="none" normalizeH="0" baseline="0" dirty="0" smtClean="0">
                <a:ln>
                  <a:noFill/>
                </a:ln>
                <a:solidFill>
                  <a:schemeClr val="tx1"/>
                </a:solidFill>
                <a:effectLst/>
                <a:latin typeface="Arial" panose="020B0604020202020204" pitchFamily="34" charset="0"/>
              </a:rPr>
              <a:t>a w niektórych przypadkach – przeszczepienie nerki.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99478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40ED47D-F4D3-64A9-ED2C-07C5B7F09400}"/>
              </a:ext>
            </a:extLst>
          </p:cNvPr>
          <p:cNvSpPr>
            <a:spLocks noGrp="1"/>
          </p:cNvSpPr>
          <p:nvPr>
            <p:ph type="title"/>
          </p:nvPr>
        </p:nvSpPr>
        <p:spPr>
          <a:xfrm>
            <a:off x="993914" y="484991"/>
            <a:ext cx="10960044" cy="826974"/>
          </a:xfrm>
        </p:spPr>
        <p:txBody>
          <a:bodyPr>
            <a:normAutofit/>
          </a:bodyPr>
          <a:lstStyle/>
          <a:p>
            <a:r>
              <a:rPr lang="pl-PL" sz="3600" dirty="0" smtClean="0">
                <a:solidFill>
                  <a:schemeClr val="tx1"/>
                </a:solidFill>
              </a:rPr>
              <a:t>Zapalenie </a:t>
            </a:r>
            <a:r>
              <a:rPr lang="pl-PL" sz="3600" dirty="0">
                <a:solidFill>
                  <a:schemeClr val="tx1"/>
                </a:solidFill>
              </a:rPr>
              <a:t>pęcherza moczowego </a:t>
            </a:r>
          </a:p>
        </p:txBody>
      </p:sp>
      <p:sp>
        <p:nvSpPr>
          <p:cNvPr id="3" name="Symbol zastępczy zawartości 2">
            <a:extLst>
              <a:ext uri="{FF2B5EF4-FFF2-40B4-BE49-F238E27FC236}">
                <a16:creationId xmlns:a16="http://schemas.microsoft.com/office/drawing/2014/main" xmlns="" id="{B0A6EDF0-EE57-7E05-C200-ED2FBAC2B6DD}"/>
              </a:ext>
            </a:extLst>
          </p:cNvPr>
          <p:cNvSpPr>
            <a:spLocks noGrp="1"/>
          </p:cNvSpPr>
          <p:nvPr>
            <p:ph idx="1"/>
          </p:nvPr>
        </p:nvSpPr>
        <p:spPr>
          <a:xfrm>
            <a:off x="645132" y="2052918"/>
            <a:ext cx="9404722" cy="4195481"/>
          </a:xfrm>
        </p:spPr>
        <p:txBody>
          <a:bodyPr>
            <a:normAutofit fontScale="77500" lnSpcReduction="20000"/>
          </a:bodyPr>
          <a:lstStyle/>
          <a:p>
            <a:r>
              <a:rPr lang="pl-PL" dirty="0"/>
              <a:t>Zapalenie pęcherza moczowego to bakteryjne schorzenie dolnego odcinka układu moczowego. Infekcja zwykle rozwija się, gdy bakterie przedostają się do pęcherza moczowego przez cewkę moczową, prowadząc do zapalenia jego śluzówki.</a:t>
            </a:r>
          </a:p>
          <a:p>
            <a:r>
              <a:rPr lang="pl-PL" dirty="0"/>
              <a:t>Choroba ma zazwyczaj nagły początek i objawia się przede wszystkim typowymi dolegliwościami </a:t>
            </a:r>
            <a:r>
              <a:rPr lang="pl-PL" dirty="0" err="1"/>
              <a:t>dyzurycznymi</a:t>
            </a:r>
            <a:r>
              <a:rPr lang="pl-PL" dirty="0"/>
              <a:t>. Do najczęstszych objawów należą:</a:t>
            </a:r>
          </a:p>
          <a:p>
            <a:pPr>
              <a:buFont typeface="Arial" panose="020B0604020202020204" pitchFamily="34" charset="0"/>
              <a:buChar char="•"/>
            </a:pPr>
            <a:r>
              <a:rPr lang="pl-PL" dirty="0"/>
              <a:t>częste parcie na mocz,</a:t>
            </a:r>
          </a:p>
          <a:p>
            <a:pPr>
              <a:buFont typeface="Arial" panose="020B0604020202020204" pitchFamily="34" charset="0"/>
              <a:buChar char="•"/>
            </a:pPr>
            <a:r>
              <a:rPr lang="pl-PL" dirty="0"/>
              <a:t>utrudnione, bolesne oddawanie moczu, ze szczególnym nasileniem bólu w końcowej fazie mikcji,</a:t>
            </a:r>
          </a:p>
          <a:p>
            <a:pPr>
              <a:buFont typeface="Arial" panose="020B0604020202020204" pitchFamily="34" charset="0"/>
              <a:buChar char="•"/>
            </a:pPr>
            <a:r>
              <a:rPr lang="pl-PL" dirty="0"/>
              <a:t>nieprzyjemne odczucia podczas lub po mikcji, takie jak pieczenie, kłucie czy swędzenie,</a:t>
            </a:r>
          </a:p>
          <a:p>
            <a:pPr>
              <a:buFont typeface="Arial" panose="020B0604020202020204" pitchFamily="34" charset="0"/>
              <a:buChar char="•"/>
            </a:pPr>
            <a:r>
              <a:rPr lang="pl-PL" dirty="0"/>
              <a:t>ból w okolicy nadłonowej (nad spojeniem łonowym).</a:t>
            </a:r>
          </a:p>
          <a:p>
            <a:r>
              <a:rPr lang="pl-PL" dirty="0"/>
              <a:t>W przeciwieństwie do zakażeń górnego odcinka układu moczowego, </a:t>
            </a:r>
            <a:r>
              <a:rPr lang="pl-PL" b="1" dirty="0"/>
              <a:t>nie występują bóle w okolicy lędźwiowej</a:t>
            </a:r>
            <a:r>
              <a:rPr lang="pl-PL" dirty="0"/>
              <a:t>.</a:t>
            </a:r>
          </a:p>
          <a:p>
            <a:r>
              <a:rPr lang="pl-PL" dirty="0"/>
              <a:t>Dodatkowo u części pacjentów mogą pojawić się objawy ogólne: podwyższona temperatura ciała, złe samopoczucie, osłabienie, a czasem nudności.</a:t>
            </a:r>
          </a:p>
          <a:p>
            <a:r>
              <a:rPr lang="pl-PL" dirty="0"/>
              <a:t>Zapalenie pęcherza moczowego, jeśli nie jest leczone, może prowadzić do </a:t>
            </a:r>
            <a:r>
              <a:rPr lang="pl-PL" b="1" dirty="0"/>
              <a:t>nawracających infekcji</a:t>
            </a:r>
            <a:r>
              <a:rPr lang="pl-PL" dirty="0"/>
              <a:t> lub rozprzestrzenienia zakażenia w górne partie układu moczowego, powodując </a:t>
            </a:r>
            <a:r>
              <a:rPr lang="pl-PL" dirty="0" err="1"/>
              <a:t>odmiedniczkowe</a:t>
            </a:r>
            <a:r>
              <a:rPr lang="pl-PL" dirty="0"/>
              <a:t> zapalenie nerek.</a:t>
            </a:r>
          </a:p>
        </p:txBody>
      </p:sp>
    </p:spTree>
    <p:extLst>
      <p:ext uri="{BB962C8B-B14F-4D97-AF65-F5344CB8AC3E}">
        <p14:creationId xmlns:p14="http://schemas.microsoft.com/office/powerpoint/2010/main" val="8707173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40ED47D-F4D3-64A9-ED2C-07C5B7F09400}"/>
              </a:ext>
            </a:extLst>
          </p:cNvPr>
          <p:cNvSpPr>
            <a:spLocks noGrp="1"/>
          </p:cNvSpPr>
          <p:nvPr>
            <p:ph type="title"/>
          </p:nvPr>
        </p:nvSpPr>
        <p:spPr>
          <a:xfrm>
            <a:off x="993914" y="484991"/>
            <a:ext cx="10960044" cy="826974"/>
          </a:xfrm>
        </p:spPr>
        <p:txBody>
          <a:bodyPr>
            <a:normAutofit/>
          </a:bodyPr>
          <a:lstStyle/>
          <a:p>
            <a:r>
              <a:rPr lang="pl-PL" sz="3600" dirty="0" smtClean="0">
                <a:solidFill>
                  <a:schemeClr val="tx1"/>
                </a:solidFill>
              </a:rPr>
              <a:t>Zapalenie </a:t>
            </a:r>
            <a:r>
              <a:rPr lang="pl-PL" sz="3600" dirty="0">
                <a:solidFill>
                  <a:schemeClr val="tx1"/>
                </a:solidFill>
              </a:rPr>
              <a:t>pęcherza moczowego </a:t>
            </a:r>
          </a:p>
        </p:txBody>
      </p:sp>
      <p:sp>
        <p:nvSpPr>
          <p:cNvPr id="3" name="Symbol zastępczy zawartości 2">
            <a:extLst>
              <a:ext uri="{FF2B5EF4-FFF2-40B4-BE49-F238E27FC236}">
                <a16:creationId xmlns:a16="http://schemas.microsoft.com/office/drawing/2014/main" xmlns="" id="{B0A6EDF0-EE57-7E05-C200-ED2FBAC2B6DD}"/>
              </a:ext>
            </a:extLst>
          </p:cNvPr>
          <p:cNvSpPr>
            <a:spLocks noGrp="1"/>
          </p:cNvSpPr>
          <p:nvPr>
            <p:ph idx="1"/>
          </p:nvPr>
        </p:nvSpPr>
        <p:spPr>
          <a:xfrm>
            <a:off x="620202" y="1828800"/>
            <a:ext cx="9429652" cy="4419599"/>
          </a:xfrm>
        </p:spPr>
        <p:txBody>
          <a:bodyPr>
            <a:noAutofit/>
          </a:bodyPr>
          <a:lstStyle/>
          <a:p>
            <a:r>
              <a:rPr lang="pl-PL" sz="1400" b="1" dirty="0"/>
              <a:t>1. Antybiotykoterapia – podstawowe leczenie</a:t>
            </a:r>
            <a:endParaRPr lang="pl-PL" sz="1400" dirty="0"/>
          </a:p>
          <a:p>
            <a:pPr>
              <a:lnSpc>
                <a:spcPct val="120000"/>
              </a:lnSpc>
              <a:spcBef>
                <a:spcPts val="0"/>
              </a:spcBef>
              <a:spcAft>
                <a:spcPts val="0"/>
              </a:spcAft>
              <a:buFont typeface="Arial" panose="020B0604020202020204" pitchFamily="34" charset="0"/>
              <a:buChar char="•"/>
            </a:pPr>
            <a:r>
              <a:rPr lang="pl-PL" sz="1400" dirty="0"/>
              <a:t>stosuje się krótkie kursy antybiotyków o działaniu przeciwbakteryjnym (zwykle 3–7 dni),</a:t>
            </a:r>
          </a:p>
          <a:p>
            <a:pPr>
              <a:lnSpc>
                <a:spcPct val="120000"/>
              </a:lnSpc>
              <a:spcBef>
                <a:spcPts val="0"/>
              </a:spcBef>
              <a:spcAft>
                <a:spcPts val="0"/>
              </a:spcAft>
              <a:buFont typeface="Arial" panose="020B0604020202020204" pitchFamily="34" charset="0"/>
              <a:buChar char="•"/>
            </a:pPr>
            <a:r>
              <a:rPr lang="pl-PL" sz="1400" dirty="0"/>
              <a:t>najczęściej stosowane leki to </a:t>
            </a:r>
            <a:r>
              <a:rPr lang="pl-PL" sz="1400" dirty="0" err="1"/>
              <a:t>nitrofurantoina</a:t>
            </a:r>
            <a:r>
              <a:rPr lang="pl-PL" sz="1400" dirty="0"/>
              <a:t>, </a:t>
            </a:r>
            <a:r>
              <a:rPr lang="pl-PL" sz="1400" dirty="0" err="1"/>
              <a:t>trimetoprim-sulfametoksazol</a:t>
            </a:r>
            <a:r>
              <a:rPr lang="pl-PL" sz="1400" dirty="0"/>
              <a:t>, </a:t>
            </a:r>
            <a:r>
              <a:rPr lang="pl-PL" sz="1400" dirty="0" err="1"/>
              <a:t>fluorochinolony</a:t>
            </a:r>
            <a:r>
              <a:rPr lang="pl-PL" sz="1400" dirty="0"/>
              <a:t> lub </a:t>
            </a:r>
            <a:r>
              <a:rPr lang="pl-PL" sz="1400" dirty="0" err="1"/>
              <a:t>cefalosporyny</a:t>
            </a:r>
            <a:r>
              <a:rPr lang="pl-PL" sz="1400" dirty="0"/>
              <a:t>,</a:t>
            </a:r>
          </a:p>
          <a:p>
            <a:pPr>
              <a:lnSpc>
                <a:spcPct val="120000"/>
              </a:lnSpc>
              <a:spcBef>
                <a:spcPts val="0"/>
              </a:spcBef>
              <a:spcAft>
                <a:spcPts val="0"/>
              </a:spcAft>
              <a:buFont typeface="Arial" panose="020B0604020202020204" pitchFamily="34" charset="0"/>
              <a:buChar char="•"/>
            </a:pPr>
            <a:r>
              <a:rPr lang="pl-PL" sz="1400" dirty="0"/>
              <a:t>dobór antybiotyku powinien uwzględniać wyniki posiewu moczu i lokalne wytyczne dotyczące oporności bakterii.</a:t>
            </a:r>
          </a:p>
          <a:p>
            <a:r>
              <a:rPr lang="pl-PL" sz="1400" b="1" dirty="0"/>
              <a:t>2. Leczenie objawowe i wspomagające</a:t>
            </a:r>
            <a:endParaRPr lang="pl-PL" sz="1400" dirty="0"/>
          </a:p>
          <a:p>
            <a:pPr>
              <a:lnSpc>
                <a:spcPct val="120000"/>
              </a:lnSpc>
              <a:spcBef>
                <a:spcPts val="0"/>
              </a:spcBef>
              <a:spcAft>
                <a:spcPts val="0"/>
              </a:spcAft>
              <a:buFont typeface="Arial" panose="020B0604020202020204" pitchFamily="34" charset="0"/>
              <a:buChar char="•"/>
            </a:pPr>
            <a:r>
              <a:rPr lang="pl-PL" sz="1400" dirty="0"/>
              <a:t>przyjmowanie dużej ilości płynów, aby wspomóc wypłukiwanie bakterii z pęcherza,</a:t>
            </a:r>
          </a:p>
          <a:p>
            <a:pPr>
              <a:lnSpc>
                <a:spcPct val="120000"/>
              </a:lnSpc>
              <a:spcBef>
                <a:spcPts val="0"/>
              </a:spcBef>
              <a:spcAft>
                <a:spcPts val="0"/>
              </a:spcAft>
              <a:buFont typeface="Arial" panose="020B0604020202020204" pitchFamily="34" charset="0"/>
              <a:buChar char="•"/>
            </a:pPr>
            <a:r>
              <a:rPr lang="pl-PL" sz="1400" dirty="0"/>
              <a:t>leki przeciwbólowe i przeciwzapalne, np. paracetamol lub </a:t>
            </a:r>
            <a:r>
              <a:rPr lang="pl-PL" sz="1400" dirty="0" err="1"/>
              <a:t>ibuprofen</a:t>
            </a:r>
            <a:r>
              <a:rPr lang="pl-PL" sz="1400" dirty="0"/>
              <a:t>,</a:t>
            </a:r>
          </a:p>
          <a:p>
            <a:pPr>
              <a:lnSpc>
                <a:spcPct val="120000"/>
              </a:lnSpc>
              <a:spcBef>
                <a:spcPts val="0"/>
              </a:spcBef>
              <a:spcAft>
                <a:spcPts val="0"/>
              </a:spcAft>
              <a:buFont typeface="Arial" panose="020B0604020202020204" pitchFamily="34" charset="0"/>
              <a:buChar char="•"/>
            </a:pPr>
            <a:r>
              <a:rPr lang="pl-PL" sz="1400" dirty="0"/>
              <a:t>preparaty łagodzące dolegliwości przy mikcji (np. środki rozkurczające mięśnie pęcherza lub działające miejscowo na śluzówkę).</a:t>
            </a:r>
          </a:p>
          <a:p>
            <a:r>
              <a:rPr lang="pl-PL" sz="1400" b="1" dirty="0"/>
              <a:t>3. Profilaktyka nawrotów</a:t>
            </a:r>
            <a:endParaRPr lang="pl-PL" sz="1400" dirty="0"/>
          </a:p>
          <a:p>
            <a:pPr>
              <a:lnSpc>
                <a:spcPct val="120000"/>
              </a:lnSpc>
              <a:spcBef>
                <a:spcPts val="0"/>
              </a:spcBef>
              <a:spcAft>
                <a:spcPts val="0"/>
              </a:spcAft>
              <a:buFont typeface="Arial" panose="020B0604020202020204" pitchFamily="34" charset="0"/>
              <a:buChar char="•"/>
            </a:pPr>
            <a:r>
              <a:rPr lang="pl-PL" sz="1400" dirty="0"/>
              <a:t>unikanie czynników sprzyjających zakażeniom (np. niedostateczna higiena, zatrzymywanie moczu przez długi czas),</a:t>
            </a:r>
          </a:p>
          <a:p>
            <a:pPr>
              <a:lnSpc>
                <a:spcPct val="120000"/>
              </a:lnSpc>
              <a:spcBef>
                <a:spcPts val="0"/>
              </a:spcBef>
              <a:spcAft>
                <a:spcPts val="0"/>
              </a:spcAft>
              <a:buFont typeface="Arial" panose="020B0604020202020204" pitchFamily="34" charset="0"/>
              <a:buChar char="•"/>
            </a:pPr>
            <a:r>
              <a:rPr lang="pl-PL" sz="1400" dirty="0"/>
              <a:t>w niektórych przypadkach stosuje się profilaktyczne dawki antybiotyków, zwłaszcza u osób z nawracającymi infekcjami.</a:t>
            </a:r>
          </a:p>
          <a:p>
            <a:r>
              <a:rPr lang="pl-PL" sz="1400" b="1" dirty="0"/>
              <a:t>4. Postępowanie w powikłanych przypadkach</a:t>
            </a:r>
            <a:endParaRPr lang="pl-PL" sz="1400" dirty="0"/>
          </a:p>
          <a:p>
            <a:pPr>
              <a:lnSpc>
                <a:spcPct val="120000"/>
              </a:lnSpc>
              <a:spcBef>
                <a:spcPts val="0"/>
              </a:spcBef>
              <a:spcAft>
                <a:spcPts val="0"/>
              </a:spcAft>
              <a:buFont typeface="Arial" panose="020B0604020202020204" pitchFamily="34" charset="0"/>
              <a:buChar char="•"/>
            </a:pPr>
            <a:r>
              <a:rPr lang="pl-PL" sz="1400" dirty="0"/>
              <a:t>w przypadku podejrzenia zakażenia górnych dróg moczowych (np. bóle lędźwiowe, gorączka) konieczna jest hospitalizacja i dożylne podawanie antybiotyków,</a:t>
            </a:r>
          </a:p>
          <a:p>
            <a:pPr>
              <a:lnSpc>
                <a:spcPct val="120000"/>
              </a:lnSpc>
              <a:spcBef>
                <a:spcPts val="0"/>
              </a:spcBef>
              <a:spcAft>
                <a:spcPts val="0"/>
              </a:spcAft>
              <a:buFont typeface="Arial" panose="020B0604020202020204" pitchFamily="34" charset="0"/>
              <a:buChar char="•"/>
            </a:pPr>
            <a:r>
              <a:rPr lang="pl-PL" sz="1400" dirty="0"/>
              <a:t>u pacjentów z wadami anatomicznymi układu moczowego lub kamicą leczenie może obejmować korektę chirurgiczną lub endoskopową.</a:t>
            </a:r>
          </a:p>
        </p:txBody>
      </p:sp>
    </p:spTree>
    <p:extLst>
      <p:ext uri="{BB962C8B-B14F-4D97-AF65-F5344CB8AC3E}">
        <p14:creationId xmlns:p14="http://schemas.microsoft.com/office/powerpoint/2010/main" val="39066656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A54483A-60E6-3D42-D3A4-1DCBCBD3B270}"/>
              </a:ext>
            </a:extLst>
          </p:cNvPr>
          <p:cNvSpPr>
            <a:spLocks noGrp="1"/>
          </p:cNvSpPr>
          <p:nvPr>
            <p:ph type="title"/>
          </p:nvPr>
        </p:nvSpPr>
        <p:spPr>
          <a:xfrm>
            <a:off x="556591" y="581809"/>
            <a:ext cx="11047835" cy="785815"/>
          </a:xfrm>
        </p:spPr>
        <p:txBody>
          <a:bodyPr>
            <a:normAutofit/>
          </a:bodyPr>
          <a:lstStyle/>
          <a:p>
            <a:r>
              <a:rPr lang="pl-PL" dirty="0" smtClean="0"/>
              <a:t>Deficyt płynów</a:t>
            </a:r>
            <a:endParaRPr lang="pl-PL" sz="5400" dirty="0">
              <a:solidFill>
                <a:srgbClr val="FF0000"/>
              </a:solidFill>
            </a:endParaRPr>
          </a:p>
        </p:txBody>
      </p:sp>
      <p:sp>
        <p:nvSpPr>
          <p:cNvPr id="3" name="Symbol zastępczy zawartości 2">
            <a:extLst>
              <a:ext uri="{FF2B5EF4-FFF2-40B4-BE49-F238E27FC236}">
                <a16:creationId xmlns:a16="http://schemas.microsoft.com/office/drawing/2014/main" xmlns="" id="{37FA4DB3-68EB-7554-2A6C-9843052D5CCC}"/>
              </a:ext>
            </a:extLst>
          </p:cNvPr>
          <p:cNvSpPr>
            <a:spLocks noGrp="1"/>
          </p:cNvSpPr>
          <p:nvPr>
            <p:ph idx="1"/>
          </p:nvPr>
        </p:nvSpPr>
        <p:spPr>
          <a:xfrm>
            <a:off x="365760" y="1860606"/>
            <a:ext cx="11340737" cy="4762264"/>
          </a:xfrm>
        </p:spPr>
        <p:txBody>
          <a:bodyPr>
            <a:normAutofit fontScale="70000" lnSpcReduction="20000"/>
          </a:bodyPr>
          <a:lstStyle/>
          <a:p>
            <a:r>
              <a:rPr lang="pl-PL" b="1" dirty="0"/>
              <a:t>Odwodnienie</a:t>
            </a:r>
            <a:r>
              <a:rPr lang="pl-PL" dirty="0"/>
              <a:t/>
            </a:r>
            <a:br>
              <a:rPr lang="pl-PL" dirty="0"/>
            </a:br>
            <a:r>
              <a:rPr lang="pl-PL" dirty="0" err="1"/>
              <a:t>Odwodnienie</a:t>
            </a:r>
            <a:r>
              <a:rPr lang="pl-PL" dirty="0"/>
              <a:t> oznacza zmniejszenie objętości płynów pozakomórkowych wskutek utraty wody, sodu lub obu tych składników. Wyróżnia się trzy główne postacie odwodnienia: izotoniczne, hipotoniczne i hipertoniczne.</a:t>
            </a:r>
          </a:p>
          <a:p>
            <a:pPr>
              <a:buFont typeface="+mj-lt"/>
              <a:buAutoNum type="arabicPeriod"/>
            </a:pPr>
            <a:r>
              <a:rPr lang="pl-PL" b="1" dirty="0"/>
              <a:t>Odwodnienie izotoniczne</a:t>
            </a:r>
            <a:endParaRPr lang="pl-PL" dirty="0"/>
          </a:p>
          <a:p>
            <a:pPr>
              <a:buFont typeface="Arial" panose="020B0604020202020204" pitchFamily="34" charset="0"/>
              <a:buChar char="•"/>
            </a:pPr>
            <a:r>
              <a:rPr lang="pl-PL" dirty="0"/>
              <a:t>charakteryzuje się równoczesnym deficytem wody i sodu,</a:t>
            </a:r>
          </a:p>
          <a:p>
            <a:pPr>
              <a:buFont typeface="Arial" panose="020B0604020202020204" pitchFamily="34" charset="0"/>
              <a:buChar char="•"/>
            </a:pPr>
            <a:r>
              <a:rPr lang="pl-PL" dirty="0" err="1"/>
              <a:t>osmolarność</a:t>
            </a:r>
            <a:r>
              <a:rPr lang="pl-PL" dirty="0"/>
              <a:t> osocza pozostaje prawidłowa,</a:t>
            </a:r>
          </a:p>
          <a:p>
            <a:pPr>
              <a:buFont typeface="Arial" panose="020B0604020202020204" pitchFamily="34" charset="0"/>
              <a:buChar char="•"/>
            </a:pPr>
            <a:r>
              <a:rPr lang="pl-PL" dirty="0"/>
              <a:t>zmniejsza się objętość płynu pozakomórkowego, natomiast objętość płynu śródkomórkowego pozostaje bez zmian.</a:t>
            </a:r>
          </a:p>
          <a:p>
            <a:pPr>
              <a:buFont typeface="+mj-lt"/>
              <a:buAutoNum type="arabicPeriod" startAt="2"/>
            </a:pPr>
            <a:r>
              <a:rPr lang="pl-PL" b="1" dirty="0" smtClean="0"/>
              <a:t>Odwodnienie hipertoniczne</a:t>
            </a:r>
            <a:endParaRPr lang="pl-PL" dirty="0" smtClean="0"/>
          </a:p>
          <a:p>
            <a:pPr>
              <a:buFont typeface="Arial" panose="020B0604020202020204" pitchFamily="34" charset="0"/>
              <a:buChar char="•"/>
            </a:pPr>
            <a:r>
              <a:rPr lang="pl-PL" dirty="0" smtClean="0"/>
              <a:t>wynika przede wszystkim z niedoboru wody,</a:t>
            </a:r>
          </a:p>
          <a:p>
            <a:pPr>
              <a:buFont typeface="Arial" panose="020B0604020202020204" pitchFamily="34" charset="0"/>
              <a:buChar char="•"/>
            </a:pPr>
            <a:r>
              <a:rPr lang="pl-PL" dirty="0" smtClean="0"/>
              <a:t>powoduje wzrost </a:t>
            </a:r>
            <a:r>
              <a:rPr lang="pl-PL" dirty="0" err="1" smtClean="0"/>
              <a:t>osmolarności</a:t>
            </a:r>
            <a:r>
              <a:rPr lang="pl-PL" dirty="0" smtClean="0"/>
              <a:t> osocza,</a:t>
            </a:r>
          </a:p>
          <a:p>
            <a:pPr>
              <a:buFont typeface="Arial" panose="020B0604020202020204" pitchFamily="34" charset="0"/>
              <a:buChar char="•"/>
            </a:pPr>
            <a:r>
              <a:rPr lang="pl-PL" dirty="0" smtClean="0"/>
              <a:t>towarzyszy mu zmniejszenie objętości zarówno płynu pozakomórkowego, jak i śródkomórkowego.</a:t>
            </a:r>
          </a:p>
          <a:p>
            <a:pPr>
              <a:buFont typeface="+mj-lt"/>
              <a:buAutoNum type="arabicPeriod" startAt="3"/>
            </a:pPr>
            <a:r>
              <a:rPr lang="pl-PL" b="1" dirty="0" smtClean="0"/>
              <a:t>Odwodnienie hipotoniczne</a:t>
            </a:r>
            <a:endParaRPr lang="pl-PL" dirty="0" smtClean="0"/>
          </a:p>
          <a:p>
            <a:pPr>
              <a:buFont typeface="Arial" panose="020B0604020202020204" pitchFamily="34" charset="0"/>
              <a:buChar char="•"/>
            </a:pPr>
            <a:r>
              <a:rPr lang="pl-PL" dirty="0" smtClean="0"/>
              <a:t>spowodowane jest niedoborem wody i sodu,</a:t>
            </a:r>
          </a:p>
          <a:p>
            <a:pPr>
              <a:buFont typeface="Arial" panose="020B0604020202020204" pitchFamily="34" charset="0"/>
              <a:buChar char="•"/>
            </a:pPr>
            <a:r>
              <a:rPr lang="pl-PL" dirty="0" smtClean="0"/>
              <a:t>prowadzi do hipotonii płynów ustrojowych,</a:t>
            </a:r>
          </a:p>
          <a:p>
            <a:pPr>
              <a:buFont typeface="Arial" panose="020B0604020202020204" pitchFamily="34" charset="0"/>
              <a:buChar char="•"/>
            </a:pPr>
            <a:r>
              <a:rPr lang="pl-PL" dirty="0" smtClean="0"/>
              <a:t>objętość płynu pozakomórkowego zmniejsza się, natomiast płyn śródkomórkowy ulega zwiększeniu.</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34134526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A54483A-60E6-3D42-D3A4-1DCBCBD3B270}"/>
              </a:ext>
            </a:extLst>
          </p:cNvPr>
          <p:cNvSpPr>
            <a:spLocks noGrp="1"/>
          </p:cNvSpPr>
          <p:nvPr>
            <p:ph type="title"/>
          </p:nvPr>
        </p:nvSpPr>
        <p:spPr>
          <a:xfrm>
            <a:off x="556591" y="581809"/>
            <a:ext cx="11047835" cy="785815"/>
          </a:xfrm>
        </p:spPr>
        <p:txBody>
          <a:bodyPr>
            <a:normAutofit/>
          </a:bodyPr>
          <a:lstStyle/>
          <a:p>
            <a:r>
              <a:rPr lang="pl-PL" dirty="0" smtClean="0"/>
              <a:t>Deficyt płynów</a:t>
            </a:r>
            <a:endParaRPr lang="pl-PL" sz="5400" dirty="0">
              <a:solidFill>
                <a:srgbClr val="FF0000"/>
              </a:solidFill>
            </a:endParaRPr>
          </a:p>
        </p:txBody>
      </p:sp>
      <p:sp>
        <p:nvSpPr>
          <p:cNvPr id="3" name="Symbol zastępczy zawartości 2">
            <a:extLst>
              <a:ext uri="{FF2B5EF4-FFF2-40B4-BE49-F238E27FC236}">
                <a16:creationId xmlns:a16="http://schemas.microsoft.com/office/drawing/2014/main" xmlns="" id="{37FA4DB3-68EB-7554-2A6C-9843052D5CCC}"/>
              </a:ext>
            </a:extLst>
          </p:cNvPr>
          <p:cNvSpPr>
            <a:spLocks noGrp="1"/>
          </p:cNvSpPr>
          <p:nvPr>
            <p:ph idx="1"/>
          </p:nvPr>
        </p:nvSpPr>
        <p:spPr>
          <a:xfrm>
            <a:off x="365760" y="1860606"/>
            <a:ext cx="11340737" cy="4762264"/>
          </a:xfrm>
        </p:spPr>
        <p:txBody>
          <a:bodyPr>
            <a:normAutofit/>
          </a:bodyPr>
          <a:lstStyle/>
          <a:p>
            <a:pPr>
              <a:buFont typeface="+mj-lt"/>
              <a:buAutoNum type="arabicPeriod" startAt="2"/>
            </a:pPr>
            <a:r>
              <a:rPr lang="pl-PL" b="1" dirty="0" smtClean="0"/>
              <a:t>Odwodnienie hipertoniczne</a:t>
            </a:r>
            <a:endParaRPr lang="pl-PL" dirty="0" smtClean="0"/>
          </a:p>
          <a:p>
            <a:pPr>
              <a:buFont typeface="Arial" panose="020B0604020202020204" pitchFamily="34" charset="0"/>
              <a:buChar char="•"/>
            </a:pPr>
            <a:r>
              <a:rPr lang="pl-PL" dirty="0" smtClean="0"/>
              <a:t>wynika przede wszystkim z niedoboru wody,</a:t>
            </a:r>
          </a:p>
          <a:p>
            <a:pPr>
              <a:buFont typeface="Arial" panose="020B0604020202020204" pitchFamily="34" charset="0"/>
              <a:buChar char="•"/>
            </a:pPr>
            <a:r>
              <a:rPr lang="pl-PL" dirty="0" smtClean="0"/>
              <a:t>powoduje wzrost </a:t>
            </a:r>
            <a:r>
              <a:rPr lang="pl-PL" dirty="0" err="1" smtClean="0"/>
              <a:t>osmolarności</a:t>
            </a:r>
            <a:r>
              <a:rPr lang="pl-PL" dirty="0" smtClean="0"/>
              <a:t> osocza,</a:t>
            </a:r>
          </a:p>
          <a:p>
            <a:pPr>
              <a:buFont typeface="Arial" panose="020B0604020202020204" pitchFamily="34" charset="0"/>
              <a:buChar char="•"/>
            </a:pPr>
            <a:r>
              <a:rPr lang="pl-PL" dirty="0" smtClean="0"/>
              <a:t>towarzyszy mu zmniejszenie objętości zarówno płynu pozakomórkowego, jak i śródkomórkowego.</a:t>
            </a:r>
          </a:p>
          <a:p>
            <a:pPr>
              <a:buFont typeface="+mj-lt"/>
              <a:buAutoNum type="arabicPeriod" startAt="3"/>
            </a:pPr>
            <a:r>
              <a:rPr lang="pl-PL" b="1" dirty="0" smtClean="0"/>
              <a:t>Odwodnienie hipotoniczne</a:t>
            </a:r>
            <a:endParaRPr lang="pl-PL" dirty="0" smtClean="0"/>
          </a:p>
          <a:p>
            <a:pPr>
              <a:buFont typeface="Arial" panose="020B0604020202020204" pitchFamily="34" charset="0"/>
              <a:buChar char="•"/>
            </a:pPr>
            <a:r>
              <a:rPr lang="pl-PL" dirty="0" smtClean="0"/>
              <a:t>spowodowane jest niedoborem wody i sodu,</a:t>
            </a:r>
          </a:p>
          <a:p>
            <a:pPr>
              <a:buFont typeface="Arial" panose="020B0604020202020204" pitchFamily="34" charset="0"/>
              <a:buChar char="•"/>
            </a:pPr>
            <a:r>
              <a:rPr lang="pl-PL" dirty="0" smtClean="0"/>
              <a:t>prowadzi do hipotonii płynów ustrojowych,</a:t>
            </a:r>
          </a:p>
          <a:p>
            <a:pPr>
              <a:buFont typeface="Arial" panose="020B0604020202020204" pitchFamily="34" charset="0"/>
              <a:buChar char="•"/>
            </a:pPr>
            <a:r>
              <a:rPr lang="pl-PL" dirty="0" smtClean="0"/>
              <a:t>objętość płynu pozakomórkowego zmniejsza się, natomiast płyn śródkomórkowy ulega zwiększeniu.</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269848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Kliniczne postacie duszności</a:t>
            </a:r>
            <a:endParaRPr lang="pl-PL" dirty="0"/>
          </a:p>
        </p:txBody>
      </p:sp>
      <p:sp>
        <p:nvSpPr>
          <p:cNvPr id="3" name="Symbol zastępczy zawartości 2"/>
          <p:cNvSpPr>
            <a:spLocks noGrp="1"/>
          </p:cNvSpPr>
          <p:nvPr>
            <p:ph idx="1"/>
          </p:nvPr>
        </p:nvSpPr>
        <p:spPr>
          <a:xfrm>
            <a:off x="326003" y="1737360"/>
            <a:ext cx="10829677" cy="4131734"/>
          </a:xfrm>
        </p:spPr>
        <p:txBody>
          <a:bodyPr>
            <a:noAutofit/>
          </a:bodyPr>
          <a:lstStyle/>
          <a:p>
            <a:r>
              <a:rPr lang="pl-PL" sz="1600" dirty="0"/>
              <a:t>Postać kliniczna duszności jest uzależniona od </a:t>
            </a:r>
            <a:r>
              <a:rPr lang="pl-PL" sz="1600" b="1" dirty="0"/>
              <a:t>mechanizmu choroby</a:t>
            </a:r>
            <a:r>
              <a:rPr lang="pl-PL" sz="1600" dirty="0"/>
              <a:t> oraz rodzaju zaburzeń wentylacji pęcherzyków płucnych.</a:t>
            </a:r>
          </a:p>
          <a:p>
            <a:r>
              <a:rPr lang="pl-PL" sz="1600" b="1" dirty="0"/>
              <a:t>Duszność </a:t>
            </a:r>
            <a:r>
              <a:rPr lang="pl-PL" sz="1600" b="1" dirty="0" err="1"/>
              <a:t>obturacyjna</a:t>
            </a:r>
            <a:r>
              <a:rPr lang="pl-PL" sz="1600" b="1" dirty="0"/>
              <a:t> (zaporowa)</a:t>
            </a:r>
            <a:r>
              <a:rPr lang="pl-PL" sz="1600" dirty="0"/>
              <a:t/>
            </a:r>
            <a:br>
              <a:rPr lang="pl-PL" sz="1600" dirty="0"/>
            </a:br>
            <a:r>
              <a:rPr lang="pl-PL" sz="1600" dirty="0"/>
              <a:t>Jest wynikiem </a:t>
            </a:r>
            <a:r>
              <a:rPr lang="pl-PL" sz="1600" b="1" dirty="0"/>
              <a:t>utrudnionego przepływu powietrza przez drogi oddechowe</a:t>
            </a:r>
            <a:r>
              <a:rPr lang="pl-PL" sz="1600" dirty="0"/>
              <a:t>, głównie oskrzela. Przyczyną </a:t>
            </a:r>
            <a:r>
              <a:rPr lang="pl-PL" sz="1600" dirty="0" err="1"/>
              <a:t>obturacji</a:t>
            </a:r>
            <a:r>
              <a:rPr lang="pl-PL" sz="1600" dirty="0"/>
              <a:t> mogą być:</a:t>
            </a:r>
          </a:p>
          <a:p>
            <a:pPr>
              <a:buFont typeface="Arial" panose="020B0604020202020204" pitchFamily="34" charset="0"/>
              <a:buChar char="•"/>
            </a:pPr>
            <a:r>
              <a:rPr lang="pl-PL" sz="1600" dirty="0"/>
              <a:t>zalegająca wydzielina w oskrzelach,</a:t>
            </a:r>
          </a:p>
          <a:p>
            <a:pPr>
              <a:buFont typeface="Arial" panose="020B0604020202020204" pitchFamily="34" charset="0"/>
              <a:buChar char="•"/>
            </a:pPr>
            <a:r>
              <a:rPr lang="pl-PL" sz="1600" dirty="0"/>
              <a:t>skurcz mięśni gładkich oskrzeli,</a:t>
            </a:r>
          </a:p>
          <a:p>
            <a:pPr>
              <a:buFont typeface="Arial" panose="020B0604020202020204" pitchFamily="34" charset="0"/>
              <a:buChar char="•"/>
            </a:pPr>
            <a:r>
              <a:rPr lang="pl-PL" sz="1600" dirty="0"/>
              <a:t>obrzęk błony śluzowej,</a:t>
            </a:r>
          </a:p>
          <a:p>
            <a:pPr>
              <a:buFont typeface="Arial" panose="020B0604020202020204" pitchFamily="34" charset="0"/>
              <a:buChar char="•"/>
            </a:pPr>
            <a:r>
              <a:rPr lang="pl-PL" sz="1600" dirty="0"/>
              <a:t>zmniejszona sprężystość tkanki płucnej,</a:t>
            </a:r>
          </a:p>
          <a:p>
            <a:pPr>
              <a:buFont typeface="Arial" panose="020B0604020202020204" pitchFamily="34" charset="0"/>
              <a:buChar char="•"/>
            </a:pPr>
            <a:r>
              <a:rPr lang="pl-PL" sz="1600" dirty="0"/>
              <a:t>nadmierna wiotkość ścian oskrzeli.</a:t>
            </a:r>
          </a:p>
          <a:p>
            <a:r>
              <a:rPr lang="pl-PL" sz="1600" dirty="0"/>
              <a:t>Ten typ zaburzeń prowadzi najczęściej do </a:t>
            </a:r>
            <a:r>
              <a:rPr lang="pl-PL" sz="1600" b="1" dirty="0"/>
              <a:t>duszności wydechowej</a:t>
            </a:r>
            <a:r>
              <a:rPr lang="pl-PL" sz="1600" dirty="0"/>
              <a:t>, a w bardziej zaawansowanych stanach – do duszności mieszanej.</a:t>
            </a:r>
          </a:p>
          <a:p>
            <a:r>
              <a:rPr lang="pl-PL" sz="1600" b="1" dirty="0"/>
              <a:t>Duszność restrykcyjna (ograniczająca)</a:t>
            </a:r>
            <a:r>
              <a:rPr lang="pl-PL" sz="1600" dirty="0"/>
              <a:t/>
            </a:r>
            <a:br>
              <a:rPr lang="pl-PL" sz="1600" dirty="0"/>
            </a:br>
            <a:r>
              <a:rPr lang="pl-PL" sz="1600" dirty="0"/>
              <a:t>Występuje w chorobach powodujących </a:t>
            </a:r>
            <a:r>
              <a:rPr lang="pl-PL" sz="1600" b="1" dirty="0"/>
              <a:t>zmniejszenie pojemności płuc</a:t>
            </a:r>
            <a:r>
              <a:rPr lang="pl-PL" sz="1600" dirty="0"/>
              <a:t> oraz ograniczenie ich rozprężania podczas wdechu. Związana jest ze zmniejszoną powierzchnią oddechową płuc lub ograniczeniem ruchomości klatki piersiowej.</a:t>
            </a:r>
            <a:br>
              <a:rPr lang="pl-PL" sz="1600" dirty="0"/>
            </a:br>
            <a:r>
              <a:rPr lang="pl-PL" sz="1600" dirty="0"/>
              <a:t>Charakterystyczną cechą jest </a:t>
            </a:r>
            <a:r>
              <a:rPr lang="pl-PL" sz="1600" b="1" dirty="0"/>
              <a:t>utrudnienie wdechu</a:t>
            </a:r>
            <a:r>
              <a:rPr lang="pl-PL" sz="1600" dirty="0"/>
              <a:t>, dlatego ma postać duszności </a:t>
            </a:r>
            <a:r>
              <a:rPr lang="pl-PL" sz="1600" dirty="0" smtClean="0"/>
              <a:t>wdechowej</a:t>
            </a:r>
            <a:endParaRPr lang="pl-PL" sz="1600" dirty="0"/>
          </a:p>
        </p:txBody>
      </p:sp>
    </p:spTree>
    <p:extLst>
      <p:ext uri="{BB962C8B-B14F-4D97-AF65-F5344CB8AC3E}">
        <p14:creationId xmlns:p14="http://schemas.microsoft.com/office/powerpoint/2010/main" val="39496710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BE11F10-3B91-7D79-9DA4-6CD786B7CE1E}"/>
              </a:ext>
            </a:extLst>
          </p:cNvPr>
          <p:cNvSpPr>
            <a:spLocks noGrp="1"/>
          </p:cNvSpPr>
          <p:nvPr>
            <p:ph type="title"/>
          </p:nvPr>
        </p:nvSpPr>
        <p:spPr/>
        <p:txBody>
          <a:bodyPr>
            <a:normAutofit/>
          </a:bodyPr>
          <a:lstStyle/>
          <a:p>
            <a:r>
              <a:rPr lang="pl-PL" sz="4000" dirty="0" smtClean="0"/>
              <a:t>Deficyt płynów</a:t>
            </a:r>
            <a:endParaRPr lang="pl-PL" dirty="0"/>
          </a:p>
        </p:txBody>
      </p:sp>
      <p:sp>
        <p:nvSpPr>
          <p:cNvPr id="3" name="Symbol zastępczy zawartości 2">
            <a:extLst>
              <a:ext uri="{FF2B5EF4-FFF2-40B4-BE49-F238E27FC236}">
                <a16:creationId xmlns:a16="http://schemas.microsoft.com/office/drawing/2014/main" xmlns="" id="{1491D92E-F915-2EC6-2D60-DF6E3BFA369B}"/>
              </a:ext>
            </a:extLst>
          </p:cNvPr>
          <p:cNvSpPr>
            <a:spLocks noGrp="1"/>
          </p:cNvSpPr>
          <p:nvPr>
            <p:ph idx="1"/>
          </p:nvPr>
        </p:nvSpPr>
        <p:spPr>
          <a:xfrm>
            <a:off x="248194" y="2052918"/>
            <a:ext cx="9801659" cy="4195481"/>
          </a:xfrm>
        </p:spPr>
        <p:txBody>
          <a:bodyPr>
            <a:normAutofit/>
          </a:bodyPr>
          <a:lstStyle/>
          <a:p>
            <a:r>
              <a:rPr lang="pl-PL" b="1" dirty="0"/>
              <a:t>Cechy kliniczne odwodnienia</a:t>
            </a:r>
            <a:endParaRPr lang="pl-PL" dirty="0"/>
          </a:p>
          <a:p>
            <a:pPr>
              <a:buFont typeface="+mj-lt"/>
              <a:buAutoNum type="arabicPeriod"/>
            </a:pPr>
            <a:r>
              <a:rPr lang="pl-PL" b="1" dirty="0"/>
              <a:t>Odwodnienie izotoniczne</a:t>
            </a:r>
            <a:endParaRPr lang="pl-PL" dirty="0"/>
          </a:p>
          <a:p>
            <a:pPr>
              <a:buFont typeface="Arial" panose="020B0604020202020204" pitchFamily="34" charset="0"/>
              <a:buChar char="•"/>
            </a:pPr>
            <a:r>
              <a:rPr lang="pl-PL" dirty="0"/>
              <a:t>dominującym objawem jest </a:t>
            </a:r>
            <a:r>
              <a:rPr lang="pl-PL" b="1" dirty="0"/>
              <a:t>hipowolemia</a:t>
            </a:r>
            <a:r>
              <a:rPr lang="pl-PL" dirty="0"/>
              <a:t>, czyli zmniejszenie objętości krwi krążącej,</a:t>
            </a:r>
          </a:p>
          <a:p>
            <a:pPr>
              <a:buFont typeface="Arial" panose="020B0604020202020204" pitchFamily="34" charset="0"/>
              <a:buChar char="•"/>
            </a:pPr>
            <a:r>
              <a:rPr lang="pl-PL" dirty="0"/>
              <a:t>może powodować </a:t>
            </a:r>
            <a:r>
              <a:rPr lang="pl-PL" b="1" dirty="0"/>
              <a:t>zaburzenia krążenia</a:t>
            </a:r>
            <a:r>
              <a:rPr lang="pl-PL" dirty="0"/>
              <a:t>, tendencję do zapaści,</a:t>
            </a:r>
          </a:p>
          <a:p>
            <a:pPr>
              <a:buFont typeface="Arial" panose="020B0604020202020204" pitchFamily="34" charset="0"/>
              <a:buChar char="•"/>
            </a:pPr>
            <a:r>
              <a:rPr lang="pl-PL" dirty="0"/>
              <a:t>występują zaburzenia funkcji nerek z </a:t>
            </a:r>
            <a:r>
              <a:rPr lang="pl-PL" b="1" dirty="0"/>
              <a:t>obniżeniem diurezy</a:t>
            </a:r>
            <a:r>
              <a:rPr lang="pl-PL" dirty="0"/>
              <a:t>,</a:t>
            </a:r>
          </a:p>
          <a:p>
            <a:pPr>
              <a:buFont typeface="Arial" panose="020B0604020202020204" pitchFamily="34" charset="0"/>
              <a:buChar char="•"/>
            </a:pPr>
            <a:r>
              <a:rPr lang="pl-PL" dirty="0"/>
              <a:t>dochodzi do </a:t>
            </a:r>
            <a:r>
              <a:rPr lang="pl-PL" b="1" dirty="0"/>
              <a:t>obniżenia sprawności OUN</a:t>
            </a:r>
            <a:r>
              <a:rPr lang="pl-PL" dirty="0"/>
              <a:t>, objawiającego się osłabieniem, sennością czy zawrotami głowy</a:t>
            </a:r>
            <a:r>
              <a:rPr lang="pl-PL" dirty="0" smtClean="0"/>
              <a:t>.</a:t>
            </a:r>
            <a:endParaRPr lang="pl-PL" dirty="0"/>
          </a:p>
        </p:txBody>
      </p:sp>
    </p:spTree>
    <p:extLst>
      <p:ext uri="{BB962C8B-B14F-4D97-AF65-F5344CB8AC3E}">
        <p14:creationId xmlns:p14="http://schemas.microsoft.com/office/powerpoint/2010/main" val="24503144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BE11F10-3B91-7D79-9DA4-6CD786B7CE1E}"/>
              </a:ext>
            </a:extLst>
          </p:cNvPr>
          <p:cNvSpPr>
            <a:spLocks noGrp="1"/>
          </p:cNvSpPr>
          <p:nvPr>
            <p:ph type="title"/>
          </p:nvPr>
        </p:nvSpPr>
        <p:spPr/>
        <p:txBody>
          <a:bodyPr>
            <a:normAutofit/>
          </a:bodyPr>
          <a:lstStyle/>
          <a:p>
            <a:r>
              <a:rPr lang="pl-PL" sz="4000" dirty="0" smtClean="0"/>
              <a:t>Deficyt płynów</a:t>
            </a:r>
            <a:endParaRPr lang="pl-PL" dirty="0"/>
          </a:p>
        </p:txBody>
      </p:sp>
      <p:sp>
        <p:nvSpPr>
          <p:cNvPr id="3" name="Symbol zastępczy zawartości 2">
            <a:extLst>
              <a:ext uri="{FF2B5EF4-FFF2-40B4-BE49-F238E27FC236}">
                <a16:creationId xmlns:a16="http://schemas.microsoft.com/office/drawing/2014/main" xmlns="" id="{1491D92E-F915-2EC6-2D60-DF6E3BFA369B}"/>
              </a:ext>
            </a:extLst>
          </p:cNvPr>
          <p:cNvSpPr>
            <a:spLocks noGrp="1"/>
          </p:cNvSpPr>
          <p:nvPr>
            <p:ph idx="1"/>
          </p:nvPr>
        </p:nvSpPr>
        <p:spPr>
          <a:xfrm>
            <a:off x="248194" y="2052918"/>
            <a:ext cx="9801659" cy="4195481"/>
          </a:xfrm>
        </p:spPr>
        <p:txBody>
          <a:bodyPr>
            <a:normAutofit fontScale="92500" lnSpcReduction="10000"/>
          </a:bodyPr>
          <a:lstStyle/>
          <a:p>
            <a:pPr>
              <a:buFont typeface="+mj-lt"/>
              <a:buAutoNum type="arabicPeriod" startAt="2"/>
            </a:pPr>
            <a:r>
              <a:rPr lang="pl-PL" b="1" dirty="0" smtClean="0"/>
              <a:t>Odwodnienie </a:t>
            </a:r>
            <a:r>
              <a:rPr lang="pl-PL" b="1" dirty="0"/>
              <a:t>hipertoniczne</a:t>
            </a:r>
            <a:endParaRPr lang="pl-PL" dirty="0"/>
          </a:p>
          <a:p>
            <a:pPr>
              <a:buFont typeface="Arial" panose="020B0604020202020204" pitchFamily="34" charset="0"/>
              <a:buChar char="•"/>
            </a:pPr>
            <a:r>
              <a:rPr lang="pl-PL" dirty="0"/>
              <a:t>obraz kliniczny zależy od stopnia odwodnienia komórek OUN oraz nasilenia hipowolemii,</a:t>
            </a:r>
          </a:p>
          <a:p>
            <a:pPr>
              <a:buFont typeface="Arial" panose="020B0604020202020204" pitchFamily="34" charset="0"/>
              <a:buChar char="•"/>
            </a:pPr>
            <a:r>
              <a:rPr lang="pl-PL" dirty="0"/>
              <a:t>w ciężkim odwodnieniu mogą pojawić się </a:t>
            </a:r>
            <a:r>
              <a:rPr lang="pl-PL" b="1" dirty="0"/>
              <a:t>zaburzenia czynności układu krążenia</a:t>
            </a:r>
            <a:r>
              <a:rPr lang="pl-PL" dirty="0"/>
              <a:t>, takie jak przyspieszenie akcji serca, spadek ciśnienia tętniczego i zmniejszenie objętości wyrzutowej serca,</a:t>
            </a:r>
          </a:p>
          <a:p>
            <a:pPr>
              <a:buFont typeface="Arial" panose="020B0604020202020204" pitchFamily="34" charset="0"/>
              <a:buChar char="•"/>
            </a:pPr>
            <a:r>
              <a:rPr lang="pl-PL" dirty="0"/>
              <a:t>nasilenie objawów zależy od </a:t>
            </a:r>
            <a:r>
              <a:rPr lang="pl-PL" b="1" dirty="0"/>
              <a:t>szybkości i czasu trwania odwodnienia</a:t>
            </a:r>
            <a:r>
              <a:rPr lang="pl-PL" dirty="0"/>
              <a:t>,</a:t>
            </a:r>
          </a:p>
          <a:p>
            <a:pPr>
              <a:buFont typeface="Arial" panose="020B0604020202020204" pitchFamily="34" charset="0"/>
              <a:buChar char="•"/>
            </a:pPr>
            <a:r>
              <a:rPr lang="pl-PL" dirty="0"/>
              <a:t>mogą wystąpić objawy neurologiczne, np. zaburzenia świadomości, pobudzenie lub senność.</a:t>
            </a:r>
          </a:p>
          <a:p>
            <a:pPr>
              <a:buFont typeface="+mj-lt"/>
              <a:buAutoNum type="arabicPeriod" startAt="3"/>
            </a:pPr>
            <a:r>
              <a:rPr lang="pl-PL" b="1" dirty="0"/>
              <a:t>Odwodnienie hipotoniczne</a:t>
            </a:r>
            <a:endParaRPr lang="pl-PL" dirty="0"/>
          </a:p>
          <a:p>
            <a:pPr>
              <a:buFont typeface="Arial" panose="020B0604020202020204" pitchFamily="34" charset="0"/>
              <a:buChar char="•"/>
            </a:pPr>
            <a:r>
              <a:rPr lang="pl-PL" dirty="0"/>
              <a:t>objawy kliniczne obejmują cechy </a:t>
            </a:r>
            <a:r>
              <a:rPr lang="pl-PL" b="1" dirty="0"/>
              <a:t>hipowolemii</a:t>
            </a:r>
            <a:r>
              <a:rPr lang="pl-PL" dirty="0"/>
              <a:t> oraz </a:t>
            </a:r>
            <a:r>
              <a:rPr lang="pl-PL" b="1" dirty="0"/>
              <a:t>obrzęku mózgu</a:t>
            </a:r>
            <a:r>
              <a:rPr lang="pl-PL" dirty="0"/>
              <a:t>,</a:t>
            </a:r>
          </a:p>
          <a:p>
            <a:pPr>
              <a:buFont typeface="Arial" panose="020B0604020202020204" pitchFamily="34" charset="0"/>
              <a:buChar char="•"/>
            </a:pPr>
            <a:r>
              <a:rPr lang="pl-PL" dirty="0"/>
              <a:t>może dojść do zaburzeń świadomości, drgawek, bólów głowy i nudności,</a:t>
            </a:r>
          </a:p>
          <a:p>
            <a:pPr>
              <a:buFont typeface="Arial" panose="020B0604020202020204" pitchFamily="34" charset="0"/>
              <a:buChar char="•"/>
            </a:pPr>
            <a:r>
              <a:rPr lang="pl-PL" dirty="0"/>
              <a:t>obraz kliniczny jest mieszany – zarówno niedobór objętości krwi, jak i nadmierne gromadzenie wody w komórkach OUN.</a:t>
            </a:r>
          </a:p>
          <a:p>
            <a:pPr lvl="1">
              <a:buFont typeface="Wingdings" panose="05000000000000000000" pitchFamily="2" charset="2"/>
              <a:buChar char="v"/>
            </a:pPr>
            <a:endParaRPr lang="pl-PL" dirty="0"/>
          </a:p>
        </p:txBody>
      </p:sp>
    </p:spTree>
    <p:extLst>
      <p:ext uri="{BB962C8B-B14F-4D97-AF65-F5344CB8AC3E}">
        <p14:creationId xmlns:p14="http://schemas.microsoft.com/office/powerpoint/2010/main" val="35208426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9FE1735-A87B-1FC7-A22D-8E1931A9B88A}"/>
              </a:ext>
            </a:extLst>
          </p:cNvPr>
          <p:cNvSpPr>
            <a:spLocks noGrp="1"/>
          </p:cNvSpPr>
          <p:nvPr>
            <p:ph type="title"/>
          </p:nvPr>
        </p:nvSpPr>
        <p:spPr>
          <a:xfrm>
            <a:off x="646111" y="452718"/>
            <a:ext cx="9921740" cy="1400530"/>
          </a:xfrm>
        </p:spPr>
        <p:txBody>
          <a:bodyPr>
            <a:normAutofit/>
          </a:bodyPr>
          <a:lstStyle/>
          <a:p>
            <a:r>
              <a:rPr lang="pl-PL" sz="4400" dirty="0" smtClean="0"/>
              <a:t>Deficyt płynów</a:t>
            </a:r>
            <a:endParaRPr lang="pl-PL" dirty="0"/>
          </a:p>
        </p:txBody>
      </p:sp>
      <p:sp>
        <p:nvSpPr>
          <p:cNvPr id="3" name="Symbol zastępczy zawartości 2">
            <a:extLst>
              <a:ext uri="{FF2B5EF4-FFF2-40B4-BE49-F238E27FC236}">
                <a16:creationId xmlns:a16="http://schemas.microsoft.com/office/drawing/2014/main" xmlns="" id="{638457E5-D5DC-2B3C-D296-819F81C06827}"/>
              </a:ext>
            </a:extLst>
          </p:cNvPr>
          <p:cNvSpPr>
            <a:spLocks noGrp="1"/>
          </p:cNvSpPr>
          <p:nvPr>
            <p:ph idx="1"/>
          </p:nvPr>
        </p:nvSpPr>
        <p:spPr>
          <a:xfrm>
            <a:off x="128114" y="2052918"/>
            <a:ext cx="9921739" cy="4195481"/>
          </a:xfrm>
        </p:spPr>
        <p:txBody>
          <a:bodyPr>
            <a:normAutofit fontScale="92500"/>
          </a:bodyPr>
          <a:lstStyle/>
          <a:p>
            <a:pPr marL="0" indent="0">
              <a:buNone/>
            </a:pPr>
            <a:r>
              <a:rPr lang="pl-PL" dirty="0"/>
              <a:t>Nasilenie objawów zależy przede wszystkim od szybkości utraty płynów, zwłaszcza z przestrzeni pozakomórkowej. Do najważniejszych objawów klinicznych należą</a:t>
            </a:r>
            <a:r>
              <a:rPr lang="pl-PL" dirty="0" smtClean="0"/>
              <a:t>:</a:t>
            </a:r>
          </a:p>
          <a:p>
            <a:pPr>
              <a:buFont typeface="Wingdings" panose="05000000000000000000" pitchFamily="2" charset="2"/>
              <a:buChar char="v"/>
            </a:pPr>
            <a:r>
              <a:rPr lang="pl-PL" dirty="0" smtClean="0"/>
              <a:t>Zmiany </a:t>
            </a:r>
            <a:r>
              <a:rPr lang="pl-PL" dirty="0"/>
              <a:t>w skórze i błonach śluzowych: zmniejszenie napięcia skóry, suchość skóry i błon śluzowych</a:t>
            </a:r>
            <a:r>
              <a:rPr lang="pl-PL" dirty="0" smtClean="0"/>
              <a:t>,</a:t>
            </a:r>
          </a:p>
          <a:p>
            <a:pPr>
              <a:buFont typeface="Wingdings" panose="05000000000000000000" pitchFamily="2" charset="2"/>
              <a:buChar char="v"/>
            </a:pPr>
            <a:r>
              <a:rPr lang="pl-PL" dirty="0" smtClean="0"/>
              <a:t>Zaburzenia </a:t>
            </a:r>
            <a:r>
              <a:rPr lang="pl-PL" dirty="0"/>
              <a:t>mięśniowe i narządu wzroku: osłabienie napięcia gałek ocznych i mięśni szkieletowych</a:t>
            </a:r>
            <a:r>
              <a:rPr lang="pl-PL" dirty="0" smtClean="0"/>
              <a:t>,</a:t>
            </a:r>
          </a:p>
          <a:p>
            <a:pPr>
              <a:buFont typeface="Wingdings" panose="05000000000000000000" pitchFamily="2" charset="2"/>
              <a:buChar char="v"/>
            </a:pPr>
            <a:r>
              <a:rPr lang="pl-PL" dirty="0" smtClean="0"/>
              <a:t>Objawy </a:t>
            </a:r>
            <a:r>
              <a:rPr lang="pl-PL" dirty="0"/>
              <a:t>krążeniowe: hipotonia ortostatyczna, brak wypełnienia żył szyjnych w pozycji leżącej, spadek centralnego ciśnienia żylnego, tachykardia</a:t>
            </a:r>
            <a:r>
              <a:rPr lang="pl-PL" dirty="0" smtClean="0"/>
              <a:t>,</a:t>
            </a:r>
          </a:p>
          <a:p>
            <a:pPr>
              <a:buFont typeface="Wingdings" panose="05000000000000000000" pitchFamily="2" charset="2"/>
              <a:buChar char="v"/>
            </a:pPr>
            <a:r>
              <a:rPr lang="pl-PL" dirty="0" smtClean="0"/>
              <a:t>Zaburzenia </a:t>
            </a:r>
            <a:r>
              <a:rPr lang="pl-PL" dirty="0"/>
              <a:t>wydalania moczu: spadek diurezy, mogący prowadzić do ostrej niewydolności nerek</a:t>
            </a:r>
            <a:r>
              <a:rPr lang="pl-PL" dirty="0" smtClean="0"/>
              <a:t>,</a:t>
            </a:r>
          </a:p>
          <a:p>
            <a:pPr>
              <a:buFont typeface="Wingdings" panose="05000000000000000000" pitchFamily="2" charset="2"/>
              <a:buChar char="v"/>
            </a:pPr>
            <a:r>
              <a:rPr lang="pl-PL" dirty="0" smtClean="0"/>
              <a:t>Objawy </a:t>
            </a:r>
            <a:r>
              <a:rPr lang="pl-PL" dirty="0"/>
              <a:t>ogólne i neurologiczne: gorączka, apatia, spowolnienie reakcji na bodźce zewnętrzne, śpiączka w ciężkich przypadkach</a:t>
            </a:r>
            <a:r>
              <a:rPr lang="pl-PL" dirty="0" smtClean="0"/>
              <a:t>,</a:t>
            </a:r>
          </a:p>
          <a:p>
            <a:pPr>
              <a:buFont typeface="Wingdings" panose="05000000000000000000" pitchFamily="2" charset="2"/>
              <a:buChar char="v"/>
            </a:pPr>
            <a:r>
              <a:rPr lang="pl-PL" dirty="0" smtClean="0"/>
              <a:t>Zmniejszenie </a:t>
            </a:r>
            <a:r>
              <a:rPr lang="pl-PL" dirty="0"/>
              <a:t>masy ciała: wynikające zarówno z utraty płynów, jak i przemieszczania się wody do tzw. „trzeciej przestrzeni” (np. do jam surowiczych lub tkanek obrzękowych).</a:t>
            </a:r>
            <a:endParaRPr lang="pl-PL" dirty="0"/>
          </a:p>
        </p:txBody>
      </p:sp>
    </p:spTree>
    <p:extLst>
      <p:ext uri="{BB962C8B-B14F-4D97-AF65-F5344CB8AC3E}">
        <p14:creationId xmlns:p14="http://schemas.microsoft.com/office/powerpoint/2010/main" val="33352103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112938F-D829-3146-B034-A03EA9E43426}"/>
              </a:ext>
            </a:extLst>
          </p:cNvPr>
          <p:cNvSpPr>
            <a:spLocks noGrp="1"/>
          </p:cNvSpPr>
          <p:nvPr>
            <p:ph type="title"/>
          </p:nvPr>
        </p:nvSpPr>
        <p:spPr/>
        <p:txBody>
          <a:bodyPr>
            <a:normAutofit/>
          </a:bodyPr>
          <a:lstStyle/>
          <a:p>
            <a:r>
              <a:rPr lang="pl-PL" sz="4000" dirty="0" smtClean="0"/>
              <a:t>Deficyt płynów</a:t>
            </a:r>
            <a:endParaRPr lang="pl-PL" dirty="0"/>
          </a:p>
        </p:txBody>
      </p:sp>
      <p:sp>
        <p:nvSpPr>
          <p:cNvPr id="3" name="Symbol zastępczy zawartości 2">
            <a:extLst>
              <a:ext uri="{FF2B5EF4-FFF2-40B4-BE49-F238E27FC236}">
                <a16:creationId xmlns:a16="http://schemas.microsoft.com/office/drawing/2014/main" xmlns="" id="{B060E578-F02F-8F66-6391-E0DBC715D29D}"/>
              </a:ext>
            </a:extLst>
          </p:cNvPr>
          <p:cNvSpPr>
            <a:spLocks noGrp="1"/>
          </p:cNvSpPr>
          <p:nvPr>
            <p:ph idx="1"/>
          </p:nvPr>
        </p:nvSpPr>
        <p:spPr>
          <a:xfrm>
            <a:off x="645132" y="2052918"/>
            <a:ext cx="9404722" cy="4195481"/>
          </a:xfrm>
        </p:spPr>
        <p:txBody>
          <a:bodyPr>
            <a:normAutofit fontScale="77500" lnSpcReduction="20000"/>
          </a:bodyPr>
          <a:lstStyle/>
          <a:p>
            <a:pPr marL="0" indent="0">
              <a:buNone/>
            </a:pPr>
            <a:r>
              <a:rPr lang="pl-PL" smtClean="0"/>
              <a:t>Zmiany </a:t>
            </a:r>
            <a:r>
              <a:rPr lang="pl-PL"/>
              <a:t>laboratoryjne </a:t>
            </a:r>
            <a:r>
              <a:rPr lang="pl-PL"/>
              <a:t>w </a:t>
            </a:r>
            <a:r>
              <a:rPr lang="pl-PL" smtClean="0"/>
              <a:t>odwodnieniu</a:t>
            </a:r>
          </a:p>
          <a:p>
            <a:pPr marL="0" indent="0">
              <a:buNone/>
            </a:pPr>
            <a:r>
              <a:rPr lang="pl-PL" dirty="0" smtClean="0"/>
              <a:t>Surowica </a:t>
            </a:r>
            <a:r>
              <a:rPr lang="pl-PL" dirty="0"/>
              <a:t>krwi</a:t>
            </a:r>
            <a:r>
              <a:rPr lang="pl-PL" dirty="0" smtClean="0"/>
              <a:t>:</a:t>
            </a:r>
          </a:p>
          <a:p>
            <a:pPr>
              <a:buFont typeface="Wingdings" panose="05000000000000000000" pitchFamily="2" charset="2"/>
              <a:buChar char="v"/>
            </a:pPr>
            <a:r>
              <a:rPr lang="pl-PL" dirty="0" smtClean="0"/>
              <a:t>wzrost </a:t>
            </a:r>
            <a:r>
              <a:rPr lang="pl-PL" dirty="0"/>
              <a:t>stężenia białka całkowitego (</a:t>
            </a:r>
            <a:r>
              <a:rPr lang="pl-PL" dirty="0" err="1"/>
              <a:t>hiperproteinemia</a:t>
            </a:r>
            <a:r>
              <a:rPr lang="pl-PL" dirty="0" smtClean="0"/>
              <a:t>),</a:t>
            </a:r>
          </a:p>
          <a:p>
            <a:pPr>
              <a:buFont typeface="Wingdings" panose="05000000000000000000" pitchFamily="2" charset="2"/>
              <a:buChar char="v"/>
            </a:pPr>
            <a:r>
              <a:rPr lang="pl-PL" dirty="0" smtClean="0"/>
              <a:t>wzrost </a:t>
            </a:r>
            <a:r>
              <a:rPr lang="pl-PL" dirty="0"/>
              <a:t>liczby erytrocytów, hemoglobiny i hematokrytu (wzrost wartości wskaźników krwi obwodowej</a:t>
            </a:r>
            <a:r>
              <a:rPr lang="pl-PL" dirty="0" smtClean="0"/>
              <a:t>),</a:t>
            </a:r>
          </a:p>
          <a:p>
            <a:pPr>
              <a:buFont typeface="Wingdings" panose="05000000000000000000" pitchFamily="2" charset="2"/>
              <a:buChar char="v"/>
            </a:pPr>
            <a:r>
              <a:rPr lang="pl-PL" dirty="0" smtClean="0"/>
              <a:t>wzrost </a:t>
            </a:r>
            <a:r>
              <a:rPr lang="pl-PL" dirty="0"/>
              <a:t>stężenia kreatyniny (zwłaszcza przy ograniczonej diurezie</a:t>
            </a:r>
            <a:r>
              <a:rPr lang="pl-PL" dirty="0" smtClean="0"/>
              <a:t>),</a:t>
            </a:r>
          </a:p>
          <a:p>
            <a:pPr>
              <a:buFont typeface="Wingdings" panose="05000000000000000000" pitchFamily="2" charset="2"/>
              <a:buChar char="v"/>
            </a:pPr>
            <a:r>
              <a:rPr lang="pl-PL" dirty="0" smtClean="0"/>
              <a:t>zmiany </a:t>
            </a:r>
            <a:r>
              <a:rPr lang="pl-PL" dirty="0"/>
              <a:t>stężenia sodu zależnie od typu odwodnienia</a:t>
            </a:r>
            <a:r>
              <a:rPr lang="pl-PL" dirty="0" smtClean="0"/>
              <a:t>: </a:t>
            </a:r>
          </a:p>
          <a:p>
            <a:pPr marL="0" indent="0">
              <a:buNone/>
            </a:pPr>
            <a:r>
              <a:rPr lang="pl-PL" dirty="0" smtClean="0"/>
              <a:t>izotoniczne </a:t>
            </a:r>
            <a:r>
              <a:rPr lang="pl-PL" dirty="0"/>
              <a:t>– wartości w normie</a:t>
            </a:r>
            <a:r>
              <a:rPr lang="pl-PL" dirty="0" smtClean="0"/>
              <a:t>,</a:t>
            </a:r>
          </a:p>
          <a:p>
            <a:pPr marL="0" indent="0">
              <a:buNone/>
            </a:pPr>
            <a:r>
              <a:rPr lang="pl-PL" dirty="0" smtClean="0"/>
              <a:t>hipotoniczne </a:t>
            </a:r>
            <a:r>
              <a:rPr lang="pl-PL" dirty="0"/>
              <a:t>– obniżone</a:t>
            </a:r>
            <a:r>
              <a:rPr lang="pl-PL" dirty="0" smtClean="0"/>
              <a:t>,</a:t>
            </a:r>
          </a:p>
          <a:p>
            <a:pPr marL="0" indent="0">
              <a:buNone/>
            </a:pPr>
            <a:r>
              <a:rPr lang="pl-PL" dirty="0" smtClean="0"/>
              <a:t>hipertoniczne </a:t>
            </a:r>
            <a:r>
              <a:rPr lang="pl-PL" dirty="0"/>
              <a:t>– podwyższone</a:t>
            </a:r>
            <a:r>
              <a:rPr lang="pl-PL" dirty="0" smtClean="0"/>
              <a:t>.</a:t>
            </a:r>
          </a:p>
          <a:p>
            <a:pPr marL="0" indent="0">
              <a:buNone/>
            </a:pPr>
            <a:r>
              <a:rPr lang="pl-PL" dirty="0" smtClean="0"/>
              <a:t>Mocz:</a:t>
            </a:r>
          </a:p>
          <a:p>
            <a:pPr>
              <a:buFont typeface="Wingdings" panose="05000000000000000000" pitchFamily="2" charset="2"/>
              <a:buChar char="v"/>
            </a:pPr>
            <a:r>
              <a:rPr lang="pl-PL" dirty="0" smtClean="0"/>
              <a:t>wzrost </a:t>
            </a:r>
            <a:r>
              <a:rPr lang="pl-PL" dirty="0"/>
              <a:t>gęstości względnej moczu (ciężki, skoncentrowany mocz</a:t>
            </a:r>
            <a:r>
              <a:rPr lang="pl-PL" dirty="0" smtClean="0"/>
              <a:t>),</a:t>
            </a:r>
          </a:p>
          <a:p>
            <a:pPr>
              <a:buFont typeface="Wingdings" panose="05000000000000000000" pitchFamily="2" charset="2"/>
              <a:buChar char="v"/>
            </a:pPr>
            <a:r>
              <a:rPr lang="pl-PL" dirty="0" smtClean="0"/>
              <a:t>w </a:t>
            </a:r>
            <a:r>
              <a:rPr lang="pl-PL" dirty="0"/>
              <a:t>niektórych przypadkach zmniejszona objętość wydalanego moczu.</a:t>
            </a:r>
            <a:endParaRPr lang="pl-PL" dirty="0"/>
          </a:p>
        </p:txBody>
      </p:sp>
    </p:spTree>
    <p:extLst>
      <p:ext uri="{BB962C8B-B14F-4D97-AF65-F5344CB8AC3E}">
        <p14:creationId xmlns:p14="http://schemas.microsoft.com/office/powerpoint/2010/main" val="23509567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D531A4A-21E9-1391-035E-4B7F0AE3CF27}"/>
              </a:ext>
            </a:extLst>
          </p:cNvPr>
          <p:cNvSpPr>
            <a:spLocks noGrp="1"/>
          </p:cNvSpPr>
          <p:nvPr>
            <p:ph type="title"/>
          </p:nvPr>
        </p:nvSpPr>
        <p:spPr>
          <a:xfrm>
            <a:off x="646111" y="452718"/>
            <a:ext cx="9843363" cy="1400530"/>
          </a:xfrm>
        </p:spPr>
        <p:txBody>
          <a:bodyPr>
            <a:normAutofit/>
          </a:bodyPr>
          <a:lstStyle/>
          <a:p>
            <a:r>
              <a:rPr lang="pl-PL" sz="4400" dirty="0" smtClean="0"/>
              <a:t>Deficyt płynów</a:t>
            </a:r>
            <a:endParaRPr lang="pl-PL" dirty="0"/>
          </a:p>
        </p:txBody>
      </p:sp>
      <p:sp>
        <p:nvSpPr>
          <p:cNvPr id="3" name="Symbol zastępczy zawartości 2">
            <a:extLst>
              <a:ext uri="{FF2B5EF4-FFF2-40B4-BE49-F238E27FC236}">
                <a16:creationId xmlns:a16="http://schemas.microsoft.com/office/drawing/2014/main" xmlns="" id="{EDF00392-9811-832E-D793-4410CD0A24A8}"/>
              </a:ext>
            </a:extLst>
          </p:cNvPr>
          <p:cNvSpPr>
            <a:spLocks noGrp="1"/>
          </p:cNvSpPr>
          <p:nvPr>
            <p:ph idx="1"/>
          </p:nvPr>
        </p:nvSpPr>
        <p:spPr/>
        <p:txBody>
          <a:bodyPr>
            <a:normAutofit fontScale="77500" lnSpcReduction="20000"/>
          </a:bodyPr>
          <a:lstStyle/>
          <a:p>
            <a:r>
              <a:rPr lang="pl-PL" dirty="0"/>
              <a:t>Czynniki ryzyka odwodnienia</a:t>
            </a:r>
          </a:p>
          <a:p>
            <a:pPr>
              <a:buFont typeface="+mj-lt"/>
              <a:buAutoNum type="arabicPeriod"/>
            </a:pPr>
            <a:r>
              <a:rPr lang="pl-PL" dirty="0"/>
              <a:t>Utrata płynów przez przewód pokarmowy:</a:t>
            </a:r>
          </a:p>
          <a:p>
            <a:pPr marL="742950" lvl="1" indent="-285750">
              <a:buFont typeface="+mj-lt"/>
              <a:buAutoNum type="arabicPeriod"/>
            </a:pPr>
            <a:r>
              <a:rPr lang="pl-PL" dirty="0"/>
              <a:t>wymioty, biegunki,</a:t>
            </a:r>
          </a:p>
          <a:p>
            <a:pPr>
              <a:buFont typeface="+mj-lt"/>
              <a:buAutoNum type="arabicPeriod"/>
            </a:pPr>
            <a:r>
              <a:rPr lang="pl-PL" dirty="0"/>
              <a:t>Utrata płynów przez skórę:</a:t>
            </a:r>
          </a:p>
          <a:p>
            <a:pPr marL="742950" lvl="1" indent="-285750">
              <a:buFont typeface="+mj-lt"/>
              <a:buAutoNum type="arabicPeriod"/>
            </a:pPr>
            <a:r>
              <a:rPr lang="pl-PL" dirty="0"/>
              <a:t>gorączka, oparzenia, nadmierne pocenie się,</a:t>
            </a:r>
          </a:p>
          <a:p>
            <a:pPr>
              <a:buFont typeface="+mj-lt"/>
              <a:buAutoNum type="arabicPeriod"/>
            </a:pPr>
            <a:r>
              <a:rPr lang="pl-PL" dirty="0"/>
              <a:t>Przemieszczenie płynów do tzw. „trzeciej przestrzeni”:</a:t>
            </a:r>
          </a:p>
          <a:p>
            <a:pPr marL="742950" lvl="1" indent="-285750">
              <a:buFont typeface="+mj-lt"/>
              <a:buAutoNum type="arabicPeriod"/>
            </a:pPr>
            <a:r>
              <a:rPr lang="pl-PL" dirty="0"/>
              <a:t>w przebiegu zapalenia trzustki, niedrożności jelit, zapalenia otrzewnej,</a:t>
            </a:r>
          </a:p>
          <a:p>
            <a:pPr>
              <a:buFont typeface="+mj-lt"/>
              <a:buAutoNum type="arabicPeriod"/>
            </a:pPr>
            <a:r>
              <a:rPr lang="pl-PL" dirty="0"/>
              <a:t>Utrata krwi:</a:t>
            </a:r>
          </a:p>
          <a:p>
            <a:pPr marL="742950" lvl="1" indent="-285750">
              <a:buFont typeface="+mj-lt"/>
              <a:buAutoNum type="arabicPeriod"/>
            </a:pPr>
            <a:r>
              <a:rPr lang="pl-PL" dirty="0"/>
              <a:t>w wyniku urazów lub zabiegów chirurgicznych,</a:t>
            </a:r>
          </a:p>
          <a:p>
            <a:pPr>
              <a:buFont typeface="+mj-lt"/>
              <a:buAutoNum type="arabicPeriod"/>
            </a:pPr>
            <a:r>
              <a:rPr lang="pl-PL" dirty="0"/>
              <a:t>Stosowanie leków moczopędnych:</a:t>
            </a:r>
          </a:p>
          <a:p>
            <a:pPr marL="742950" lvl="1" indent="-285750">
              <a:buFont typeface="+mj-lt"/>
              <a:buAutoNum type="arabicPeriod"/>
            </a:pPr>
            <a:r>
              <a:rPr lang="pl-PL" dirty="0"/>
              <a:t>zwiększających wydalanie sodu i wody przez nerki,</a:t>
            </a:r>
          </a:p>
          <a:p>
            <a:pPr>
              <a:buFont typeface="+mj-lt"/>
              <a:buAutoNum type="arabicPeriod"/>
            </a:pPr>
            <a:r>
              <a:rPr lang="pl-PL" dirty="0"/>
              <a:t>Niedostateczne przyjmowanie wody:</a:t>
            </a:r>
          </a:p>
          <a:p>
            <a:pPr marL="742950" lvl="1" indent="-285750">
              <a:buFont typeface="+mj-lt"/>
              <a:buAutoNum type="arabicPeriod"/>
            </a:pPr>
            <a:r>
              <a:rPr lang="pl-PL" dirty="0"/>
              <a:t>osoby nieprzytomne, osłabione, z anoreksją, zaburzeniami połykania, bólem w jamie ustnej i gardle,</a:t>
            </a:r>
          </a:p>
          <a:p>
            <a:pPr marL="742950" lvl="1" indent="-285750">
              <a:buFont typeface="+mj-lt"/>
              <a:buAutoNum type="arabicPeriod"/>
            </a:pPr>
            <a:r>
              <a:rPr lang="pl-PL" dirty="0"/>
              <a:t>karmienie przez zgłębnik, zwłaszcza roztworami hipertonicznymi.</a:t>
            </a:r>
          </a:p>
          <a:p>
            <a:pPr>
              <a:buFont typeface="Wingdings" panose="05000000000000000000" pitchFamily="2" charset="2"/>
              <a:buChar char="v"/>
            </a:pPr>
            <a:endParaRPr lang="pl-PL" dirty="0"/>
          </a:p>
        </p:txBody>
      </p:sp>
    </p:spTree>
    <p:extLst>
      <p:ext uri="{BB962C8B-B14F-4D97-AF65-F5344CB8AC3E}">
        <p14:creationId xmlns:p14="http://schemas.microsoft.com/office/powerpoint/2010/main" val="25203477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69F157D-C9C5-2D79-F20C-89533FFAC6C4}"/>
              </a:ext>
            </a:extLst>
          </p:cNvPr>
          <p:cNvSpPr>
            <a:spLocks noGrp="1"/>
          </p:cNvSpPr>
          <p:nvPr>
            <p:ph type="title"/>
          </p:nvPr>
        </p:nvSpPr>
        <p:spPr>
          <a:xfrm>
            <a:off x="646111" y="452718"/>
            <a:ext cx="10117683"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07A32F90-49E1-951D-256C-615D0610B424}"/>
              </a:ext>
            </a:extLst>
          </p:cNvPr>
          <p:cNvSpPr>
            <a:spLocks noGrp="1"/>
          </p:cNvSpPr>
          <p:nvPr>
            <p:ph idx="1"/>
          </p:nvPr>
        </p:nvSpPr>
        <p:spPr>
          <a:xfrm>
            <a:off x="496390" y="2052918"/>
            <a:ext cx="9553464" cy="4530762"/>
          </a:xfrm>
        </p:spPr>
        <p:txBody>
          <a:bodyPr>
            <a:normAutofit/>
          </a:bodyPr>
          <a:lstStyle/>
          <a:p>
            <a:r>
              <a:rPr lang="pl-PL" b="1" dirty="0"/>
              <a:t>Nadmierne nawodnienie (</a:t>
            </a:r>
            <a:r>
              <a:rPr lang="pl-PL" b="1" dirty="0" err="1"/>
              <a:t>przewodnienie</a:t>
            </a:r>
            <a:r>
              <a:rPr lang="pl-PL" b="1" dirty="0"/>
              <a:t>)</a:t>
            </a:r>
            <a:r>
              <a:rPr lang="pl-PL" dirty="0"/>
              <a:t/>
            </a:r>
            <a:br>
              <a:rPr lang="pl-PL" dirty="0"/>
            </a:br>
            <a:r>
              <a:rPr lang="pl-PL" dirty="0" err="1"/>
              <a:t>Przewodnienie</a:t>
            </a:r>
            <a:r>
              <a:rPr lang="pl-PL" dirty="0"/>
              <a:t> to nadmierne nagromadzenie płynów w przestrzeni pozakomórkowej, wynikające ze zwiększonej podaży wody i sodu. Wyróżnia się trzy główne typy </a:t>
            </a:r>
            <a:r>
              <a:rPr lang="pl-PL" dirty="0" err="1"/>
              <a:t>przewodnienia</a:t>
            </a:r>
            <a:r>
              <a:rPr lang="pl-PL" dirty="0"/>
              <a:t>: izotoniczne, hipotoniczne i hipertoniczne.</a:t>
            </a:r>
          </a:p>
          <a:p>
            <a:pPr>
              <a:buFont typeface="+mj-lt"/>
              <a:buAutoNum type="arabicPeriod"/>
            </a:pPr>
            <a:r>
              <a:rPr lang="pl-PL" b="1" dirty="0" err="1"/>
              <a:t>Przewodnienie</a:t>
            </a:r>
            <a:r>
              <a:rPr lang="pl-PL" b="1" dirty="0"/>
              <a:t> izotoniczne</a:t>
            </a:r>
            <a:endParaRPr lang="pl-PL" dirty="0"/>
          </a:p>
          <a:p>
            <a:pPr>
              <a:buFont typeface="Arial" panose="020B0604020202020204" pitchFamily="34" charset="0"/>
              <a:buChar char="•"/>
            </a:pPr>
            <a:r>
              <a:rPr lang="pl-PL" dirty="0"/>
              <a:t>nadmiar płynów i sodu w organizmie,</a:t>
            </a:r>
          </a:p>
          <a:p>
            <a:pPr>
              <a:buFont typeface="Arial" panose="020B0604020202020204" pitchFamily="34" charset="0"/>
              <a:buChar char="•"/>
            </a:pPr>
            <a:r>
              <a:rPr lang="pl-PL" dirty="0"/>
              <a:t>zwiększenie objętości przestrzeni pozakomórkowej przy </a:t>
            </a:r>
            <a:r>
              <a:rPr lang="pl-PL" b="1" dirty="0"/>
              <a:t>prawidłowej </a:t>
            </a:r>
            <a:r>
              <a:rPr lang="pl-PL" b="1" dirty="0" err="1"/>
              <a:t>osmolarności</a:t>
            </a:r>
            <a:r>
              <a:rPr lang="pl-PL" b="1" dirty="0"/>
              <a:t> osocza</a:t>
            </a:r>
            <a:r>
              <a:rPr lang="pl-PL" dirty="0"/>
              <a:t>,</a:t>
            </a:r>
          </a:p>
          <a:p>
            <a:pPr>
              <a:buFont typeface="Arial" panose="020B0604020202020204" pitchFamily="34" charset="0"/>
              <a:buChar char="•"/>
            </a:pPr>
            <a:r>
              <a:rPr lang="pl-PL" dirty="0"/>
              <a:t>brak zmian w objętości płynu śródkomórkowego.</a:t>
            </a:r>
          </a:p>
          <a:p>
            <a:pPr marL="0" indent="0">
              <a:buNone/>
            </a:pPr>
            <a:endParaRPr lang="pl-PL" dirty="0"/>
          </a:p>
        </p:txBody>
      </p:sp>
    </p:spTree>
    <p:extLst>
      <p:ext uri="{BB962C8B-B14F-4D97-AF65-F5344CB8AC3E}">
        <p14:creationId xmlns:p14="http://schemas.microsoft.com/office/powerpoint/2010/main" val="4720255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69F157D-C9C5-2D79-F20C-89533FFAC6C4}"/>
              </a:ext>
            </a:extLst>
          </p:cNvPr>
          <p:cNvSpPr>
            <a:spLocks noGrp="1"/>
          </p:cNvSpPr>
          <p:nvPr>
            <p:ph type="title"/>
          </p:nvPr>
        </p:nvSpPr>
        <p:spPr>
          <a:xfrm>
            <a:off x="646111" y="452718"/>
            <a:ext cx="10117683"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07A32F90-49E1-951D-256C-615D0610B424}"/>
              </a:ext>
            </a:extLst>
          </p:cNvPr>
          <p:cNvSpPr>
            <a:spLocks noGrp="1"/>
          </p:cNvSpPr>
          <p:nvPr>
            <p:ph idx="1"/>
          </p:nvPr>
        </p:nvSpPr>
        <p:spPr>
          <a:xfrm>
            <a:off x="496390" y="2052918"/>
            <a:ext cx="9553464" cy="4530762"/>
          </a:xfrm>
        </p:spPr>
        <p:txBody>
          <a:bodyPr>
            <a:normAutofit/>
          </a:bodyPr>
          <a:lstStyle/>
          <a:p>
            <a:pPr>
              <a:buFont typeface="+mj-lt"/>
              <a:buAutoNum type="arabicPeriod" startAt="2"/>
            </a:pPr>
            <a:r>
              <a:rPr lang="pl-PL" b="1" dirty="0" smtClean="0"/>
              <a:t> </a:t>
            </a:r>
            <a:r>
              <a:rPr lang="pl-PL" b="1" dirty="0" err="1" smtClean="0"/>
              <a:t>Przewodnienie</a:t>
            </a:r>
            <a:r>
              <a:rPr lang="pl-PL" b="1" dirty="0" smtClean="0"/>
              <a:t> </a:t>
            </a:r>
            <a:r>
              <a:rPr lang="pl-PL" b="1" dirty="0"/>
              <a:t>hipertoniczne</a:t>
            </a:r>
            <a:endParaRPr lang="pl-PL" dirty="0"/>
          </a:p>
          <a:p>
            <a:pPr>
              <a:buFont typeface="Arial" panose="020B0604020202020204" pitchFamily="34" charset="0"/>
              <a:buChar char="•"/>
            </a:pPr>
            <a:r>
              <a:rPr lang="pl-PL" dirty="0"/>
              <a:t>nadmiar wody i sodu,</a:t>
            </a:r>
          </a:p>
          <a:p>
            <a:pPr>
              <a:buFont typeface="Arial" panose="020B0604020202020204" pitchFamily="34" charset="0"/>
              <a:buChar char="•"/>
            </a:pPr>
            <a:r>
              <a:rPr lang="pl-PL" dirty="0"/>
              <a:t>zwiększenie objętości przestrzeni pozakomórkowej i </a:t>
            </a:r>
            <a:r>
              <a:rPr lang="pl-PL" b="1" dirty="0"/>
              <a:t>zmniejszenie objętości płynu śródkomórkowego</a:t>
            </a:r>
            <a:r>
              <a:rPr lang="pl-PL" dirty="0"/>
              <a:t>,</a:t>
            </a:r>
          </a:p>
          <a:p>
            <a:pPr>
              <a:buFont typeface="Arial" panose="020B0604020202020204" pitchFamily="34" charset="0"/>
              <a:buChar char="•"/>
            </a:pPr>
            <a:r>
              <a:rPr lang="pl-PL" dirty="0"/>
              <a:t>wzrost </a:t>
            </a:r>
            <a:r>
              <a:rPr lang="pl-PL" dirty="0" err="1"/>
              <a:t>osmolarności</a:t>
            </a:r>
            <a:r>
              <a:rPr lang="pl-PL" dirty="0"/>
              <a:t> osocza.</a:t>
            </a:r>
          </a:p>
          <a:p>
            <a:pPr>
              <a:buFont typeface="+mj-lt"/>
              <a:buAutoNum type="arabicPeriod" startAt="3"/>
            </a:pPr>
            <a:r>
              <a:rPr lang="pl-PL" b="1" dirty="0" smtClean="0"/>
              <a:t> </a:t>
            </a:r>
            <a:r>
              <a:rPr lang="pl-PL" b="1" dirty="0" err="1" smtClean="0"/>
              <a:t>Przewodnienie</a:t>
            </a:r>
            <a:r>
              <a:rPr lang="pl-PL" b="1" dirty="0" smtClean="0"/>
              <a:t> </a:t>
            </a:r>
            <a:r>
              <a:rPr lang="pl-PL" b="1" dirty="0"/>
              <a:t>hipotoniczne (zatrucie wodne)</a:t>
            </a:r>
            <a:endParaRPr lang="pl-PL" dirty="0"/>
          </a:p>
          <a:p>
            <a:pPr>
              <a:buFont typeface="Arial" panose="020B0604020202020204" pitchFamily="34" charset="0"/>
              <a:buChar char="•"/>
            </a:pPr>
            <a:r>
              <a:rPr lang="pl-PL" dirty="0"/>
              <a:t>nadmierna zawartość wody w organizmie,</a:t>
            </a:r>
          </a:p>
          <a:p>
            <a:pPr>
              <a:buFont typeface="Arial" panose="020B0604020202020204" pitchFamily="34" charset="0"/>
              <a:buChar char="•"/>
            </a:pPr>
            <a:r>
              <a:rPr lang="pl-PL" dirty="0"/>
              <a:t>zwiększenie objętości płynów poza- i śródkomórkowych,</a:t>
            </a:r>
          </a:p>
          <a:p>
            <a:pPr>
              <a:buFont typeface="Arial" panose="020B0604020202020204" pitchFamily="34" charset="0"/>
              <a:buChar char="•"/>
            </a:pPr>
            <a:r>
              <a:rPr lang="pl-PL" dirty="0"/>
              <a:t>zmniejszenie </a:t>
            </a:r>
            <a:r>
              <a:rPr lang="pl-PL" dirty="0" err="1"/>
              <a:t>osmolarności</a:t>
            </a:r>
            <a:r>
              <a:rPr lang="pl-PL" dirty="0"/>
              <a:t> osocza i płynu śródkomórkowego.</a:t>
            </a:r>
          </a:p>
          <a:p>
            <a:pPr marL="0" indent="0">
              <a:buNone/>
            </a:pPr>
            <a:endParaRPr lang="pl-PL" dirty="0"/>
          </a:p>
        </p:txBody>
      </p:sp>
    </p:spTree>
    <p:extLst>
      <p:ext uri="{BB962C8B-B14F-4D97-AF65-F5344CB8AC3E}">
        <p14:creationId xmlns:p14="http://schemas.microsoft.com/office/powerpoint/2010/main" val="29991775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13FD196-6AB3-3BA5-97C6-C83E26FBA1D2}"/>
              </a:ext>
            </a:extLst>
          </p:cNvPr>
          <p:cNvSpPr>
            <a:spLocks noGrp="1"/>
          </p:cNvSpPr>
          <p:nvPr>
            <p:ph type="title"/>
          </p:nvPr>
        </p:nvSpPr>
        <p:spPr/>
        <p:txBody>
          <a:bodyPr>
            <a:normAutofit/>
          </a:bodyPr>
          <a:lstStyle/>
          <a:p>
            <a:r>
              <a:rPr lang="pl-PL" sz="4000" dirty="0" smtClean="0"/>
              <a:t>Nadmiar płynów</a:t>
            </a:r>
            <a:endParaRPr lang="pl-PL" dirty="0"/>
          </a:p>
        </p:txBody>
      </p:sp>
      <p:sp>
        <p:nvSpPr>
          <p:cNvPr id="3" name="Symbol zastępczy zawartości 2">
            <a:extLst>
              <a:ext uri="{FF2B5EF4-FFF2-40B4-BE49-F238E27FC236}">
                <a16:creationId xmlns:a16="http://schemas.microsoft.com/office/drawing/2014/main" xmlns="" id="{A6BC2926-3681-5FFB-CDB4-94EDA8C293F6}"/>
              </a:ext>
            </a:extLst>
          </p:cNvPr>
          <p:cNvSpPr>
            <a:spLocks noGrp="1"/>
          </p:cNvSpPr>
          <p:nvPr>
            <p:ph idx="1"/>
          </p:nvPr>
        </p:nvSpPr>
        <p:spPr>
          <a:xfrm>
            <a:off x="325037" y="2105169"/>
            <a:ext cx="9725797" cy="4504636"/>
          </a:xfrm>
        </p:spPr>
        <p:txBody>
          <a:bodyPr>
            <a:normAutofit fontScale="85000" lnSpcReduction="20000"/>
          </a:bodyPr>
          <a:lstStyle/>
          <a:p>
            <a:r>
              <a:rPr lang="pl-PL" b="1" dirty="0"/>
              <a:t>Cechy kliniczne </a:t>
            </a:r>
            <a:r>
              <a:rPr lang="pl-PL" b="1" dirty="0" err="1"/>
              <a:t>przewodnienia</a:t>
            </a:r>
            <a:endParaRPr lang="pl-PL" dirty="0"/>
          </a:p>
          <a:p>
            <a:pPr>
              <a:buFont typeface="+mj-lt"/>
              <a:buAutoNum type="arabicPeriod"/>
            </a:pPr>
            <a:r>
              <a:rPr lang="pl-PL" b="1" dirty="0" err="1"/>
              <a:t>Przewodnienie</a:t>
            </a:r>
            <a:r>
              <a:rPr lang="pl-PL" b="1" dirty="0"/>
              <a:t> izotoniczne</a:t>
            </a:r>
            <a:endParaRPr lang="pl-PL" dirty="0"/>
          </a:p>
          <a:p>
            <a:pPr>
              <a:buFont typeface="Arial" panose="020B0604020202020204" pitchFamily="34" charset="0"/>
              <a:buChar char="•"/>
            </a:pPr>
            <a:r>
              <a:rPr lang="pl-PL" dirty="0"/>
              <a:t>obrzęki – mogą być </a:t>
            </a:r>
            <a:r>
              <a:rPr lang="pl-PL" b="1" dirty="0"/>
              <a:t>uogólnione lub miejscowe</a:t>
            </a:r>
            <a:r>
              <a:rPr lang="pl-PL" dirty="0"/>
              <a:t>,</a:t>
            </a:r>
          </a:p>
          <a:p>
            <a:pPr>
              <a:buFont typeface="Arial" panose="020B0604020202020204" pitchFamily="34" charset="0"/>
              <a:buChar char="•"/>
            </a:pPr>
            <a:r>
              <a:rPr lang="pl-PL" dirty="0"/>
              <a:t>zmiany w badaniach laboratoryjnych: poziom białka, hemoglobiny, hematokrytu, </a:t>
            </a:r>
            <a:r>
              <a:rPr lang="pl-PL" dirty="0" err="1"/>
              <a:t>osmolalność</a:t>
            </a:r>
            <a:r>
              <a:rPr lang="pl-PL" dirty="0"/>
              <a:t> surowicy, stężenie sodu i gęstość względna moczu,</a:t>
            </a:r>
          </a:p>
          <a:p>
            <a:pPr>
              <a:buFont typeface="+mj-lt"/>
              <a:buAutoNum type="arabicPeriod" startAt="2"/>
            </a:pPr>
            <a:r>
              <a:rPr lang="pl-PL" b="1" dirty="0" err="1"/>
              <a:t>Przewodnienie</a:t>
            </a:r>
            <a:r>
              <a:rPr lang="pl-PL" b="1" dirty="0"/>
              <a:t> hipotoniczne (zatrucie wodne)</a:t>
            </a:r>
            <a:endParaRPr lang="pl-PL" dirty="0"/>
          </a:p>
          <a:p>
            <a:pPr>
              <a:buFont typeface="Arial" panose="020B0604020202020204" pitchFamily="34" charset="0"/>
              <a:buChar char="•"/>
            </a:pPr>
            <a:r>
              <a:rPr lang="pl-PL" dirty="0"/>
              <a:t>obrzęk mózgu,</a:t>
            </a:r>
          </a:p>
          <a:p>
            <a:pPr>
              <a:buFont typeface="Arial" panose="020B0604020202020204" pitchFamily="34" charset="0"/>
              <a:buChar char="•"/>
            </a:pPr>
            <a:r>
              <a:rPr lang="pl-PL" dirty="0"/>
              <a:t>zwiększenie objętości przestrzeni pozakomórkowej,</a:t>
            </a:r>
          </a:p>
          <a:p>
            <a:pPr>
              <a:buFont typeface="Arial" panose="020B0604020202020204" pitchFamily="34" charset="0"/>
              <a:buChar char="•"/>
            </a:pPr>
            <a:r>
              <a:rPr lang="pl-PL" dirty="0"/>
              <a:t>wzrost ciśnienia tętniczego krwi,</a:t>
            </a:r>
          </a:p>
          <a:p>
            <a:pPr>
              <a:buFont typeface="+mj-lt"/>
              <a:buAutoNum type="arabicPeriod" startAt="3"/>
            </a:pPr>
            <a:r>
              <a:rPr lang="pl-PL" b="1" dirty="0" err="1"/>
              <a:t>Przewodnienie</a:t>
            </a:r>
            <a:r>
              <a:rPr lang="pl-PL" b="1" dirty="0"/>
              <a:t> hipertoniczne</a:t>
            </a:r>
            <a:endParaRPr lang="pl-PL" dirty="0"/>
          </a:p>
          <a:p>
            <a:pPr>
              <a:buFont typeface="Arial" panose="020B0604020202020204" pitchFamily="34" charset="0"/>
              <a:buChar char="•"/>
            </a:pPr>
            <a:r>
              <a:rPr lang="pl-PL" dirty="0"/>
              <a:t>obrzęki,</a:t>
            </a:r>
          </a:p>
          <a:p>
            <a:pPr>
              <a:buFont typeface="Arial" panose="020B0604020202020204" pitchFamily="34" charset="0"/>
              <a:buChar char="•"/>
            </a:pPr>
            <a:r>
              <a:rPr lang="pl-PL" dirty="0"/>
              <a:t>cechy zastoju w płucach (obrzęk płuc),</a:t>
            </a:r>
          </a:p>
          <a:p>
            <a:pPr>
              <a:buFont typeface="Arial" panose="020B0604020202020204" pitchFamily="34" charset="0"/>
              <a:buChar char="•"/>
            </a:pPr>
            <a:r>
              <a:rPr lang="pl-PL" dirty="0"/>
              <a:t>zaburzenia ze strony ośrodkowego układu nerwowego, np. pobudzenie, zaburzenia świadomości.</a:t>
            </a:r>
          </a:p>
          <a:p>
            <a:pPr marL="0" indent="0">
              <a:buNone/>
            </a:pPr>
            <a:endParaRPr lang="pl-PL" dirty="0"/>
          </a:p>
        </p:txBody>
      </p:sp>
    </p:spTree>
    <p:extLst>
      <p:ext uri="{BB962C8B-B14F-4D97-AF65-F5344CB8AC3E}">
        <p14:creationId xmlns:p14="http://schemas.microsoft.com/office/powerpoint/2010/main" val="20383737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58C48D4-7B35-3E4B-7527-3B0CF3A00717}"/>
              </a:ext>
            </a:extLst>
          </p:cNvPr>
          <p:cNvSpPr>
            <a:spLocks noGrp="1"/>
          </p:cNvSpPr>
          <p:nvPr>
            <p:ph type="title"/>
          </p:nvPr>
        </p:nvSpPr>
        <p:spPr>
          <a:xfrm>
            <a:off x="646111" y="452718"/>
            <a:ext cx="10143809"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D600AD8A-C1C4-EA91-E4E9-9AEE4C3EE42D}"/>
              </a:ext>
            </a:extLst>
          </p:cNvPr>
          <p:cNvSpPr>
            <a:spLocks noGrp="1"/>
          </p:cNvSpPr>
          <p:nvPr>
            <p:ph idx="1"/>
          </p:nvPr>
        </p:nvSpPr>
        <p:spPr>
          <a:xfrm>
            <a:off x="496389" y="2052918"/>
            <a:ext cx="11194867" cy="4805082"/>
          </a:xfrm>
        </p:spPr>
        <p:txBody>
          <a:bodyPr>
            <a:normAutofit/>
          </a:bodyPr>
          <a:lstStyle/>
          <a:p>
            <a:r>
              <a:rPr lang="pl-PL" b="1" dirty="0"/>
              <a:t>Objawy </a:t>
            </a:r>
            <a:r>
              <a:rPr lang="pl-PL" b="1" dirty="0" err="1"/>
              <a:t>przewodnienia</a:t>
            </a:r>
            <a:r>
              <a:rPr lang="pl-PL" dirty="0"/>
              <a:t/>
            </a:r>
            <a:br>
              <a:rPr lang="pl-PL" dirty="0"/>
            </a:br>
            <a:r>
              <a:rPr lang="pl-PL" dirty="0"/>
              <a:t>Nasilenie objawów zależy głównie od </a:t>
            </a:r>
            <a:r>
              <a:rPr lang="pl-PL" b="1" dirty="0"/>
              <a:t>szybkości narastania nadmiaru płynów</a:t>
            </a:r>
            <a:r>
              <a:rPr lang="pl-PL" dirty="0"/>
              <a:t>, zwłaszcza w przestrzeni pozakomórkowej. Do charakterystycznych objawów należą:</a:t>
            </a:r>
          </a:p>
          <a:p>
            <a:pPr>
              <a:buFont typeface="+mj-lt"/>
              <a:buAutoNum type="arabicPeriod"/>
            </a:pPr>
            <a:r>
              <a:rPr lang="pl-PL" b="1" dirty="0"/>
              <a:t>Zmiany w tkankach i obrzęki:</a:t>
            </a:r>
            <a:endParaRPr lang="pl-PL" dirty="0"/>
          </a:p>
          <a:p>
            <a:pPr>
              <a:lnSpc>
                <a:spcPct val="110000"/>
              </a:lnSpc>
              <a:spcBef>
                <a:spcPts val="0"/>
              </a:spcBef>
              <a:spcAft>
                <a:spcPts val="0"/>
              </a:spcAft>
              <a:buFont typeface="Arial" panose="020B0604020202020204" pitchFamily="34" charset="0"/>
              <a:buChar char="•"/>
            </a:pPr>
            <a:r>
              <a:rPr lang="pl-PL" dirty="0"/>
              <a:t>wzmożone napięcie tkanek,</a:t>
            </a:r>
          </a:p>
          <a:p>
            <a:pPr>
              <a:lnSpc>
                <a:spcPct val="110000"/>
              </a:lnSpc>
              <a:spcBef>
                <a:spcPts val="0"/>
              </a:spcBef>
              <a:spcAft>
                <a:spcPts val="0"/>
              </a:spcAft>
              <a:buFont typeface="Arial" panose="020B0604020202020204" pitchFamily="34" charset="0"/>
              <a:buChar char="•"/>
            </a:pPr>
            <a:r>
              <a:rPr lang="pl-PL" dirty="0"/>
              <a:t>obrzęki </a:t>
            </a:r>
            <a:r>
              <a:rPr lang="pl-PL" b="1" dirty="0"/>
              <a:t>umiejscowione</a:t>
            </a:r>
            <a:r>
              <a:rPr lang="pl-PL" dirty="0"/>
              <a:t> – np. pochodzenia zapalnego, w przebiegu zaburzeń odpływu limfy lub żylnego, obrzęki alergiczne,</a:t>
            </a:r>
          </a:p>
          <a:p>
            <a:pPr>
              <a:lnSpc>
                <a:spcPct val="110000"/>
              </a:lnSpc>
              <a:spcBef>
                <a:spcPts val="0"/>
              </a:spcBef>
              <a:spcAft>
                <a:spcPts val="0"/>
              </a:spcAft>
              <a:buFont typeface="Arial" panose="020B0604020202020204" pitchFamily="34" charset="0"/>
              <a:buChar char="•"/>
            </a:pPr>
            <a:r>
              <a:rPr lang="pl-PL" dirty="0"/>
              <a:t>obrzęki </a:t>
            </a:r>
            <a:r>
              <a:rPr lang="pl-PL" b="1" dirty="0"/>
              <a:t>uogólnione</a:t>
            </a:r>
            <a:r>
              <a:rPr lang="pl-PL" dirty="0"/>
              <a:t> – związane z niewydolnością serca, nerek, wątroby, niedoborem białek, potasu, reakcjami polekowymi, ciążą lub obrzękami idiopatycznymi,</a:t>
            </a:r>
          </a:p>
          <a:p>
            <a:pPr>
              <a:lnSpc>
                <a:spcPct val="110000"/>
              </a:lnSpc>
              <a:spcBef>
                <a:spcPts val="0"/>
              </a:spcBef>
              <a:spcAft>
                <a:spcPts val="0"/>
              </a:spcAft>
              <a:buFont typeface="Arial" panose="020B0604020202020204" pitchFamily="34" charset="0"/>
              <a:buChar char="•"/>
            </a:pPr>
            <a:r>
              <a:rPr lang="pl-PL" dirty="0"/>
              <a:t>obrzęki kończyn dolnych objawiające się powstawaniem </a:t>
            </a:r>
            <a:r>
              <a:rPr lang="pl-PL" b="1" dirty="0"/>
              <a:t>dołków po ucisku skarpet lub skóry</a:t>
            </a:r>
            <a:r>
              <a:rPr lang="pl-PL" dirty="0"/>
              <a:t> w okolicy kostki przyśrodkowej,</a:t>
            </a:r>
          </a:p>
          <a:p>
            <a:pPr>
              <a:lnSpc>
                <a:spcPct val="110000"/>
              </a:lnSpc>
              <a:spcBef>
                <a:spcPts val="0"/>
              </a:spcBef>
              <a:spcAft>
                <a:spcPts val="0"/>
              </a:spcAft>
              <a:buFont typeface="Arial" panose="020B0604020202020204" pitchFamily="34" charset="0"/>
              <a:buChar char="•"/>
            </a:pPr>
            <a:r>
              <a:rPr lang="pl-PL" dirty="0"/>
              <a:t>u osób leżących dołki mogą pojawiać się w okolicy krzyżowej i dolnej części pleców,</a:t>
            </a:r>
          </a:p>
          <a:p>
            <a:pPr>
              <a:lnSpc>
                <a:spcPct val="110000"/>
              </a:lnSpc>
              <a:spcBef>
                <a:spcPts val="0"/>
              </a:spcBef>
              <a:spcAft>
                <a:spcPts val="0"/>
              </a:spcAft>
              <a:buFont typeface="Arial" panose="020B0604020202020204" pitchFamily="34" charset="0"/>
              <a:buChar char="•"/>
            </a:pPr>
            <a:r>
              <a:rPr lang="pl-PL" dirty="0"/>
              <a:t>mogą obejmować uda, powłoki brzuszne, zewnętrzne narządy płciowe, często stwierdza się </a:t>
            </a:r>
            <a:r>
              <a:rPr lang="pl-PL" b="1" dirty="0"/>
              <a:t>wodobrzusze</a:t>
            </a:r>
            <a:r>
              <a:rPr lang="pl-PL" dirty="0"/>
              <a:t>,</a:t>
            </a:r>
          </a:p>
          <a:p>
            <a:pPr marL="0" indent="0">
              <a:buNone/>
            </a:pPr>
            <a:endParaRPr lang="pl-PL" dirty="0"/>
          </a:p>
        </p:txBody>
      </p:sp>
    </p:spTree>
    <p:extLst>
      <p:ext uri="{BB962C8B-B14F-4D97-AF65-F5344CB8AC3E}">
        <p14:creationId xmlns:p14="http://schemas.microsoft.com/office/powerpoint/2010/main" val="39195370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58C48D4-7B35-3E4B-7527-3B0CF3A00717}"/>
              </a:ext>
            </a:extLst>
          </p:cNvPr>
          <p:cNvSpPr>
            <a:spLocks noGrp="1"/>
          </p:cNvSpPr>
          <p:nvPr>
            <p:ph type="title"/>
          </p:nvPr>
        </p:nvSpPr>
        <p:spPr>
          <a:xfrm>
            <a:off x="646111" y="452718"/>
            <a:ext cx="10143809" cy="1400530"/>
          </a:xfrm>
        </p:spPr>
        <p:txBody>
          <a:bodyPr>
            <a:normAutofit/>
          </a:bodyPr>
          <a:lstStyle/>
          <a:p>
            <a:r>
              <a:rPr lang="pl-PL" sz="4400" dirty="0" smtClean="0"/>
              <a:t>Nadmiar płynów</a:t>
            </a:r>
            <a:endParaRPr lang="pl-PL" dirty="0"/>
          </a:p>
        </p:txBody>
      </p:sp>
      <p:sp>
        <p:nvSpPr>
          <p:cNvPr id="3" name="Symbol zastępczy zawartości 2">
            <a:extLst>
              <a:ext uri="{FF2B5EF4-FFF2-40B4-BE49-F238E27FC236}">
                <a16:creationId xmlns:a16="http://schemas.microsoft.com/office/drawing/2014/main" xmlns="" id="{D600AD8A-C1C4-EA91-E4E9-9AEE4C3EE42D}"/>
              </a:ext>
            </a:extLst>
          </p:cNvPr>
          <p:cNvSpPr>
            <a:spLocks noGrp="1"/>
          </p:cNvSpPr>
          <p:nvPr>
            <p:ph idx="1"/>
          </p:nvPr>
        </p:nvSpPr>
        <p:spPr>
          <a:xfrm>
            <a:off x="496389" y="2052918"/>
            <a:ext cx="11194867" cy="4805082"/>
          </a:xfrm>
        </p:spPr>
        <p:txBody>
          <a:bodyPr>
            <a:normAutofit/>
          </a:bodyPr>
          <a:lstStyle/>
          <a:p>
            <a:pPr>
              <a:buFont typeface="+mj-lt"/>
              <a:buAutoNum type="arabicPeriod" startAt="2"/>
            </a:pPr>
            <a:r>
              <a:rPr lang="pl-PL" b="1" dirty="0" smtClean="0"/>
              <a:t> Zmiany </a:t>
            </a:r>
            <a:r>
              <a:rPr lang="pl-PL" b="1" dirty="0"/>
              <a:t>w wyglądzie skóry:</a:t>
            </a:r>
            <a:endParaRPr lang="pl-PL" dirty="0"/>
          </a:p>
          <a:p>
            <a:pPr>
              <a:buFont typeface="Arial" panose="020B0604020202020204" pitchFamily="34" charset="0"/>
              <a:buChar char="•"/>
            </a:pPr>
            <a:r>
              <a:rPr lang="pl-PL" dirty="0"/>
              <a:t>przy dłużej utrzymujących się obrzękach skóra może być lśniąca, cienka,</a:t>
            </a:r>
          </a:p>
          <a:p>
            <a:pPr>
              <a:buFont typeface="Arial" panose="020B0604020202020204" pitchFamily="34" charset="0"/>
              <a:buChar char="•"/>
            </a:pPr>
            <a:r>
              <a:rPr lang="pl-PL" dirty="0"/>
              <a:t>możliwe są </a:t>
            </a:r>
            <a:r>
              <a:rPr lang="pl-PL" b="1" dirty="0"/>
              <a:t>owrzodzenia</a:t>
            </a:r>
            <a:r>
              <a:rPr lang="pl-PL" dirty="0"/>
              <a:t> spowodowane zaburzeniami krążenia,</a:t>
            </a:r>
          </a:p>
          <a:p>
            <a:pPr>
              <a:buFont typeface="+mj-lt"/>
              <a:buAutoNum type="arabicPeriod" startAt="3"/>
            </a:pPr>
            <a:r>
              <a:rPr lang="pl-PL" b="1" dirty="0"/>
              <a:t>Objawy towarzyszące:</a:t>
            </a:r>
            <a:endParaRPr lang="pl-PL" dirty="0"/>
          </a:p>
          <a:p>
            <a:pPr>
              <a:buFont typeface="Arial" panose="020B0604020202020204" pitchFamily="34" charset="0"/>
              <a:buChar char="•"/>
            </a:pPr>
            <a:r>
              <a:rPr lang="pl-PL" dirty="0"/>
              <a:t>dolegliwości wynikające z choroby podstawowej – niewydolności serca, nerek, wątroby, enteropatii czy chorób głodowych,</a:t>
            </a:r>
          </a:p>
          <a:p>
            <a:pPr>
              <a:buFont typeface="Arial" panose="020B0604020202020204" pitchFamily="34" charset="0"/>
              <a:buChar char="•"/>
            </a:pPr>
            <a:r>
              <a:rPr lang="pl-PL" dirty="0"/>
              <a:t>niewyjaśnione zwiększenie masy ciała przy obrzękach uogólnionych.</a:t>
            </a:r>
          </a:p>
          <a:p>
            <a:pPr marL="0" indent="0">
              <a:buNone/>
            </a:pPr>
            <a:endParaRPr lang="pl-PL" dirty="0"/>
          </a:p>
        </p:txBody>
      </p:sp>
    </p:spTree>
    <p:extLst>
      <p:ext uri="{BB962C8B-B14F-4D97-AF65-F5344CB8AC3E}">
        <p14:creationId xmlns:p14="http://schemas.microsoft.com/office/powerpoint/2010/main" val="2937965036"/>
      </p:ext>
    </p:extLst>
  </p:cSld>
  <p:clrMapOvr>
    <a:masterClrMapping/>
  </p:clrMapOvr>
</p:sld>
</file>

<file path=ppt/theme/theme1.xml><?xml version="1.0" encoding="utf-8"?>
<a:theme xmlns:a="http://schemas.openxmlformats.org/drawingml/2006/main" name="Retrospekcja">
  <a:themeElements>
    <a:clrScheme name="Retrospekcj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c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2916</TotalTime>
  <Words>10225</Words>
  <Application>Microsoft Office PowerPoint</Application>
  <PresentationFormat>Panoramiczny</PresentationFormat>
  <Paragraphs>1144</Paragraphs>
  <Slides>132</Slides>
  <Notes>21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132</vt:i4>
      </vt:variant>
    </vt:vector>
  </HeadingPairs>
  <TitlesOfParts>
    <vt:vector size="138" baseType="lpstr">
      <vt:lpstr>Arial</vt:lpstr>
      <vt:lpstr>Calibri</vt:lpstr>
      <vt:lpstr>Calibri Light</vt:lpstr>
      <vt:lpstr>Times New Roman</vt:lpstr>
      <vt:lpstr>Wingdings</vt:lpstr>
      <vt:lpstr>Retrospekcja</vt:lpstr>
      <vt:lpstr>Pielęgnacja pacjenta z zaburzeniami układu oddechowego</vt:lpstr>
      <vt:lpstr>Prezentacja programu PowerPoint</vt:lpstr>
      <vt:lpstr>Wentylacja</vt:lpstr>
      <vt:lpstr>Patofizjologiczne zmiany w schorzeniach układu oddechowego</vt:lpstr>
      <vt:lpstr>Schorzenia układu oddechowego a niewydolność oddechowa</vt:lpstr>
      <vt:lpstr>Duszność</vt:lpstr>
      <vt:lpstr>Duszność</vt:lpstr>
      <vt:lpstr>Podział duszności ze względu na fazy oddychania</vt:lpstr>
      <vt:lpstr>Kliniczne postacie duszności</vt:lpstr>
      <vt:lpstr>Duszność</vt:lpstr>
      <vt:lpstr>Duszność</vt:lpstr>
      <vt:lpstr>Sinica</vt:lpstr>
      <vt:lpstr>Sinica</vt:lpstr>
      <vt:lpstr>Kaszel</vt:lpstr>
      <vt:lpstr>Kaszel</vt:lpstr>
      <vt:lpstr>Kaszel</vt:lpstr>
      <vt:lpstr>Kaszel</vt:lpstr>
      <vt:lpstr>Kaszel</vt:lpstr>
      <vt:lpstr>Plwocina</vt:lpstr>
      <vt:lpstr>Plwocina</vt:lpstr>
      <vt:lpstr>Plwocina</vt:lpstr>
      <vt:lpstr>Chrypka</vt:lpstr>
      <vt:lpstr>Diagnostyka układu oddechowego</vt:lpstr>
      <vt:lpstr>Diagnostyka układu oddechowego</vt:lpstr>
      <vt:lpstr>Badania obrazowe</vt:lpstr>
      <vt:lpstr>Badania obrazowe</vt:lpstr>
      <vt:lpstr>Badania obrazowe</vt:lpstr>
      <vt:lpstr>Badanie funkcji płuc</vt:lpstr>
      <vt:lpstr>Badanie funkcji płuc</vt:lpstr>
      <vt:lpstr>Badanie funkcji płuc</vt:lpstr>
      <vt:lpstr>Badanie funkcji płuc</vt:lpstr>
      <vt:lpstr>Badanie funkcji płuc</vt:lpstr>
      <vt:lpstr>Badanie funkcji płuc</vt:lpstr>
      <vt:lpstr>Badanie funkcji płuc</vt:lpstr>
      <vt:lpstr>Badanie funkcji płuc</vt:lpstr>
      <vt:lpstr>Badanie funkcji płuc</vt:lpstr>
      <vt:lpstr>Badanie funkcji płuc</vt:lpstr>
      <vt:lpstr>Badanie funkcji płuc</vt:lpstr>
      <vt:lpstr>Badanie inwazyjne -bronchokopia</vt:lpstr>
      <vt:lpstr>Badanie inwazyjne -bronchokopia</vt:lpstr>
      <vt:lpstr>Badanie inwazyjne -bronchokopia</vt:lpstr>
      <vt:lpstr>Badanie inwazyjne - biopsja</vt:lpstr>
      <vt:lpstr>Badanie inwazyjne - biopsja</vt:lpstr>
      <vt:lpstr>Biopsja</vt:lpstr>
      <vt:lpstr>Biopsja</vt:lpstr>
      <vt:lpstr>Problem: Przewlekła duszność (zaburzenia oddychania) spowodowana zaburzeniami wentylacji płuc.</vt:lpstr>
      <vt:lpstr>Problem: Przewlekła duszność (zaburzenia oddychania) spowodowana zaburzeniami wentylacji płuc.</vt:lpstr>
      <vt:lpstr>Problem: Przewlekły kaszel  spowodowany istotą choroby.</vt:lpstr>
      <vt:lpstr>Problem: Trudność w odkrztuszaniu zalegającej wydzieliny w drzewie oskrzelowym.</vt:lpstr>
      <vt:lpstr>Problem: Trudność w odkrztuszaniu zalegającej wydzieliny w drzewie oskrzelowym.</vt:lpstr>
      <vt:lpstr>Problem: Dyskomfort pacjenta spowodowany bólem głowy przez intensywny kaszel.</vt:lpstr>
      <vt:lpstr>Problem: Ryzyko wystąpienia (obecność) obrzęków kończyn dolnych spowodowane istotą choroby.</vt:lpstr>
      <vt:lpstr>Problem: Brak motywacji do zaprzestania palenia.</vt:lpstr>
      <vt:lpstr>Problem: Deficyt w natlenieniu pacjenta i eliminacji dwutlenku węgla wynikający z istoty choroby</vt:lpstr>
      <vt:lpstr>Problem: Deficyt w natlenieniu pacjenta i eliminacji dwutlenku węgla wynikający z istoty choroby</vt:lpstr>
      <vt:lpstr>Problem: Osłabienie i łatwe meczenie spowodowane niedostatecznym dostarczaniem tlenu do tkanek (nieprawidłowymi wartościami hemoglobiny)</vt:lpstr>
      <vt:lpstr>Problem: Nasilające się zaburzenia w oddychaniu  unieruchomiły pacjentkę w łóżku przez co utraciła zdolność do  samo opieki.</vt:lpstr>
      <vt:lpstr>Problem: Nasilające się zaburzenia w oddychaniu  unieruchomiły pacjentkę w łóżku przez co utraciła zdolność do  samo opieki.</vt:lpstr>
      <vt:lpstr>Problem: Brak wiedzy o chorobie i skutkach jej lekceważenia może prowadzić do pogorszenia stanu zdrowia  lub nawet śmierci</vt:lpstr>
      <vt:lpstr>Pielęgnacja pacjenta z zaburzeniami układu moczowego</vt:lpstr>
      <vt:lpstr>Układ moczowy</vt:lpstr>
      <vt:lpstr>Układ moczowy</vt:lpstr>
      <vt:lpstr>Mocz prawidłowy</vt:lpstr>
      <vt:lpstr>Układ moczowy</vt:lpstr>
      <vt:lpstr>Zaburzenia w schorzeniach układu moczowego</vt:lpstr>
      <vt:lpstr>Zaburzenia w schorzeniach układu moczowego</vt:lpstr>
      <vt:lpstr>Zaburzenia w schorzeniach układu moczowego</vt:lpstr>
      <vt:lpstr>Podstawowe zaburzenia układu moczowego</vt:lpstr>
      <vt:lpstr>Podstawowe zaburzenia układu moczowego</vt:lpstr>
      <vt:lpstr>Podstawowe zaburzenia układu moczowego</vt:lpstr>
      <vt:lpstr>Podstawowe zaburzenia układu moczowego</vt:lpstr>
      <vt:lpstr>Podstawowe zaburzenia układu moczowego</vt:lpstr>
      <vt:lpstr>Podstawowe zaburzenia układu moczowego</vt:lpstr>
      <vt:lpstr>Podstawowe zaburzenia układu moczowego</vt:lpstr>
      <vt:lpstr>Zatrzymanie moczu</vt:lpstr>
      <vt:lpstr>Zatrzymanie moczu</vt:lpstr>
      <vt:lpstr>Nietrzymanie moczu</vt:lpstr>
      <vt:lpstr>Podstawowe zaburzenia układu moczowego</vt:lpstr>
      <vt:lpstr>Ostre odmiedniczkowe zapalenie nerek </vt:lpstr>
      <vt:lpstr>Ostre odmiedniczkowe zapalenie nerek </vt:lpstr>
      <vt:lpstr>Ostre odmiedniczkowe zapalenie nerek </vt:lpstr>
      <vt:lpstr>Przewlekle odmiedniczkowe zapalenie nerek </vt:lpstr>
      <vt:lpstr>Przewlekle odmiedniczkowe zapalenie nerek </vt:lpstr>
      <vt:lpstr>Przewlekle odmiedniczkowe zapalenie nerek </vt:lpstr>
      <vt:lpstr>Przewlekle odmiedniczkowe zapalenie nerek </vt:lpstr>
      <vt:lpstr>Zapalenie pęcherza moczowego </vt:lpstr>
      <vt:lpstr>Zapalenie pęcherza moczowego </vt:lpstr>
      <vt:lpstr>Deficyt płynów</vt:lpstr>
      <vt:lpstr>Deficyt płynów</vt:lpstr>
      <vt:lpstr>Deficyt płynów</vt:lpstr>
      <vt:lpstr>Deficyt płynów</vt:lpstr>
      <vt:lpstr>Deficyt płynów</vt:lpstr>
      <vt:lpstr>Deficyt płynów</vt:lpstr>
      <vt:lpstr>Deficyt płynów</vt:lpstr>
      <vt:lpstr>Nadmiar płynów</vt:lpstr>
      <vt:lpstr>Nadmiar płynów</vt:lpstr>
      <vt:lpstr>Nadmiar płynów</vt:lpstr>
      <vt:lpstr>Nadmiar płynów</vt:lpstr>
      <vt:lpstr>Nadmiar płynów</vt:lpstr>
      <vt:lpstr>Nadmiar płynów</vt:lpstr>
      <vt:lpstr>Nadmiar płynów</vt:lpstr>
      <vt:lpstr>Nadmiar płynów</vt:lpstr>
      <vt:lpstr>Udział pielęgniarki w badaniach diagnostycznych układu moczowego</vt:lpstr>
      <vt:lpstr>Udział pielęgniarki w badaniach diagnostycznych układu moczowego</vt:lpstr>
      <vt:lpstr>Udział pielęgniarki w badaniach diagnostycznych układu moczowego</vt:lpstr>
      <vt:lpstr>Udział pielęgniarki w badaniach diagnostycznych układu moczowego</vt:lpstr>
      <vt:lpstr>Udział pielęgniarki w badaniach diagnostycznych układu moczowego</vt:lpstr>
      <vt:lpstr>Udział pielęgniarki w badaniach diagnostycznych układu moczowego</vt:lpstr>
      <vt:lpstr>Badania obrazowe</vt:lpstr>
      <vt:lpstr>Badania obrazowe- USG</vt:lpstr>
      <vt:lpstr>Badania obrazowe- USG</vt:lpstr>
      <vt:lpstr>Badania obrazowe- USG</vt:lpstr>
      <vt:lpstr>Badania obrazowe- USG</vt:lpstr>
      <vt:lpstr>Badania obrazowe- USG</vt:lpstr>
      <vt:lpstr>Badania czynnościowe</vt:lpstr>
      <vt:lpstr>Badania czynnościowe</vt:lpstr>
      <vt:lpstr>Badania czynnościowe</vt:lpstr>
      <vt:lpstr>Dobowa zbiórka moczu</vt:lpstr>
      <vt:lpstr>Dobowa zbiórka moczu</vt:lpstr>
      <vt:lpstr>Dobowa zbiórka moczu</vt:lpstr>
      <vt:lpstr>Dobowy bilans płynów</vt:lpstr>
      <vt:lpstr>Dobowy bilans płynów</vt:lpstr>
      <vt:lpstr>Dobowy bilans płynów</vt:lpstr>
      <vt:lpstr>Dobowy bilans płynów</vt:lpstr>
      <vt:lpstr>KARTA BILANSU PŁYNÓW</vt:lpstr>
      <vt:lpstr>Problem. Brak wiedzy pacjenta na temat chorób układu moczowego i skutków ich nieleczenia</vt:lpstr>
      <vt:lpstr>Ryzyko zakażenia dróg moczowych związane z nieprawidłową higieną krocza i zaleganiem moczu</vt:lpstr>
      <vt:lpstr>Zaburzenia oddawania moczu (częstomocz, dysuria, nykturia)</vt:lpstr>
      <vt:lpstr>Ryzyko odwodnienia związane z poliurią lub gorączką w przebiegu chorób nerek</vt:lpstr>
      <vt:lpstr>Lęk pacjenta związany z objawami choroby układu moczowego i hospitalizacją</vt:lpstr>
      <vt:lpstr>Ryzyko powikłań związanych z cewnikiem Foleya (np. infekcja dróg moczowych, podrażnienie cewki moczowej, uszkodzenie błony śluzowej).</vt:lpstr>
      <vt:lpstr>Ryzyko powikłań związanych z cewnikiem Foleya (np. infekcja dróg moczowych, podrażnienie cewki moczowej, uszkodzenie błony śluzowej).</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Pielęgnacja pacjenta z zaburzeniami układu oddechowego</dc:title>
  <dc:creator>Magdalena Łopuszańska-Wykrota</dc:creator>
  <cp:lastModifiedBy>Magdalena Łopuszańska-Wykrota</cp:lastModifiedBy>
  <cp:revision>59</cp:revision>
  <dcterms:created xsi:type="dcterms:W3CDTF">2025-12-30T19:39:43Z</dcterms:created>
  <dcterms:modified xsi:type="dcterms:W3CDTF">2026-01-01T20:16:31Z</dcterms:modified>
</cp:coreProperties>
</file>