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1"/>
  </p:sldMasterIdLst>
  <p:sldIdLst>
    <p:sldId id="256" r:id="rId2"/>
    <p:sldId id="257" r:id="rId3"/>
    <p:sldId id="258" r:id="rId4"/>
    <p:sldId id="259" r:id="rId5"/>
    <p:sldId id="260" r:id="rId6"/>
    <p:sldId id="261" r:id="rId7"/>
    <p:sldId id="262" r:id="rId8"/>
    <p:sldId id="263" r:id="rId9"/>
    <p:sldId id="344" r:id="rId10"/>
    <p:sldId id="264" r:id="rId11"/>
    <p:sldId id="265" r:id="rId12"/>
    <p:sldId id="326" r:id="rId13"/>
    <p:sldId id="345" r:id="rId14"/>
    <p:sldId id="327" r:id="rId15"/>
    <p:sldId id="328" r:id="rId16"/>
    <p:sldId id="266" r:id="rId17"/>
    <p:sldId id="351" r:id="rId18"/>
    <p:sldId id="267" r:id="rId19"/>
    <p:sldId id="348" r:id="rId20"/>
    <p:sldId id="268" r:id="rId21"/>
    <p:sldId id="271" r:id="rId22"/>
    <p:sldId id="346" r:id="rId23"/>
    <p:sldId id="349" r:id="rId24"/>
    <p:sldId id="350" r:id="rId25"/>
    <p:sldId id="347" r:id="rId26"/>
    <p:sldId id="272" r:id="rId27"/>
    <p:sldId id="273" r:id="rId28"/>
    <p:sldId id="274" r:id="rId29"/>
    <p:sldId id="275" r:id="rId30"/>
    <p:sldId id="276" r:id="rId31"/>
    <p:sldId id="354" r:id="rId32"/>
    <p:sldId id="355" r:id="rId33"/>
    <p:sldId id="356" r:id="rId34"/>
    <p:sldId id="357" r:id="rId35"/>
    <p:sldId id="277" r:id="rId36"/>
    <p:sldId id="278" r:id="rId37"/>
    <p:sldId id="352" r:id="rId38"/>
    <p:sldId id="279" r:id="rId39"/>
    <p:sldId id="280" r:id="rId40"/>
    <p:sldId id="353" r:id="rId41"/>
    <p:sldId id="281" r:id="rId42"/>
    <p:sldId id="358" r:id="rId43"/>
    <p:sldId id="282" r:id="rId44"/>
    <p:sldId id="283" r:id="rId45"/>
    <p:sldId id="284" r:id="rId46"/>
    <p:sldId id="359" r:id="rId47"/>
    <p:sldId id="285" r:id="rId48"/>
    <p:sldId id="286" r:id="rId49"/>
    <p:sldId id="324" r:id="rId50"/>
    <p:sldId id="325" r:id="rId51"/>
    <p:sldId id="287" r:id="rId52"/>
    <p:sldId id="288" r:id="rId53"/>
    <p:sldId id="289" r:id="rId54"/>
    <p:sldId id="360" r:id="rId55"/>
    <p:sldId id="290" r:id="rId56"/>
    <p:sldId id="361" r:id="rId57"/>
    <p:sldId id="362" r:id="rId58"/>
    <p:sldId id="364" r:id="rId59"/>
    <p:sldId id="363" r:id="rId60"/>
    <p:sldId id="291" r:id="rId61"/>
    <p:sldId id="365" r:id="rId62"/>
    <p:sldId id="292" r:id="rId63"/>
    <p:sldId id="293" r:id="rId64"/>
    <p:sldId id="366" r:id="rId65"/>
    <p:sldId id="294" r:id="rId66"/>
    <p:sldId id="295" r:id="rId67"/>
    <p:sldId id="296" r:id="rId68"/>
    <p:sldId id="367" r:id="rId69"/>
    <p:sldId id="297" r:id="rId70"/>
    <p:sldId id="298" r:id="rId71"/>
    <p:sldId id="368" r:id="rId72"/>
    <p:sldId id="299" r:id="rId73"/>
    <p:sldId id="369" r:id="rId74"/>
    <p:sldId id="320" r:id="rId75"/>
    <p:sldId id="321" r:id="rId76"/>
    <p:sldId id="300" r:id="rId77"/>
    <p:sldId id="301" r:id="rId78"/>
    <p:sldId id="302" r:id="rId79"/>
    <p:sldId id="370" r:id="rId80"/>
    <p:sldId id="303" r:id="rId81"/>
    <p:sldId id="304" r:id="rId82"/>
    <p:sldId id="305" r:id="rId83"/>
    <p:sldId id="306" r:id="rId84"/>
    <p:sldId id="371" r:id="rId85"/>
    <p:sldId id="307" r:id="rId86"/>
    <p:sldId id="310" r:id="rId87"/>
    <p:sldId id="308" r:id="rId88"/>
    <p:sldId id="309" r:id="rId89"/>
    <p:sldId id="311" r:id="rId90"/>
    <p:sldId id="372" r:id="rId91"/>
    <p:sldId id="312" r:id="rId92"/>
    <p:sldId id="313" r:id="rId93"/>
    <p:sldId id="314" r:id="rId94"/>
    <p:sldId id="315" r:id="rId95"/>
    <p:sldId id="316" r:id="rId96"/>
    <p:sldId id="317" r:id="rId97"/>
    <p:sldId id="373" r:id="rId98"/>
    <p:sldId id="318" r:id="rId99"/>
    <p:sldId id="319" r:id="rId100"/>
    <p:sldId id="374" r:id="rId101"/>
    <p:sldId id="322" r:id="rId102"/>
    <p:sldId id="375" r:id="rId103"/>
    <p:sldId id="323" r:id="rId104"/>
    <p:sldId id="330" r:id="rId105"/>
    <p:sldId id="329" r:id="rId106"/>
    <p:sldId id="331" r:id="rId107"/>
    <p:sldId id="332" r:id="rId108"/>
    <p:sldId id="333" r:id="rId109"/>
    <p:sldId id="334" r:id="rId110"/>
    <p:sldId id="376" r:id="rId111"/>
    <p:sldId id="335" r:id="rId112"/>
    <p:sldId id="336" r:id="rId113"/>
    <p:sldId id="337" r:id="rId114"/>
    <p:sldId id="338" r:id="rId115"/>
    <p:sldId id="339" r:id="rId116"/>
    <p:sldId id="340" r:id="rId117"/>
    <p:sldId id="341" r:id="rId118"/>
    <p:sldId id="342" r:id="rId119"/>
    <p:sldId id="343" r:id="rId120"/>
    <p:sldId id="377" r:id="rId121"/>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607" autoAdjust="0"/>
    <p:restoredTop sz="94660"/>
  </p:normalViewPr>
  <p:slideViewPr>
    <p:cSldViewPr snapToGrid="0">
      <p:cViewPr varScale="1">
        <p:scale>
          <a:sx n="95" d="100"/>
          <a:sy n="95" d="100"/>
        </p:scale>
        <p:origin x="8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theme" Target="theme/theme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pl-PL" smtClean="0"/>
              <a:t>Kliknij, aby edytować styl</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l-PL" smtClean="0"/>
              <a:t>Kliknij, aby edytować styl wzorca podtytułu</a:t>
            </a:r>
            <a:endParaRPr lang="en-US" dirty="0"/>
          </a:p>
        </p:txBody>
      </p:sp>
      <p:sp>
        <p:nvSpPr>
          <p:cNvPr id="4" name="Date Placeholder 3"/>
          <p:cNvSpPr>
            <a:spLocks noGrp="1"/>
          </p:cNvSpPr>
          <p:nvPr>
            <p:ph type="dt" sz="half" idx="10"/>
          </p:nvPr>
        </p:nvSpPr>
        <p:spPr/>
        <p:txBody>
          <a:bodyPr/>
          <a:lstStyle/>
          <a:p>
            <a:fld id="{D9916A79-C8F7-4275-8E1E-6B46D63196D0}" type="datetimeFigureOut">
              <a:rPr lang="pl-PL" smtClean="0"/>
              <a:t>26.03.2026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4407F564-48A8-4220-8972-E6EFC22A67D6}" type="slidenum">
              <a:rPr lang="pl-PL" smtClean="0"/>
              <a:t>‹#›</a:t>
            </a:fld>
            <a:endParaRPr lang="pl-PL"/>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91597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10"/>
          </p:nvPr>
        </p:nvSpPr>
        <p:spPr/>
        <p:txBody>
          <a:bodyPr/>
          <a:lstStyle/>
          <a:p>
            <a:fld id="{D9916A79-C8F7-4275-8E1E-6B46D63196D0}" type="datetimeFigureOut">
              <a:rPr lang="pl-PL" smtClean="0"/>
              <a:t>26.03.2026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4407F564-48A8-4220-8972-E6EFC22A67D6}" type="slidenum">
              <a:rPr lang="pl-PL" smtClean="0"/>
              <a:t>‹#›</a:t>
            </a:fld>
            <a:endParaRPr lang="pl-PL"/>
          </a:p>
        </p:txBody>
      </p:sp>
    </p:spTree>
    <p:extLst>
      <p:ext uri="{BB962C8B-B14F-4D97-AF65-F5344CB8AC3E}">
        <p14:creationId xmlns:p14="http://schemas.microsoft.com/office/powerpoint/2010/main" val="17735852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ytuł pionowy i teks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pl-PL" smtClean="0"/>
              <a:t>Kliknij, aby edytować styl</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10"/>
          </p:nvPr>
        </p:nvSpPr>
        <p:spPr/>
        <p:txBody>
          <a:bodyPr/>
          <a:lstStyle/>
          <a:p>
            <a:fld id="{D9916A79-C8F7-4275-8E1E-6B46D63196D0}" type="datetimeFigureOut">
              <a:rPr lang="pl-PL" smtClean="0"/>
              <a:t>26.03.2026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4407F564-48A8-4220-8972-E6EFC22A67D6}" type="slidenum">
              <a:rPr lang="pl-PL" smtClean="0"/>
              <a:t>‹#›</a:t>
            </a:fld>
            <a:endParaRPr lang="pl-PL"/>
          </a:p>
        </p:txBody>
      </p:sp>
    </p:spTree>
    <p:extLst>
      <p:ext uri="{BB962C8B-B14F-4D97-AF65-F5344CB8AC3E}">
        <p14:creationId xmlns:p14="http://schemas.microsoft.com/office/powerpoint/2010/main" val="9886609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pl-PL" smtClean="0"/>
              <a:t>Kliknij, aby edytować styl</a:t>
            </a:r>
            <a:endParaRPr lang="en-US" dirty="0"/>
          </a:p>
        </p:txBody>
      </p:sp>
      <p:sp>
        <p:nvSpPr>
          <p:cNvPr id="3" name="Content Placeholder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10"/>
          </p:nvPr>
        </p:nvSpPr>
        <p:spPr/>
        <p:txBody>
          <a:bodyPr/>
          <a:lstStyle/>
          <a:p>
            <a:fld id="{D9916A79-C8F7-4275-8E1E-6B46D63196D0}" type="datetimeFigureOut">
              <a:rPr lang="pl-PL" smtClean="0"/>
              <a:t>26.03.2026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4407F564-48A8-4220-8972-E6EFC22A67D6}" type="slidenum">
              <a:rPr lang="pl-PL" smtClean="0"/>
              <a:t>‹#›</a:t>
            </a:fld>
            <a:endParaRPr lang="pl-PL"/>
          </a:p>
        </p:txBody>
      </p:sp>
    </p:spTree>
    <p:extLst>
      <p:ext uri="{BB962C8B-B14F-4D97-AF65-F5344CB8AC3E}">
        <p14:creationId xmlns:p14="http://schemas.microsoft.com/office/powerpoint/2010/main" val="41940022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Nagłówek sekcj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pl-PL" smtClean="0"/>
              <a:t>Kliknij, aby edytować styl</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Date Placeholder 3"/>
          <p:cNvSpPr>
            <a:spLocks noGrp="1"/>
          </p:cNvSpPr>
          <p:nvPr>
            <p:ph type="dt" sz="half" idx="10"/>
          </p:nvPr>
        </p:nvSpPr>
        <p:spPr/>
        <p:txBody>
          <a:bodyPr/>
          <a:lstStyle/>
          <a:p>
            <a:fld id="{D9916A79-C8F7-4275-8E1E-6B46D63196D0}" type="datetimeFigureOut">
              <a:rPr lang="pl-PL" smtClean="0"/>
              <a:t>26.03.2026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4407F564-48A8-4220-8972-E6EFC22A67D6}" type="slidenum">
              <a:rPr lang="pl-PL" smtClean="0"/>
              <a:t>‹#›</a:t>
            </a:fld>
            <a:endParaRPr lang="pl-PL"/>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23722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pl-PL" smtClean="0"/>
              <a:t>Kliknij, aby edytować styl</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5" name="Date Placeholder 4"/>
          <p:cNvSpPr>
            <a:spLocks noGrp="1"/>
          </p:cNvSpPr>
          <p:nvPr>
            <p:ph type="dt" sz="half" idx="10"/>
          </p:nvPr>
        </p:nvSpPr>
        <p:spPr/>
        <p:txBody>
          <a:bodyPr/>
          <a:lstStyle/>
          <a:p>
            <a:fld id="{D9916A79-C8F7-4275-8E1E-6B46D63196D0}" type="datetimeFigureOut">
              <a:rPr lang="pl-PL" smtClean="0"/>
              <a:t>26.03.2026</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4407F564-48A8-4220-8972-E6EFC22A67D6}" type="slidenum">
              <a:rPr lang="pl-PL" smtClean="0"/>
              <a:t>‹#›</a:t>
            </a:fld>
            <a:endParaRPr lang="pl-PL"/>
          </a:p>
        </p:txBody>
      </p:sp>
    </p:spTree>
    <p:extLst>
      <p:ext uri="{BB962C8B-B14F-4D97-AF65-F5344CB8AC3E}">
        <p14:creationId xmlns:p14="http://schemas.microsoft.com/office/powerpoint/2010/main" val="89409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pl-PL" smtClean="0"/>
              <a:t>Kliknij, aby edytować styl</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Content Placeholder 3"/>
          <p:cNvSpPr>
            <a:spLocks noGrp="1"/>
          </p:cNvSpPr>
          <p:nvPr>
            <p:ph sz="half" idx="2"/>
          </p:nvPr>
        </p:nvSpPr>
        <p:spPr>
          <a:xfrm>
            <a:off x="1097280" y="2582334"/>
            <a:ext cx="4937760" cy="337820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Content Placeholder 5"/>
          <p:cNvSpPr>
            <a:spLocks noGrp="1"/>
          </p:cNvSpPr>
          <p:nvPr>
            <p:ph sz="quarter" idx="4"/>
          </p:nvPr>
        </p:nvSpPr>
        <p:spPr>
          <a:xfrm>
            <a:off x="6217920" y="2582334"/>
            <a:ext cx="4937760" cy="337820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7" name="Date Placeholder 6"/>
          <p:cNvSpPr>
            <a:spLocks noGrp="1"/>
          </p:cNvSpPr>
          <p:nvPr>
            <p:ph type="dt" sz="half" idx="10"/>
          </p:nvPr>
        </p:nvSpPr>
        <p:spPr/>
        <p:txBody>
          <a:bodyPr/>
          <a:lstStyle/>
          <a:p>
            <a:fld id="{D9916A79-C8F7-4275-8E1E-6B46D63196D0}" type="datetimeFigureOut">
              <a:rPr lang="pl-PL" smtClean="0"/>
              <a:t>26.03.2026</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4407F564-48A8-4220-8972-E6EFC22A67D6}" type="slidenum">
              <a:rPr lang="pl-PL" smtClean="0"/>
              <a:t>‹#›</a:t>
            </a:fld>
            <a:endParaRPr lang="pl-PL"/>
          </a:p>
        </p:txBody>
      </p:sp>
    </p:spTree>
    <p:extLst>
      <p:ext uri="{BB962C8B-B14F-4D97-AF65-F5344CB8AC3E}">
        <p14:creationId xmlns:p14="http://schemas.microsoft.com/office/powerpoint/2010/main" val="25955041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dirty="0"/>
          </a:p>
        </p:txBody>
      </p:sp>
      <p:sp>
        <p:nvSpPr>
          <p:cNvPr id="3" name="Date Placeholder 2"/>
          <p:cNvSpPr>
            <a:spLocks noGrp="1"/>
          </p:cNvSpPr>
          <p:nvPr>
            <p:ph type="dt" sz="half" idx="10"/>
          </p:nvPr>
        </p:nvSpPr>
        <p:spPr/>
        <p:txBody>
          <a:bodyPr/>
          <a:lstStyle/>
          <a:p>
            <a:fld id="{D9916A79-C8F7-4275-8E1E-6B46D63196D0}" type="datetimeFigureOut">
              <a:rPr lang="pl-PL" smtClean="0"/>
              <a:t>26.03.2026</a:t>
            </a:fld>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p:txBody>
          <a:bodyPr/>
          <a:lstStyle/>
          <a:p>
            <a:fld id="{4407F564-48A8-4220-8972-E6EFC22A67D6}" type="slidenum">
              <a:rPr lang="pl-PL" smtClean="0"/>
              <a:t>‹#›</a:t>
            </a:fld>
            <a:endParaRPr lang="pl-PL"/>
          </a:p>
        </p:txBody>
      </p:sp>
    </p:spTree>
    <p:extLst>
      <p:ext uri="{BB962C8B-B14F-4D97-AF65-F5344CB8AC3E}">
        <p14:creationId xmlns:p14="http://schemas.microsoft.com/office/powerpoint/2010/main" val="42722706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D9916A79-C8F7-4275-8E1E-6B46D63196D0}" type="datetimeFigureOut">
              <a:rPr lang="pl-PL" smtClean="0"/>
              <a:t>26.03.2026</a:t>
            </a:fld>
            <a:endParaRPr lang="pl-PL"/>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pl-PL"/>
          </a:p>
        </p:txBody>
      </p:sp>
      <p:sp>
        <p:nvSpPr>
          <p:cNvPr id="9" name="Slide Number Placeholder 8"/>
          <p:cNvSpPr>
            <a:spLocks noGrp="1"/>
          </p:cNvSpPr>
          <p:nvPr>
            <p:ph type="sldNum" sz="quarter" idx="12"/>
          </p:nvPr>
        </p:nvSpPr>
        <p:spPr/>
        <p:txBody>
          <a:bodyPr/>
          <a:lstStyle/>
          <a:p>
            <a:fld id="{4407F564-48A8-4220-8972-E6EFC22A67D6}" type="slidenum">
              <a:rPr lang="pl-PL" smtClean="0"/>
              <a:t>‹#›</a:t>
            </a:fld>
            <a:endParaRPr lang="pl-PL"/>
          </a:p>
        </p:txBody>
      </p:sp>
    </p:spTree>
    <p:extLst>
      <p:ext uri="{BB962C8B-B14F-4D97-AF65-F5344CB8AC3E}">
        <p14:creationId xmlns:p14="http://schemas.microsoft.com/office/powerpoint/2010/main" val="612209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Zawartość z podpisem">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pl-PL" smtClean="0"/>
              <a:t>Kliknij, aby edytować styl</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9916A79-C8F7-4275-8E1E-6B46D63196D0}" type="datetimeFigureOut">
              <a:rPr lang="pl-PL" smtClean="0"/>
              <a:t>26.03.2026</a:t>
            </a:fld>
            <a:endParaRPr lang="pl-PL"/>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pl-PL"/>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407F564-48A8-4220-8972-E6EFC22A67D6}" type="slidenum">
              <a:rPr lang="pl-PL" smtClean="0"/>
              <a:t>‹#›</a:t>
            </a:fld>
            <a:endParaRPr lang="pl-PL"/>
          </a:p>
        </p:txBody>
      </p:sp>
    </p:spTree>
    <p:extLst>
      <p:ext uri="{BB962C8B-B14F-4D97-AF65-F5344CB8AC3E}">
        <p14:creationId xmlns:p14="http://schemas.microsoft.com/office/powerpoint/2010/main" val="296219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az z podpise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pl-PL" smtClean="0"/>
              <a:t>Kliknij, aby edytować styl</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smtClean="0"/>
              <a:t>Kliknij ikonę, aby dodać obraz</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Date Placeholder 4"/>
          <p:cNvSpPr>
            <a:spLocks noGrp="1"/>
          </p:cNvSpPr>
          <p:nvPr>
            <p:ph type="dt" sz="half" idx="10"/>
          </p:nvPr>
        </p:nvSpPr>
        <p:spPr/>
        <p:txBody>
          <a:bodyPr/>
          <a:lstStyle/>
          <a:p>
            <a:fld id="{D9916A79-C8F7-4275-8E1E-6B46D63196D0}" type="datetimeFigureOut">
              <a:rPr lang="pl-PL" smtClean="0"/>
              <a:t>26.03.2026</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4407F564-48A8-4220-8972-E6EFC22A67D6}" type="slidenum">
              <a:rPr lang="pl-PL" smtClean="0"/>
              <a:t>‹#›</a:t>
            </a:fld>
            <a:endParaRPr lang="pl-PL"/>
          </a:p>
        </p:txBody>
      </p:sp>
    </p:spTree>
    <p:extLst>
      <p:ext uri="{BB962C8B-B14F-4D97-AF65-F5344CB8AC3E}">
        <p14:creationId xmlns:p14="http://schemas.microsoft.com/office/powerpoint/2010/main" val="3748554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pl-PL" smtClean="0"/>
              <a:t>Kliknij, aby edytować styl</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D9916A79-C8F7-4275-8E1E-6B46D63196D0}" type="datetimeFigureOut">
              <a:rPr lang="pl-PL" smtClean="0"/>
              <a:t>26.03.2026</a:t>
            </a:fld>
            <a:endParaRPr lang="pl-PL"/>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pl-PL"/>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407F564-48A8-4220-8972-E6EFC22A67D6}" type="slidenum">
              <a:rPr lang="pl-PL" smtClean="0"/>
              <a:t>‹#›</a:t>
            </a:fld>
            <a:endParaRPr lang="pl-PL"/>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0559752"/>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9662962E-F083-4B80-A334-B70648D34EE4}"/>
              </a:ext>
            </a:extLst>
          </p:cNvPr>
          <p:cNvSpPr>
            <a:spLocks noGrp="1"/>
          </p:cNvSpPr>
          <p:nvPr>
            <p:ph type="ctrTitle"/>
          </p:nvPr>
        </p:nvSpPr>
        <p:spPr/>
        <p:txBody>
          <a:bodyPr/>
          <a:lstStyle/>
          <a:p>
            <a:r>
              <a:rPr lang="pl-PL" dirty="0"/>
              <a:t>Pomiar podstawowych czynności życiowych</a:t>
            </a:r>
          </a:p>
        </p:txBody>
      </p:sp>
      <p:sp>
        <p:nvSpPr>
          <p:cNvPr id="3" name="Podtytuł 2">
            <a:extLst>
              <a:ext uri="{FF2B5EF4-FFF2-40B4-BE49-F238E27FC236}">
                <a16:creationId xmlns="" xmlns:a16="http://schemas.microsoft.com/office/drawing/2014/main" id="{60B94B72-7FB5-4042-85FD-3A7126023AF4}"/>
              </a:ext>
            </a:extLst>
          </p:cNvPr>
          <p:cNvSpPr>
            <a:spLocks noGrp="1"/>
          </p:cNvSpPr>
          <p:nvPr>
            <p:ph type="subTitle" idx="1"/>
          </p:nvPr>
        </p:nvSpPr>
        <p:spPr/>
        <p:txBody>
          <a:bodyPr/>
          <a:lstStyle/>
          <a:p>
            <a:r>
              <a:rPr lang="pl-PL" dirty="0"/>
              <a:t>Magdalena Łopuszańska </a:t>
            </a:r>
            <a:r>
              <a:rPr lang="pl-PL" dirty="0" err="1"/>
              <a:t>Wykrota</a:t>
            </a:r>
            <a:endParaRPr lang="pl-PL" dirty="0"/>
          </a:p>
        </p:txBody>
      </p:sp>
    </p:spTree>
    <p:extLst>
      <p:ext uri="{BB962C8B-B14F-4D97-AF65-F5344CB8AC3E}">
        <p14:creationId xmlns:p14="http://schemas.microsoft.com/office/powerpoint/2010/main" val="19845090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Temperatura ciała</a:t>
            </a:r>
            <a:endParaRPr lang="pl-PL" dirty="0"/>
          </a:p>
        </p:txBody>
      </p:sp>
      <p:sp>
        <p:nvSpPr>
          <p:cNvPr id="3" name="Symbol zastępczy zawartości 2">
            <a:extLst>
              <a:ext uri="{FF2B5EF4-FFF2-40B4-BE49-F238E27FC236}">
                <a16:creationId xmlns="" xmlns:a16="http://schemas.microsoft.com/office/drawing/2014/main" id="{BE6CD6C5-CA41-4488-9AD3-730811260577}"/>
              </a:ext>
            </a:extLst>
          </p:cNvPr>
          <p:cNvSpPr>
            <a:spLocks noGrp="1"/>
          </p:cNvSpPr>
          <p:nvPr>
            <p:ph idx="1"/>
          </p:nvPr>
        </p:nvSpPr>
        <p:spPr/>
        <p:txBody>
          <a:bodyPr>
            <a:normAutofit lnSpcReduction="10000"/>
          </a:bodyPr>
          <a:lstStyle/>
          <a:p>
            <a:pPr marL="0" indent="0">
              <a:buNone/>
            </a:pPr>
            <a:r>
              <a:rPr lang="pl-PL" u="sng" dirty="0"/>
              <a:t>Podczas wykonywania pomiaru temperatury ciała może dojść do wystąpienia błędów technicznych, które mogą zafałszować wynik. Najczęstsze błędy to:</a:t>
            </a:r>
            <a:endParaRPr lang="pl-PL" dirty="0"/>
          </a:p>
          <a:p>
            <a:pPr marL="0" indent="0">
              <a:buNone/>
            </a:pPr>
            <a:r>
              <a:rPr lang="pl-PL" dirty="0"/>
              <a:t>- nieprzestrzeganie zalecanego czasu trwania pomiaru,</a:t>
            </a:r>
          </a:p>
          <a:p>
            <a:pPr marL="0" indent="0">
              <a:buNone/>
            </a:pPr>
            <a:r>
              <a:rPr lang="pl-PL" dirty="0"/>
              <a:t>- niewłaściwe przygotowanie termometru do pomiaru (niestrzepnięty słupek rtęci w termometrze rtęciowym),</a:t>
            </a:r>
          </a:p>
          <a:p>
            <a:pPr marL="0" indent="0">
              <a:buNone/>
            </a:pPr>
            <a:r>
              <a:rPr lang="pl-PL" dirty="0"/>
              <a:t>- niewłaściwe włożenie i trzymanie termometru podczas badania,</a:t>
            </a:r>
          </a:p>
          <a:p>
            <a:pPr marL="0" indent="0">
              <a:buNone/>
            </a:pPr>
            <a:r>
              <a:rPr lang="pl-PL" dirty="0"/>
              <a:t>- nałożenie za dużo wazeliny na termometr do badania w odbycie,</a:t>
            </a:r>
          </a:p>
          <a:p>
            <a:pPr marL="0" indent="0">
              <a:buNone/>
            </a:pPr>
            <a:r>
              <a:rPr lang="pl-PL" dirty="0"/>
              <a:t>- wykonywanie pomiaru temperatury w jamie ustnej po posiłku lub wypiciu płynu,</a:t>
            </a:r>
          </a:p>
          <a:p>
            <a:pPr marL="0" indent="0">
              <a:buNone/>
            </a:pPr>
            <a:r>
              <a:rPr lang="pl-PL" dirty="0"/>
              <a:t>- niedokładne odczytanie wyniku pomiaru,</a:t>
            </a:r>
          </a:p>
          <a:p>
            <a:pPr marL="0" indent="0">
              <a:buNone/>
            </a:pPr>
            <a:r>
              <a:rPr lang="pl-PL" dirty="0"/>
              <a:t>- niezastosowanie się do instrukcji obsługi aparatów elektronicznych.</a:t>
            </a:r>
          </a:p>
          <a:p>
            <a:endParaRPr lang="pl-PL" dirty="0"/>
          </a:p>
        </p:txBody>
      </p:sp>
    </p:spTree>
    <p:extLst>
      <p:ext uri="{BB962C8B-B14F-4D97-AF65-F5344CB8AC3E}">
        <p14:creationId xmlns:p14="http://schemas.microsoft.com/office/powerpoint/2010/main" val="428916958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solidFill>
                  <a:srgbClr val="000000">
                    <a:lumMod val="75000"/>
                    <a:lumOff val="25000"/>
                  </a:srgbClr>
                </a:solidFill>
              </a:rPr>
              <a:t>Pomiar ciśnienia tętniczego krwi</a:t>
            </a:r>
            <a:endParaRPr lang="pl-PL" dirty="0"/>
          </a:p>
        </p:txBody>
      </p:sp>
      <p:sp>
        <p:nvSpPr>
          <p:cNvPr id="3" name="Symbol zastępczy zawartości 2"/>
          <p:cNvSpPr>
            <a:spLocks noGrp="1"/>
          </p:cNvSpPr>
          <p:nvPr>
            <p:ph idx="1"/>
          </p:nvPr>
        </p:nvSpPr>
        <p:spPr/>
        <p:txBody>
          <a:bodyPr/>
          <a:lstStyle/>
          <a:p>
            <a:r>
              <a:rPr lang="pl-PL" dirty="0"/>
              <a:t>2. Prawidłowe oświetlenie miejsca wykonywania pomiaru.</a:t>
            </a:r>
          </a:p>
          <a:p>
            <a:r>
              <a:rPr lang="pl-PL" dirty="0"/>
              <a:t>C. Przygotowanie pacjenta</a:t>
            </a:r>
          </a:p>
          <a:p>
            <a:r>
              <a:rPr lang="pl-PL" dirty="0"/>
              <a:t>Poinformowanie pacjenta o sposobie badania</a:t>
            </a:r>
          </a:p>
          <a:p>
            <a:r>
              <a:rPr lang="pl-PL" dirty="0"/>
              <a:t>Uzyskanie zgody i pozyskanie do współpracy</a:t>
            </a:r>
          </a:p>
          <a:p>
            <a:r>
              <a:rPr lang="pl-PL" dirty="0"/>
              <a:t>Zalecenie pacjentowi min. 5 min. Odpoczynku przed badaniem</a:t>
            </a:r>
          </a:p>
          <a:p>
            <a:r>
              <a:rPr lang="pl-PL" dirty="0"/>
              <a:t>Zapewnienie pacjentowi wygodnej pozycji, np. pozycja siedząca lub leżąca z podparciem badanej kończyny tak, aby tętnica ramienna znajdowała się na poziomie serca.</a:t>
            </a:r>
          </a:p>
          <a:p>
            <a:r>
              <a:rPr lang="pl-PL" dirty="0"/>
              <a:t>Zdjęcie ubrania z ramienia, na którym będzie dokonywany pomiar</a:t>
            </a:r>
          </a:p>
          <a:p>
            <a:r>
              <a:rPr lang="pl-PL" dirty="0"/>
              <a:t>Ułożenie ramienia w lekkim odwiedzeniu, odwrócenie dłoni stroną zgięciową do góry.</a:t>
            </a:r>
          </a:p>
          <a:p>
            <a:endParaRPr lang="pl-PL" dirty="0"/>
          </a:p>
        </p:txBody>
      </p:sp>
    </p:spTree>
    <p:extLst>
      <p:ext uri="{BB962C8B-B14F-4D97-AF65-F5344CB8AC3E}">
        <p14:creationId xmlns:p14="http://schemas.microsoft.com/office/powerpoint/2010/main" val="364109119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solidFill>
                  <a:srgbClr val="000000">
                    <a:lumMod val="75000"/>
                    <a:lumOff val="25000"/>
                  </a:srgbClr>
                </a:solidFill>
              </a:rPr>
              <a:t>Pomiar ciśnienia tętniczego krwi</a:t>
            </a:r>
            <a:endParaRPr lang="pl-PL" dirty="0"/>
          </a:p>
        </p:txBody>
      </p:sp>
      <p:sp>
        <p:nvSpPr>
          <p:cNvPr id="3" name="Symbol zastępczy zawartości 2">
            <a:extLst>
              <a:ext uri="{FF2B5EF4-FFF2-40B4-BE49-F238E27FC236}">
                <a16:creationId xmlns="" xmlns:a16="http://schemas.microsoft.com/office/drawing/2014/main" id="{169FAC8C-D756-413D-B4E7-CC822523512F}"/>
              </a:ext>
            </a:extLst>
          </p:cNvPr>
          <p:cNvSpPr>
            <a:spLocks noGrp="1"/>
          </p:cNvSpPr>
          <p:nvPr>
            <p:ph idx="1"/>
          </p:nvPr>
        </p:nvSpPr>
        <p:spPr/>
        <p:txBody>
          <a:bodyPr>
            <a:normAutofit/>
          </a:bodyPr>
          <a:lstStyle/>
          <a:p>
            <a:pPr marL="0" indent="0">
              <a:buNone/>
            </a:pPr>
            <a:r>
              <a:rPr lang="pl-PL" dirty="0"/>
              <a:t>II. CZYNNOŚCI WŁASCIWE</a:t>
            </a:r>
          </a:p>
          <a:p>
            <a:r>
              <a:rPr lang="pl-PL" dirty="0"/>
              <a:t>Założenie opaski na ramie pacjenta. Opaska musi ściśle przylegać do ramienia. Gumowe przewody powinny znajdować się na przyśrodkowym boku ramienia. Opaski nie wolno zakładać na ramię </a:t>
            </a:r>
            <a:r>
              <a:rPr lang="pl-PL" dirty="0" err="1"/>
              <a:t>reki</a:t>
            </a:r>
            <a:r>
              <a:rPr lang="pl-PL" dirty="0"/>
              <a:t>, w której znajduje się wkłucie, przetoka tętniczo-żylna, niedowład, po stronie wykonywanej mastektomii. Umocowanie manometru do mankietu. (przy aparacie zegarowym)</a:t>
            </a:r>
          </a:p>
          <a:p>
            <a:r>
              <a:rPr lang="pl-PL" dirty="0"/>
              <a:t>Odszukanie tętna na </a:t>
            </a:r>
            <a:r>
              <a:rPr lang="pl-PL" dirty="0" err="1"/>
              <a:t>tetnicy</a:t>
            </a:r>
            <a:r>
              <a:rPr lang="pl-PL" dirty="0"/>
              <a:t> łokciowej (w zgięciu łokciowym poniżej mankietu po stronie przyśrodkowej)</a:t>
            </a:r>
          </a:p>
          <a:p>
            <a:r>
              <a:rPr lang="pl-PL" dirty="0"/>
              <a:t>Założenie słuchawek lekarskich do uszu.</a:t>
            </a:r>
          </a:p>
          <a:p>
            <a:r>
              <a:rPr lang="pl-PL" dirty="0"/>
              <a:t>Przyłożenie membrany słuchawek w miejscu badania </a:t>
            </a:r>
            <a:r>
              <a:rPr lang="pl-PL" dirty="0" err="1"/>
              <a:t>tetna</a:t>
            </a:r>
            <a:r>
              <a:rPr lang="pl-PL" dirty="0"/>
              <a:t>.</a:t>
            </a:r>
          </a:p>
          <a:p>
            <a:r>
              <a:rPr lang="pl-PL" dirty="0"/>
              <a:t>Zamkniecie zaworu w pompce (zakręć w prawo</a:t>
            </a:r>
            <a:r>
              <a:rPr lang="pl-PL" dirty="0" smtClean="0"/>
              <a:t>)</a:t>
            </a:r>
            <a:endParaRPr lang="pl-PL" dirty="0"/>
          </a:p>
        </p:txBody>
      </p:sp>
    </p:spTree>
    <p:extLst>
      <p:ext uri="{BB962C8B-B14F-4D97-AF65-F5344CB8AC3E}">
        <p14:creationId xmlns:p14="http://schemas.microsoft.com/office/powerpoint/2010/main" val="53292279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solidFill>
                  <a:srgbClr val="000000">
                    <a:lumMod val="75000"/>
                    <a:lumOff val="25000"/>
                  </a:srgbClr>
                </a:solidFill>
              </a:rPr>
              <a:t>Pomiar ciśnienia tętniczego krwi</a:t>
            </a:r>
            <a:endParaRPr lang="pl-PL" dirty="0"/>
          </a:p>
        </p:txBody>
      </p:sp>
      <p:sp>
        <p:nvSpPr>
          <p:cNvPr id="3" name="Symbol zastępczy zawartości 2"/>
          <p:cNvSpPr>
            <a:spLocks noGrp="1"/>
          </p:cNvSpPr>
          <p:nvPr>
            <p:ph idx="1"/>
          </p:nvPr>
        </p:nvSpPr>
        <p:spPr/>
        <p:txBody>
          <a:bodyPr/>
          <a:lstStyle/>
          <a:p>
            <a:pPr lvl="0">
              <a:buClr>
                <a:srgbClr val="E48312"/>
              </a:buClr>
            </a:pPr>
            <a:r>
              <a:rPr lang="pl-PL" sz="1700" dirty="0">
                <a:solidFill>
                  <a:srgbClr val="000000">
                    <a:lumMod val="75000"/>
                    <a:lumOff val="25000"/>
                  </a:srgbClr>
                </a:solidFill>
              </a:rPr>
              <a:t>Wtłoczenie powywietrza do mankietu, pompując do momentu, gdy ciśnienie będzie o 20-30 </a:t>
            </a:r>
            <a:r>
              <a:rPr lang="pl-PL" sz="1700" dirty="0" err="1">
                <a:solidFill>
                  <a:srgbClr val="000000">
                    <a:lumMod val="75000"/>
                    <a:lumOff val="25000"/>
                  </a:srgbClr>
                </a:solidFill>
              </a:rPr>
              <a:t>mmHg</a:t>
            </a:r>
            <a:r>
              <a:rPr lang="pl-PL" sz="1700" dirty="0">
                <a:solidFill>
                  <a:srgbClr val="000000">
                    <a:lumMod val="75000"/>
                    <a:lumOff val="25000"/>
                  </a:srgbClr>
                </a:solidFill>
              </a:rPr>
              <a:t> wyższe iż w chwili zaniku </a:t>
            </a:r>
            <a:r>
              <a:rPr lang="pl-PL" sz="1700" dirty="0" err="1">
                <a:solidFill>
                  <a:srgbClr val="000000">
                    <a:lumMod val="75000"/>
                    <a:lumOff val="25000"/>
                  </a:srgbClr>
                </a:solidFill>
              </a:rPr>
              <a:t>tetna</a:t>
            </a:r>
            <a:r>
              <a:rPr lang="pl-PL" sz="1700" dirty="0">
                <a:solidFill>
                  <a:srgbClr val="000000">
                    <a:lumMod val="75000"/>
                    <a:lumOff val="25000"/>
                  </a:srgbClr>
                </a:solidFill>
              </a:rPr>
              <a:t>.</a:t>
            </a:r>
          </a:p>
          <a:p>
            <a:pPr lvl="0">
              <a:buClr>
                <a:srgbClr val="E48312"/>
              </a:buClr>
            </a:pPr>
            <a:r>
              <a:rPr lang="pl-PL" sz="1700" dirty="0">
                <a:solidFill>
                  <a:srgbClr val="000000">
                    <a:lumMod val="75000"/>
                    <a:lumOff val="25000"/>
                  </a:srgbClr>
                </a:solidFill>
              </a:rPr>
              <a:t>Wypuszczenie z mankietu powietrza tak, by wskazówka opadała w </a:t>
            </a:r>
            <a:r>
              <a:rPr lang="pl-PL" sz="1700" dirty="0" err="1">
                <a:solidFill>
                  <a:srgbClr val="000000">
                    <a:lumMod val="75000"/>
                    <a:lumOff val="25000"/>
                  </a:srgbClr>
                </a:solidFill>
              </a:rPr>
              <a:t>tępie</a:t>
            </a:r>
            <a:r>
              <a:rPr lang="pl-PL" sz="1700" dirty="0">
                <a:solidFill>
                  <a:srgbClr val="000000">
                    <a:lumMod val="75000"/>
                    <a:lumOff val="25000"/>
                  </a:srgbClr>
                </a:solidFill>
              </a:rPr>
              <a:t> 2-3 </a:t>
            </a:r>
            <a:r>
              <a:rPr lang="pl-PL" sz="1700" dirty="0" err="1">
                <a:solidFill>
                  <a:srgbClr val="000000">
                    <a:lumMod val="75000"/>
                    <a:lumOff val="25000"/>
                  </a:srgbClr>
                </a:solidFill>
              </a:rPr>
              <a:t>mmHg</a:t>
            </a:r>
            <a:endParaRPr lang="pl-PL" sz="1700" dirty="0">
              <a:solidFill>
                <a:srgbClr val="000000">
                  <a:lumMod val="75000"/>
                  <a:lumOff val="25000"/>
                </a:srgbClr>
              </a:solidFill>
            </a:endParaRPr>
          </a:p>
          <a:p>
            <a:pPr lvl="0">
              <a:buClr>
                <a:srgbClr val="E48312"/>
              </a:buClr>
            </a:pPr>
            <a:r>
              <a:rPr lang="pl-PL" sz="1700" dirty="0">
                <a:solidFill>
                  <a:srgbClr val="000000">
                    <a:lumMod val="75000"/>
                    <a:lumOff val="25000"/>
                  </a:srgbClr>
                </a:solidFill>
              </a:rPr>
              <a:t>Wysłuchanie pierwszego tonu (zapamiętanie) – jest to wartość skurczowa</a:t>
            </a:r>
          </a:p>
          <a:p>
            <a:pPr lvl="0">
              <a:buClr>
                <a:srgbClr val="E48312"/>
              </a:buClr>
            </a:pPr>
            <a:r>
              <a:rPr lang="pl-PL" sz="1700" dirty="0">
                <a:solidFill>
                  <a:srgbClr val="000000">
                    <a:lumMod val="75000"/>
                    <a:lumOff val="25000"/>
                  </a:srgbClr>
                </a:solidFill>
              </a:rPr>
              <a:t>Dalsze powolne wypuszczanie powietrza, słuchanie wyraźnych tonów, zapamiętanie stanu na zegarku w momencie zaniku tętna- wartość ciśnienia rozkurczowego.</a:t>
            </a:r>
          </a:p>
          <a:p>
            <a:pPr lvl="0">
              <a:buClr>
                <a:srgbClr val="E48312"/>
              </a:buClr>
            </a:pPr>
            <a:r>
              <a:rPr lang="pl-PL" sz="1700" dirty="0">
                <a:solidFill>
                  <a:srgbClr val="000000">
                    <a:lumMod val="75000"/>
                    <a:lumOff val="25000"/>
                  </a:srgbClr>
                </a:solidFill>
              </a:rPr>
              <a:t>Odkręcenie całkowite zaworu w celu wypuszczenia powietrza do 0</a:t>
            </a:r>
          </a:p>
          <a:p>
            <a:pPr lvl="0">
              <a:buClr>
                <a:srgbClr val="E48312"/>
              </a:buClr>
            </a:pPr>
            <a:r>
              <a:rPr lang="pl-PL" sz="1700" dirty="0">
                <a:solidFill>
                  <a:srgbClr val="000000">
                    <a:lumMod val="75000"/>
                    <a:lumOff val="25000"/>
                  </a:srgbClr>
                </a:solidFill>
              </a:rPr>
              <a:t>Zdjęcie słuchawek.</a:t>
            </a:r>
          </a:p>
          <a:p>
            <a:pPr lvl="0">
              <a:buClr>
                <a:srgbClr val="E48312"/>
              </a:buClr>
            </a:pPr>
            <a:r>
              <a:rPr lang="pl-PL" sz="1700" dirty="0">
                <a:solidFill>
                  <a:srgbClr val="000000">
                    <a:lumMod val="75000"/>
                    <a:lumOff val="25000"/>
                  </a:srgbClr>
                </a:solidFill>
              </a:rPr>
              <a:t>Zdjęcie mankietu z ramienia.</a:t>
            </a:r>
          </a:p>
          <a:p>
            <a:pPr lvl="0">
              <a:buClr>
                <a:srgbClr val="E48312"/>
              </a:buClr>
            </a:pPr>
            <a:endParaRPr lang="pl-PL" sz="1700" dirty="0">
              <a:solidFill>
                <a:srgbClr val="000000">
                  <a:lumMod val="75000"/>
                  <a:lumOff val="25000"/>
                </a:srgbClr>
              </a:solidFill>
            </a:endParaRPr>
          </a:p>
          <a:p>
            <a:endParaRPr lang="pl-PL" dirty="0"/>
          </a:p>
        </p:txBody>
      </p:sp>
    </p:spTree>
    <p:extLst>
      <p:ext uri="{BB962C8B-B14F-4D97-AF65-F5344CB8AC3E}">
        <p14:creationId xmlns:p14="http://schemas.microsoft.com/office/powerpoint/2010/main" val="427968493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solidFill>
                  <a:srgbClr val="000000">
                    <a:lumMod val="75000"/>
                    <a:lumOff val="25000"/>
                  </a:srgbClr>
                </a:solidFill>
              </a:rPr>
              <a:t>Pomiar ciśnienia tętniczego krwi</a:t>
            </a:r>
            <a:endParaRPr lang="pl-PL" dirty="0"/>
          </a:p>
        </p:txBody>
      </p:sp>
      <p:sp>
        <p:nvSpPr>
          <p:cNvPr id="3" name="Symbol zastępczy zawartości 2">
            <a:extLst>
              <a:ext uri="{FF2B5EF4-FFF2-40B4-BE49-F238E27FC236}">
                <a16:creationId xmlns="" xmlns:a16="http://schemas.microsoft.com/office/drawing/2014/main" id="{05F33A32-E4CA-4C74-A436-9A9688D67AC1}"/>
              </a:ext>
            </a:extLst>
          </p:cNvPr>
          <p:cNvSpPr>
            <a:spLocks noGrp="1"/>
          </p:cNvSpPr>
          <p:nvPr>
            <p:ph idx="1"/>
          </p:nvPr>
        </p:nvSpPr>
        <p:spPr/>
        <p:txBody>
          <a:bodyPr>
            <a:normAutofit fontScale="92500" lnSpcReduction="20000"/>
          </a:bodyPr>
          <a:lstStyle/>
          <a:p>
            <a:pPr marL="0" indent="0">
              <a:buNone/>
            </a:pPr>
            <a:r>
              <a:rPr lang="pl-PL" dirty="0"/>
              <a:t>III. CZYNNOŚCI KOŃCOWE</a:t>
            </a:r>
          </a:p>
          <a:p>
            <a:pPr marL="0" indent="0">
              <a:buNone/>
            </a:pPr>
            <a:r>
              <a:rPr lang="pl-PL" dirty="0"/>
              <a:t>A. Uporządkowanie sprzętu, otoczenia</a:t>
            </a:r>
          </a:p>
          <a:p>
            <a:r>
              <a:rPr lang="pl-PL" dirty="0"/>
              <a:t>Uporządkowanie zestawu.</a:t>
            </a:r>
          </a:p>
          <a:p>
            <a:r>
              <a:rPr lang="pl-PL" dirty="0"/>
              <a:t>Odkażenie stetoskopu i mankietu</a:t>
            </a:r>
          </a:p>
          <a:p>
            <a:pPr marL="0" indent="0">
              <a:buNone/>
            </a:pPr>
            <a:r>
              <a:rPr lang="pl-PL" dirty="0"/>
              <a:t>B. Postepowanie z pacjentem</a:t>
            </a:r>
          </a:p>
          <a:p>
            <a:r>
              <a:rPr lang="pl-PL" dirty="0"/>
              <a:t>Poinformowanie pacjenta o wyniku pomiaru.</a:t>
            </a:r>
          </a:p>
          <a:p>
            <a:pPr marL="0" indent="0">
              <a:buNone/>
            </a:pPr>
            <a:r>
              <a:rPr lang="pl-PL" dirty="0"/>
              <a:t>C. Czynności końcowe wykonywane przez pielęgniarkę</a:t>
            </a:r>
          </a:p>
          <a:p>
            <a:r>
              <a:rPr lang="pl-PL" dirty="0"/>
              <a:t>Higieniczne mycie rąk</a:t>
            </a:r>
          </a:p>
          <a:p>
            <a:r>
              <a:rPr lang="pl-PL" dirty="0"/>
              <a:t>Udokumentowanie wyniku pomiaru</a:t>
            </a:r>
          </a:p>
          <a:p>
            <a:r>
              <a:rPr lang="pl-PL" dirty="0"/>
              <a:t>Zgłoszenie rozpoznanych nieprawidłowości lekarzowi/pielęgniarce.</a:t>
            </a:r>
          </a:p>
          <a:p>
            <a:endParaRPr lang="pl-PL" dirty="0"/>
          </a:p>
        </p:txBody>
      </p:sp>
    </p:spTree>
    <p:extLst>
      <p:ext uri="{BB962C8B-B14F-4D97-AF65-F5344CB8AC3E}">
        <p14:creationId xmlns:p14="http://schemas.microsoft.com/office/powerpoint/2010/main" val="127414284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3D9DFF0A-6B27-48F2-AA4D-F17CB49FD69B}"/>
              </a:ext>
            </a:extLst>
          </p:cNvPr>
          <p:cNvSpPr>
            <a:spLocks noGrp="1"/>
          </p:cNvSpPr>
          <p:nvPr>
            <p:ph type="title"/>
          </p:nvPr>
        </p:nvSpPr>
        <p:spPr/>
        <p:txBody>
          <a:bodyPr/>
          <a:lstStyle/>
          <a:p>
            <a:r>
              <a:rPr lang="pl-PL" dirty="0"/>
              <a:t>Masa ciała</a:t>
            </a:r>
          </a:p>
        </p:txBody>
      </p:sp>
      <p:sp>
        <p:nvSpPr>
          <p:cNvPr id="3" name="Symbol zastępczy zawartości 2">
            <a:extLst>
              <a:ext uri="{FF2B5EF4-FFF2-40B4-BE49-F238E27FC236}">
                <a16:creationId xmlns="" xmlns:a16="http://schemas.microsoft.com/office/drawing/2014/main" id="{EFB5EDEE-786B-446A-90AF-FAD975FC269D}"/>
              </a:ext>
            </a:extLst>
          </p:cNvPr>
          <p:cNvSpPr>
            <a:spLocks noGrp="1"/>
          </p:cNvSpPr>
          <p:nvPr>
            <p:ph idx="1"/>
          </p:nvPr>
        </p:nvSpPr>
        <p:spPr/>
        <p:txBody>
          <a:bodyPr/>
          <a:lstStyle/>
          <a:p>
            <a:r>
              <a:rPr lang="pl-PL" dirty="0"/>
              <a:t>Masę ciała ustala się u lekko ubranego pacjenta będącego na czczo, rano, po opróżnieniu pęcherza moczowego. </a:t>
            </a:r>
          </a:p>
          <a:p>
            <a:r>
              <a:rPr lang="pl-PL" dirty="0"/>
              <a:t>Pomiar masy ciała wykonuje się u każdego pacjenta przy przyjęciu do szpitala lub z określoną częstotliwością wynikającą z istoty choroby (na zlecenie lekarza) lub stanu, np.: w niewydolności krążenia, w niewydolności nerek, do oceny prawidłowej masy pacjenta. </a:t>
            </a:r>
          </a:p>
          <a:p>
            <a:r>
              <a:rPr lang="pl-PL" dirty="0"/>
              <a:t>Wartość masy ciała wpisuje się do dokumentacji choroby — karty gorączkowej, historii choroby, historii pielęgnowania, książeczki zdrowia.</a:t>
            </a:r>
          </a:p>
        </p:txBody>
      </p:sp>
    </p:spTree>
    <p:extLst>
      <p:ext uri="{BB962C8B-B14F-4D97-AF65-F5344CB8AC3E}">
        <p14:creationId xmlns:p14="http://schemas.microsoft.com/office/powerpoint/2010/main" val="130218443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Masa ciała</a:t>
            </a:r>
            <a:endParaRPr lang="pl-PL" dirty="0"/>
          </a:p>
        </p:txBody>
      </p:sp>
      <p:sp>
        <p:nvSpPr>
          <p:cNvPr id="3" name="Symbol zastępczy zawartości 2">
            <a:extLst>
              <a:ext uri="{FF2B5EF4-FFF2-40B4-BE49-F238E27FC236}">
                <a16:creationId xmlns="" xmlns:a16="http://schemas.microsoft.com/office/drawing/2014/main" id="{1FAAD487-D7A2-4CC1-8BA1-93105375A6F9}"/>
              </a:ext>
            </a:extLst>
          </p:cNvPr>
          <p:cNvSpPr>
            <a:spLocks noGrp="1"/>
          </p:cNvSpPr>
          <p:nvPr>
            <p:ph idx="1"/>
          </p:nvPr>
        </p:nvSpPr>
        <p:spPr/>
        <p:txBody>
          <a:bodyPr/>
          <a:lstStyle/>
          <a:p>
            <a:pPr marL="0" indent="0">
              <a:buNone/>
            </a:pPr>
            <a:r>
              <a:rPr lang="pl-PL" dirty="0"/>
              <a:t>Prawidłową masę ciała można określić stosując regułę:</a:t>
            </a:r>
          </a:p>
          <a:p>
            <a:pPr marL="0" indent="0">
              <a:buNone/>
            </a:pPr>
            <a:endParaRPr lang="pl-PL" dirty="0"/>
          </a:p>
          <a:p>
            <a:pPr marL="0" indent="0">
              <a:buNone/>
            </a:pPr>
            <a:r>
              <a:rPr lang="pl-PL" dirty="0"/>
              <a:t>Wzrost w cm — 100 = prawidłowa masa ciała w kilogramach</a:t>
            </a:r>
          </a:p>
          <a:p>
            <a:endParaRPr lang="pl-PL" dirty="0"/>
          </a:p>
          <a:p>
            <a:r>
              <a:rPr lang="pl-PL" dirty="0"/>
              <a:t>Odchylenie masy ciała ku górze o 10% w stosunku do normy świadczy o nadwadze.</a:t>
            </a:r>
          </a:p>
          <a:p>
            <a:r>
              <a:rPr lang="pl-PL" dirty="0"/>
              <a:t>Odchylenie masy ciała w dół o 20% w stosunku do normy świadczy o niedowadze</a:t>
            </a:r>
          </a:p>
        </p:txBody>
      </p:sp>
    </p:spTree>
    <p:extLst>
      <p:ext uri="{BB962C8B-B14F-4D97-AF65-F5344CB8AC3E}">
        <p14:creationId xmlns:p14="http://schemas.microsoft.com/office/powerpoint/2010/main" val="148748394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Masa ciała</a:t>
            </a:r>
            <a:endParaRPr lang="pl-PL" dirty="0"/>
          </a:p>
        </p:txBody>
      </p:sp>
      <p:sp>
        <p:nvSpPr>
          <p:cNvPr id="3" name="Symbol zastępczy zawartości 2">
            <a:extLst>
              <a:ext uri="{FF2B5EF4-FFF2-40B4-BE49-F238E27FC236}">
                <a16:creationId xmlns="" xmlns:a16="http://schemas.microsoft.com/office/drawing/2014/main" id="{D03A3B2A-7C71-495C-9A9B-73652F8E92B5}"/>
              </a:ext>
            </a:extLst>
          </p:cNvPr>
          <p:cNvSpPr>
            <a:spLocks noGrp="1"/>
          </p:cNvSpPr>
          <p:nvPr>
            <p:ph idx="1"/>
          </p:nvPr>
        </p:nvSpPr>
        <p:spPr/>
        <p:txBody>
          <a:bodyPr/>
          <a:lstStyle/>
          <a:p>
            <a:pPr marL="0" indent="0">
              <a:buNone/>
            </a:pPr>
            <a:r>
              <a:rPr lang="pl-PL" dirty="0"/>
              <a:t>Przez określenie wskaźnika BMI (ang. body mass index). </a:t>
            </a:r>
          </a:p>
          <a:p>
            <a:pPr marL="0" indent="0">
              <a:buNone/>
            </a:pPr>
            <a:endParaRPr lang="pl-PL" dirty="0"/>
          </a:p>
          <a:p>
            <a:pPr marL="0" indent="0">
              <a:buNone/>
            </a:pPr>
            <a:endParaRPr lang="pl-PL" dirty="0"/>
          </a:p>
          <a:p>
            <a:pPr marL="0" indent="0">
              <a:buNone/>
            </a:pPr>
            <a:endParaRPr lang="pl-PL" dirty="0"/>
          </a:p>
          <a:p>
            <a:pPr marL="0" indent="0">
              <a:buNone/>
            </a:pPr>
            <a:endParaRPr lang="pl-PL" dirty="0"/>
          </a:p>
          <a:p>
            <a:pPr marL="0" indent="0">
              <a:buNone/>
            </a:pPr>
            <a:r>
              <a:rPr lang="pl-PL" dirty="0"/>
              <a:t>BMI jest to liczbowy wskaźnik masy ciała, który pozwala ocenić, czy masa ciała odpowiada normie. Optymalną masę ciała mają osoby, u których BMI oscyluje między 20-25. O nadwadze mówi się, gdy BMI wynosi 25-30. O otyłości, gdy wskaźnik ten mieści się pomiędzy 30-40. Niedowagę mają osoby o BMI niższym niż 20.</a:t>
            </a:r>
          </a:p>
        </p:txBody>
      </p:sp>
      <p:pic>
        <p:nvPicPr>
          <p:cNvPr id="4" name="Obraz 3">
            <a:extLst>
              <a:ext uri="{FF2B5EF4-FFF2-40B4-BE49-F238E27FC236}">
                <a16:creationId xmlns="" xmlns:a16="http://schemas.microsoft.com/office/drawing/2014/main" id="{F9B870DE-D3F0-42BA-A5C8-03A97829A438}"/>
              </a:ext>
            </a:extLst>
          </p:cNvPr>
          <p:cNvPicPr>
            <a:picLocks noChangeAspect="1"/>
          </p:cNvPicPr>
          <p:nvPr/>
        </p:nvPicPr>
        <p:blipFill>
          <a:blip r:embed="rId2"/>
          <a:stretch>
            <a:fillRect/>
          </a:stretch>
        </p:blipFill>
        <p:spPr>
          <a:xfrm>
            <a:off x="3279487" y="2409614"/>
            <a:ext cx="3152775" cy="1447800"/>
          </a:xfrm>
          <a:prstGeom prst="rect">
            <a:avLst/>
          </a:prstGeom>
        </p:spPr>
      </p:pic>
    </p:spTree>
    <p:extLst>
      <p:ext uri="{BB962C8B-B14F-4D97-AF65-F5344CB8AC3E}">
        <p14:creationId xmlns:p14="http://schemas.microsoft.com/office/powerpoint/2010/main" val="335701158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8B71522A-FDBA-4DBE-8C5E-C861B316F4F1}"/>
              </a:ext>
            </a:extLst>
          </p:cNvPr>
          <p:cNvSpPr>
            <a:spLocks noGrp="1"/>
          </p:cNvSpPr>
          <p:nvPr>
            <p:ph type="title"/>
          </p:nvPr>
        </p:nvSpPr>
        <p:spPr/>
        <p:txBody>
          <a:bodyPr/>
          <a:lstStyle/>
          <a:p>
            <a:r>
              <a:rPr lang="pl-PL" dirty="0"/>
              <a:t>Pomiar masy ciała ma na celu:</a:t>
            </a:r>
          </a:p>
        </p:txBody>
      </p:sp>
      <p:sp>
        <p:nvSpPr>
          <p:cNvPr id="3" name="Symbol zastępczy zawartości 2">
            <a:extLst>
              <a:ext uri="{FF2B5EF4-FFF2-40B4-BE49-F238E27FC236}">
                <a16:creationId xmlns="" xmlns:a16="http://schemas.microsoft.com/office/drawing/2014/main" id="{72ABF103-BDC3-4345-B570-1DF69C8A3B58}"/>
              </a:ext>
            </a:extLst>
          </p:cNvPr>
          <p:cNvSpPr>
            <a:spLocks noGrp="1"/>
          </p:cNvSpPr>
          <p:nvPr>
            <p:ph idx="1"/>
          </p:nvPr>
        </p:nvSpPr>
        <p:spPr/>
        <p:txBody>
          <a:bodyPr>
            <a:normAutofit/>
          </a:bodyPr>
          <a:lstStyle/>
          <a:p>
            <a:endParaRPr lang="pl-PL" dirty="0"/>
          </a:p>
          <a:p>
            <a:r>
              <a:rPr lang="pl-PL" dirty="0"/>
              <a:t>Ocenę stanu,</a:t>
            </a:r>
          </a:p>
          <a:p>
            <a:r>
              <a:rPr lang="pl-PL" dirty="0"/>
              <a:t>Określenia konieczności zwiększenia lub zmniejszenia masy ciała,</a:t>
            </a:r>
          </a:p>
          <a:p>
            <a:r>
              <a:rPr lang="pl-PL" dirty="0"/>
              <a:t>Prowadzenie bilansu płynów,</a:t>
            </a:r>
          </a:p>
          <a:p>
            <a:r>
              <a:rPr lang="pl-PL" dirty="0"/>
              <a:t>Określenie dawki leków,</a:t>
            </a:r>
          </a:p>
          <a:p>
            <a:r>
              <a:rPr lang="pl-PL" dirty="0"/>
              <a:t>Obliczanie wydolności oddechowej. </a:t>
            </a:r>
          </a:p>
        </p:txBody>
      </p:sp>
    </p:spTree>
    <p:extLst>
      <p:ext uri="{BB962C8B-B14F-4D97-AF65-F5344CB8AC3E}">
        <p14:creationId xmlns:p14="http://schemas.microsoft.com/office/powerpoint/2010/main" val="3017585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Pomiar masy ciała</a:t>
            </a:r>
            <a:endParaRPr lang="pl-PL" dirty="0"/>
          </a:p>
        </p:txBody>
      </p:sp>
      <p:sp>
        <p:nvSpPr>
          <p:cNvPr id="3" name="Symbol zastępczy zawartości 2">
            <a:extLst>
              <a:ext uri="{FF2B5EF4-FFF2-40B4-BE49-F238E27FC236}">
                <a16:creationId xmlns="" xmlns:a16="http://schemas.microsoft.com/office/drawing/2014/main" id="{B41606F2-5514-4B00-80F1-87EB3AAA1F57}"/>
              </a:ext>
            </a:extLst>
          </p:cNvPr>
          <p:cNvSpPr>
            <a:spLocks noGrp="1"/>
          </p:cNvSpPr>
          <p:nvPr>
            <p:ph idx="1"/>
          </p:nvPr>
        </p:nvSpPr>
        <p:spPr/>
        <p:txBody>
          <a:bodyPr>
            <a:normAutofit fontScale="92500" lnSpcReduction="20000"/>
          </a:bodyPr>
          <a:lstStyle/>
          <a:p>
            <a:pPr marL="0" indent="0">
              <a:buNone/>
            </a:pPr>
            <a:r>
              <a:rPr lang="pl-PL" dirty="0"/>
              <a:t>Podstawowe czynności </a:t>
            </a:r>
          </a:p>
          <a:p>
            <a:pPr marL="514350" indent="-514350">
              <a:buFont typeface="+mj-lt"/>
              <a:buAutoNum type="arabicPeriod"/>
            </a:pPr>
            <a:r>
              <a:rPr lang="pl-PL" dirty="0"/>
              <a:t>Przygotowanie pacjenta. </a:t>
            </a:r>
          </a:p>
          <a:p>
            <a:pPr marL="514350" indent="-514350">
              <a:buFont typeface="+mj-lt"/>
              <a:buAutoNum type="arabicPeriod"/>
            </a:pPr>
            <a:r>
              <a:rPr lang="pl-PL" dirty="0"/>
              <a:t>Przygotowanie sprzętu (przygotowanie wagi lekarskiej — sprawdzenie, wytarowanie, ustawienie na „O„) </a:t>
            </a:r>
          </a:p>
          <a:p>
            <a:pPr marL="514350" indent="-514350">
              <a:buFont typeface="+mj-lt"/>
              <a:buAutoNum type="arabicPeriod"/>
            </a:pPr>
            <a:r>
              <a:rPr lang="pl-PL" dirty="0"/>
              <a:t>Dokumentowanie pomiaru. </a:t>
            </a:r>
          </a:p>
          <a:p>
            <a:pPr marL="514350" indent="-514350">
              <a:buFont typeface="+mj-lt"/>
              <a:buAutoNum type="arabicPeriod"/>
            </a:pPr>
            <a:r>
              <a:rPr lang="pl-PL" dirty="0"/>
              <a:t>Przygotowanie pacjenta do samodzielnego wykonania pomiaru. </a:t>
            </a:r>
          </a:p>
          <a:p>
            <a:pPr marL="514350" indent="-514350">
              <a:buFont typeface="+mj-lt"/>
              <a:buAutoNum type="arabicPeriod"/>
            </a:pPr>
            <a:r>
              <a:rPr lang="pl-PL" dirty="0"/>
              <a:t>Poinformowanie pacjenta o przebiegu i celu badania.</a:t>
            </a:r>
          </a:p>
          <a:p>
            <a:pPr marL="514350" indent="-514350">
              <a:buFont typeface="+mj-lt"/>
              <a:buAutoNum type="arabicPeriod"/>
            </a:pPr>
            <a:r>
              <a:rPr lang="pl-PL" dirty="0"/>
              <a:t>Wyjaśnienie, aby pacjent do każdego pomiaru zakładał piżamę lub to samo lekkie ubranie.</a:t>
            </a:r>
          </a:p>
          <a:p>
            <a:pPr marL="514350" indent="-514350">
              <a:buFont typeface="+mj-lt"/>
              <a:buAutoNum type="arabicPeriod"/>
            </a:pPr>
            <a:r>
              <a:rPr lang="pl-PL" dirty="0"/>
              <a:t>Wyjaśnienie zasad pomiaru przy stosowaniu wagi specjalnej (np. dla</a:t>
            </a:r>
          </a:p>
          <a:p>
            <a:pPr marL="0" indent="0">
              <a:buNone/>
            </a:pPr>
            <a:r>
              <a:rPr lang="pl-PL" dirty="0"/>
              <a:t>siedzących).</a:t>
            </a:r>
          </a:p>
          <a:p>
            <a:pPr marL="0" indent="0">
              <a:buNone/>
            </a:pPr>
            <a:r>
              <a:rPr lang="pl-PL" dirty="0"/>
              <a:t>8. Dopilnowanie, aby pacjent był na czczo.</a:t>
            </a:r>
          </a:p>
        </p:txBody>
      </p:sp>
    </p:spTree>
    <p:extLst>
      <p:ext uri="{BB962C8B-B14F-4D97-AF65-F5344CB8AC3E}">
        <p14:creationId xmlns:p14="http://schemas.microsoft.com/office/powerpoint/2010/main" val="149884439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solidFill>
                  <a:srgbClr val="000000">
                    <a:lumMod val="75000"/>
                    <a:lumOff val="25000"/>
                  </a:srgbClr>
                </a:solidFill>
              </a:rPr>
              <a:t>Pomiar masy ciała</a:t>
            </a:r>
            <a:endParaRPr lang="pl-PL" dirty="0"/>
          </a:p>
        </p:txBody>
      </p:sp>
      <p:sp>
        <p:nvSpPr>
          <p:cNvPr id="3" name="Symbol zastępczy zawartości 2">
            <a:extLst>
              <a:ext uri="{FF2B5EF4-FFF2-40B4-BE49-F238E27FC236}">
                <a16:creationId xmlns="" xmlns:a16="http://schemas.microsoft.com/office/drawing/2014/main" id="{60CC6F0A-5B98-44F8-9247-6A538161BE2E}"/>
              </a:ext>
            </a:extLst>
          </p:cNvPr>
          <p:cNvSpPr>
            <a:spLocks noGrp="1"/>
          </p:cNvSpPr>
          <p:nvPr>
            <p:ph idx="1"/>
          </p:nvPr>
        </p:nvSpPr>
        <p:spPr/>
        <p:txBody>
          <a:bodyPr>
            <a:normAutofit/>
          </a:bodyPr>
          <a:lstStyle/>
          <a:p>
            <a:pPr marL="0" indent="0">
              <a:buNone/>
            </a:pPr>
            <a:r>
              <a:rPr lang="pl-PL" dirty="0"/>
              <a:t>Kolejność czynności</a:t>
            </a:r>
          </a:p>
          <a:p>
            <a:pPr marL="0" indent="0">
              <a:buNone/>
            </a:pPr>
            <a:r>
              <a:rPr lang="pl-PL" dirty="0"/>
              <a:t>1. Przygotuj sprzęt do pomiaru. Wytaruj wagę. Ustaw odważnik w pozycji „O". Odbezpiecz wagę. Manipulując pokrętłem po lewej stronie wagi doprowadź do tego, aby ruchome wskazówki wag znalazły się w jednej płaszczyźnie ze wskazówkami nieruchomymi.</a:t>
            </a:r>
          </a:p>
          <a:p>
            <a:pPr marL="0" indent="0">
              <a:buNone/>
            </a:pPr>
            <a:r>
              <a:rPr lang="pl-PL" dirty="0"/>
              <a:t>2. Zamknij wagę.</a:t>
            </a:r>
          </a:p>
          <a:p>
            <a:pPr marL="0" indent="0">
              <a:buNone/>
            </a:pPr>
            <a:r>
              <a:rPr lang="pl-PL" dirty="0"/>
              <a:t>3. Nastaw odważnik na wartość wagi chorego badanego poprzednio.</a:t>
            </a:r>
          </a:p>
          <a:p>
            <a:pPr marL="0" indent="0">
              <a:buNone/>
            </a:pPr>
            <a:r>
              <a:rPr lang="pl-PL" dirty="0"/>
              <a:t>4. Przygotuj pacjenta.</a:t>
            </a:r>
          </a:p>
          <a:p>
            <a:pPr marL="0" indent="0">
              <a:buNone/>
            </a:pPr>
            <a:r>
              <a:rPr lang="pl-PL" dirty="0"/>
              <a:t>5. Pacjent wchodzi na wagę. Stoi bez oparcia, nie przytrzymuje się wagi</a:t>
            </a:r>
            <a:r>
              <a:rPr lang="pl-PL" dirty="0" smtClean="0"/>
              <a:t>.</a:t>
            </a:r>
            <a:endParaRPr lang="pl-PL" dirty="0"/>
          </a:p>
        </p:txBody>
      </p:sp>
    </p:spTree>
    <p:extLst>
      <p:ext uri="{BB962C8B-B14F-4D97-AF65-F5344CB8AC3E}">
        <p14:creationId xmlns:p14="http://schemas.microsoft.com/office/powerpoint/2010/main" val="16542985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58D540F8-42B1-4176-9787-1281861E83A2}"/>
              </a:ext>
            </a:extLst>
          </p:cNvPr>
          <p:cNvSpPr>
            <a:spLocks noGrp="1"/>
          </p:cNvSpPr>
          <p:nvPr>
            <p:ph type="title"/>
          </p:nvPr>
        </p:nvSpPr>
        <p:spPr/>
        <p:txBody>
          <a:bodyPr/>
          <a:lstStyle/>
          <a:p>
            <a:r>
              <a:rPr lang="pl-PL" dirty="0"/>
              <a:t>Rodzaje temperatury</a:t>
            </a:r>
          </a:p>
        </p:txBody>
      </p:sp>
      <p:sp>
        <p:nvSpPr>
          <p:cNvPr id="3" name="Symbol zastępczy zawartości 2">
            <a:extLst>
              <a:ext uri="{FF2B5EF4-FFF2-40B4-BE49-F238E27FC236}">
                <a16:creationId xmlns="" xmlns:a16="http://schemas.microsoft.com/office/drawing/2014/main" id="{A9A6A12D-7C39-4C60-AA25-3FB43D9D520D}"/>
              </a:ext>
            </a:extLst>
          </p:cNvPr>
          <p:cNvSpPr>
            <a:spLocks noGrp="1"/>
          </p:cNvSpPr>
          <p:nvPr>
            <p:ph idx="1"/>
          </p:nvPr>
        </p:nvSpPr>
        <p:spPr/>
        <p:txBody>
          <a:bodyPr>
            <a:normAutofit/>
          </a:bodyPr>
          <a:lstStyle/>
          <a:p>
            <a:pPr lvl="0"/>
            <a:r>
              <a:rPr lang="pl-PL" dirty="0"/>
              <a:t>niższa niż 36° C - temperatura subnormalna</a:t>
            </a:r>
          </a:p>
          <a:p>
            <a:pPr lvl="0"/>
            <a:r>
              <a:rPr lang="pl-PL" dirty="0"/>
              <a:t>36 - 37° C - temperatura normalna</a:t>
            </a:r>
          </a:p>
          <a:p>
            <a:pPr lvl="0"/>
            <a:r>
              <a:rPr lang="pl-PL" dirty="0"/>
              <a:t>37,1 - 38° C - stan podgorączkowy</a:t>
            </a:r>
          </a:p>
          <a:p>
            <a:pPr lvl="0"/>
            <a:r>
              <a:rPr lang="pl-PL" dirty="0"/>
              <a:t>38,1 - 39°C - gorączka umiarkowana</a:t>
            </a:r>
          </a:p>
          <a:p>
            <a:pPr lvl="0"/>
            <a:r>
              <a:rPr lang="pl-PL" dirty="0"/>
              <a:t>powyżej 39° C - gorączka wysoka.</a:t>
            </a:r>
          </a:p>
          <a:p>
            <a:pPr lvl="0"/>
            <a:endParaRPr lang="pl-PL" dirty="0"/>
          </a:p>
          <a:p>
            <a:pPr marL="0" indent="0">
              <a:buNone/>
            </a:pPr>
            <a:r>
              <a:rPr lang="pl-PL" dirty="0"/>
              <a:t>Człowiek może znieść maksymalnie temperaturę 42 - 43° C, powyżej tej temperatury zachodzą w organizmie procesy denaturacji białka. Temperatura 26° C określana jest jako krytyczna, powoduje porażenie ośrodka oddechowego i naczynioruchowego prowadząc do śmierci.</a:t>
            </a:r>
          </a:p>
          <a:p>
            <a:pPr lvl="0"/>
            <a:endParaRPr lang="pl-PL" dirty="0"/>
          </a:p>
          <a:p>
            <a:endParaRPr lang="pl-PL" dirty="0"/>
          </a:p>
        </p:txBody>
      </p:sp>
    </p:spTree>
    <p:extLst>
      <p:ext uri="{BB962C8B-B14F-4D97-AF65-F5344CB8AC3E}">
        <p14:creationId xmlns:p14="http://schemas.microsoft.com/office/powerpoint/2010/main" val="196474664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solidFill>
                  <a:srgbClr val="000000">
                    <a:lumMod val="75000"/>
                    <a:lumOff val="25000"/>
                  </a:srgbClr>
                </a:solidFill>
              </a:rPr>
              <a:t>Pomiar masy ciała</a:t>
            </a:r>
            <a:endParaRPr lang="pl-PL" dirty="0"/>
          </a:p>
        </p:txBody>
      </p:sp>
      <p:sp>
        <p:nvSpPr>
          <p:cNvPr id="3" name="Symbol zastępczy zawartości 2"/>
          <p:cNvSpPr>
            <a:spLocks noGrp="1"/>
          </p:cNvSpPr>
          <p:nvPr>
            <p:ph idx="1"/>
          </p:nvPr>
        </p:nvSpPr>
        <p:spPr/>
        <p:txBody>
          <a:bodyPr/>
          <a:lstStyle/>
          <a:p>
            <a:pPr marL="0" lvl="0" indent="0">
              <a:buClr>
                <a:srgbClr val="E48312"/>
              </a:buClr>
              <a:buNone/>
            </a:pPr>
            <a:r>
              <a:rPr lang="pl-PL" sz="1900" dirty="0">
                <a:solidFill>
                  <a:srgbClr val="000000">
                    <a:lumMod val="75000"/>
                    <a:lumOff val="25000"/>
                  </a:srgbClr>
                </a:solidFill>
              </a:rPr>
              <a:t>4. Włącz wagę, uruchom.</a:t>
            </a:r>
          </a:p>
          <a:p>
            <a:pPr marL="0" lvl="0" indent="0">
              <a:buClr>
                <a:srgbClr val="E48312"/>
              </a:buClr>
              <a:buNone/>
            </a:pPr>
            <a:r>
              <a:rPr lang="pl-PL" sz="1900" dirty="0">
                <a:solidFill>
                  <a:srgbClr val="000000">
                    <a:lumMod val="75000"/>
                    <a:lumOff val="25000"/>
                  </a:srgbClr>
                </a:solidFill>
              </a:rPr>
              <a:t>5. Dokonaj pomiaru. Przesuwaj odważniki tak, aby równoważniki się zrównały.</a:t>
            </a:r>
          </a:p>
          <a:p>
            <a:pPr marL="0" lvl="0" indent="0">
              <a:buClr>
                <a:srgbClr val="E48312"/>
              </a:buClr>
              <a:buNone/>
            </a:pPr>
            <a:r>
              <a:rPr lang="pl-PL" sz="1900" dirty="0">
                <a:solidFill>
                  <a:srgbClr val="000000">
                    <a:lumMod val="75000"/>
                    <a:lumOff val="25000"/>
                  </a:srgbClr>
                </a:solidFill>
              </a:rPr>
              <a:t>6. Zamknij wagę.</a:t>
            </a:r>
          </a:p>
          <a:p>
            <a:pPr marL="0" lvl="0" indent="0">
              <a:buClr>
                <a:srgbClr val="E48312"/>
              </a:buClr>
              <a:buNone/>
            </a:pPr>
            <a:r>
              <a:rPr lang="pl-PL" sz="1900" dirty="0">
                <a:solidFill>
                  <a:srgbClr val="000000">
                    <a:lumMod val="75000"/>
                    <a:lumOff val="25000"/>
                  </a:srgbClr>
                </a:solidFill>
              </a:rPr>
              <a:t>7. Odczytaj masę ciała.</a:t>
            </a:r>
          </a:p>
          <a:p>
            <a:pPr marL="0" lvl="0" indent="0">
              <a:buClr>
                <a:srgbClr val="E48312"/>
              </a:buClr>
              <a:buNone/>
            </a:pPr>
            <a:r>
              <a:rPr lang="pl-PL" sz="1900" dirty="0">
                <a:solidFill>
                  <a:srgbClr val="000000">
                    <a:lumMod val="75000"/>
                    <a:lumOff val="25000"/>
                  </a:srgbClr>
                </a:solidFill>
              </a:rPr>
              <a:t>8. Zanotuj wynik pomiaru w dokumentacji pacjenta.</a:t>
            </a:r>
          </a:p>
          <a:p>
            <a:pPr marL="0" lvl="0" indent="0">
              <a:buClr>
                <a:srgbClr val="E48312"/>
              </a:buClr>
              <a:buNone/>
            </a:pPr>
            <a:r>
              <a:rPr lang="pl-PL" sz="1900" dirty="0">
                <a:solidFill>
                  <a:srgbClr val="000000">
                    <a:lumMod val="75000"/>
                    <a:lumOff val="25000"/>
                  </a:srgbClr>
                </a:solidFill>
              </a:rPr>
              <a:t>9. Poleć pacjentowi zejść z wagi.</a:t>
            </a:r>
          </a:p>
          <a:p>
            <a:pPr marL="0" lvl="0" indent="0">
              <a:buClr>
                <a:srgbClr val="E48312"/>
              </a:buClr>
              <a:buNone/>
            </a:pPr>
            <a:r>
              <a:rPr lang="pl-PL" sz="1900" dirty="0">
                <a:solidFill>
                  <a:srgbClr val="000000">
                    <a:lumMod val="75000"/>
                    <a:lumOff val="25000"/>
                  </a:srgbClr>
                </a:solidFill>
              </a:rPr>
              <a:t>10.Wykonaj czynności porządkowe. Przesuń odważnik do punktu „O".</a:t>
            </a:r>
          </a:p>
          <a:p>
            <a:endParaRPr lang="pl-PL" dirty="0"/>
          </a:p>
        </p:txBody>
      </p:sp>
    </p:spTree>
    <p:extLst>
      <p:ext uri="{BB962C8B-B14F-4D97-AF65-F5344CB8AC3E}">
        <p14:creationId xmlns:p14="http://schemas.microsoft.com/office/powerpoint/2010/main" val="364896632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1AC3D71C-B376-4ECD-816A-7F1CC4E03CED}"/>
              </a:ext>
            </a:extLst>
          </p:cNvPr>
          <p:cNvSpPr>
            <a:spLocks noGrp="1"/>
          </p:cNvSpPr>
          <p:nvPr>
            <p:ph type="title"/>
          </p:nvPr>
        </p:nvSpPr>
        <p:spPr/>
        <p:txBody>
          <a:bodyPr/>
          <a:lstStyle/>
          <a:p>
            <a:r>
              <a:rPr lang="pl-PL" dirty="0"/>
              <a:t>Pomiar wzrostu</a:t>
            </a:r>
          </a:p>
        </p:txBody>
      </p:sp>
      <p:sp>
        <p:nvSpPr>
          <p:cNvPr id="3" name="Symbol zastępczy zawartości 2">
            <a:extLst>
              <a:ext uri="{FF2B5EF4-FFF2-40B4-BE49-F238E27FC236}">
                <a16:creationId xmlns="" xmlns:a16="http://schemas.microsoft.com/office/drawing/2014/main" id="{5A6A5D60-1B55-414B-AFCF-431CA46E829D}"/>
              </a:ext>
            </a:extLst>
          </p:cNvPr>
          <p:cNvSpPr>
            <a:spLocks noGrp="1"/>
          </p:cNvSpPr>
          <p:nvPr>
            <p:ph idx="1"/>
          </p:nvPr>
        </p:nvSpPr>
        <p:spPr/>
        <p:txBody>
          <a:bodyPr/>
          <a:lstStyle/>
          <a:p>
            <a:pPr marL="0" indent="0">
              <a:buNone/>
            </a:pPr>
            <a:r>
              <a:rPr lang="pl-PL" dirty="0"/>
              <a:t>Pomiaru wzrostu (mierzenie pacjentów) powinno się dokonywać u każdego pacjenta w czasie przyjęcia do szpitala. Wskazane jest, aby dokonywać pomiaru rano, ponieważ w ciągu dnia człowiek staje się niższy o ok. l cm</a:t>
            </a:r>
          </a:p>
          <a:p>
            <a:pPr marL="0" indent="0">
              <a:buNone/>
            </a:pPr>
            <a:endParaRPr lang="pl-PL" dirty="0"/>
          </a:p>
          <a:p>
            <a:pPr marL="0" indent="0">
              <a:buNone/>
            </a:pPr>
            <a:endParaRPr lang="pl-PL" dirty="0"/>
          </a:p>
        </p:txBody>
      </p:sp>
    </p:spTree>
    <p:extLst>
      <p:ext uri="{BB962C8B-B14F-4D97-AF65-F5344CB8AC3E}">
        <p14:creationId xmlns:p14="http://schemas.microsoft.com/office/powerpoint/2010/main" val="109264702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B903DE93-1F14-46DF-B6E7-3EAD6F691133}"/>
              </a:ext>
            </a:extLst>
          </p:cNvPr>
          <p:cNvSpPr>
            <a:spLocks noGrp="1"/>
          </p:cNvSpPr>
          <p:nvPr>
            <p:ph type="title"/>
          </p:nvPr>
        </p:nvSpPr>
        <p:spPr/>
        <p:txBody>
          <a:bodyPr/>
          <a:lstStyle/>
          <a:p>
            <a:r>
              <a:rPr lang="pl-PL" dirty="0"/>
              <a:t>Okoliczności przeprowadzania badania wzrostu</a:t>
            </a:r>
          </a:p>
        </p:txBody>
      </p:sp>
      <p:sp>
        <p:nvSpPr>
          <p:cNvPr id="3" name="Symbol zastępczy zawartości 2">
            <a:extLst>
              <a:ext uri="{FF2B5EF4-FFF2-40B4-BE49-F238E27FC236}">
                <a16:creationId xmlns="" xmlns:a16="http://schemas.microsoft.com/office/drawing/2014/main" id="{D3EDE45C-1DA7-4FBA-BFE0-73204C786E66}"/>
              </a:ext>
            </a:extLst>
          </p:cNvPr>
          <p:cNvSpPr>
            <a:spLocks noGrp="1"/>
          </p:cNvSpPr>
          <p:nvPr>
            <p:ph idx="1"/>
          </p:nvPr>
        </p:nvSpPr>
        <p:spPr/>
        <p:txBody>
          <a:bodyPr/>
          <a:lstStyle/>
          <a:p>
            <a:r>
              <a:rPr lang="pl-PL" dirty="0"/>
              <a:t>Ustalenie długości ciała na potrzeby obliczania: powierzchni ciała, dawkowania leków, obliczania objętości oddechowej i oceny prawidłowości rozwoju ogólnego. </a:t>
            </a:r>
          </a:p>
          <a:p>
            <a:r>
              <a:rPr lang="pl-PL" dirty="0"/>
              <a:t>Wykonanie pomiaru przy przyjęciu pacjenta do szpitala lub na specjalne zlecenie lekarza. </a:t>
            </a:r>
          </a:p>
          <a:p>
            <a:r>
              <a:rPr lang="pl-PL" dirty="0"/>
              <a:t>Wykonanie pomiaru podczas badań bilansowych dzieci. </a:t>
            </a:r>
          </a:p>
          <a:p>
            <a:r>
              <a:rPr lang="pl-PL" dirty="0"/>
              <a:t>Wykonanie pomiaru podczas badań profilaktycznych młodzieży szkolnej.</a:t>
            </a:r>
          </a:p>
        </p:txBody>
      </p:sp>
    </p:spTree>
    <p:extLst>
      <p:ext uri="{BB962C8B-B14F-4D97-AF65-F5344CB8AC3E}">
        <p14:creationId xmlns:p14="http://schemas.microsoft.com/office/powerpoint/2010/main" val="272691328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Pomiar wzrostu</a:t>
            </a:r>
            <a:endParaRPr lang="pl-PL" dirty="0"/>
          </a:p>
        </p:txBody>
      </p:sp>
      <p:sp>
        <p:nvSpPr>
          <p:cNvPr id="3" name="Symbol zastępczy zawartości 2">
            <a:extLst>
              <a:ext uri="{FF2B5EF4-FFF2-40B4-BE49-F238E27FC236}">
                <a16:creationId xmlns="" xmlns:a16="http://schemas.microsoft.com/office/drawing/2014/main" id="{64D57475-0570-4D7B-A9CF-57E6DC9CF074}"/>
              </a:ext>
            </a:extLst>
          </p:cNvPr>
          <p:cNvSpPr>
            <a:spLocks noGrp="1"/>
          </p:cNvSpPr>
          <p:nvPr>
            <p:ph idx="1"/>
          </p:nvPr>
        </p:nvSpPr>
        <p:spPr/>
        <p:txBody>
          <a:bodyPr/>
          <a:lstStyle/>
          <a:p>
            <a:pPr marL="0" indent="0">
              <a:buNone/>
            </a:pPr>
            <a:r>
              <a:rPr lang="pl-PL" dirty="0"/>
              <a:t>Zasady: </a:t>
            </a:r>
          </a:p>
          <a:p>
            <a:r>
              <a:rPr lang="pl-PL" dirty="0"/>
              <a:t>Poinformowanie o przebiegu i celu pomiaru, sposobie ustawienia w czasie pomiaru. </a:t>
            </a:r>
          </a:p>
          <a:p>
            <a:r>
              <a:rPr lang="pl-PL" dirty="0"/>
              <a:t>Wykonanie pomiaru przy przyjęciu pacjenta.</a:t>
            </a:r>
          </a:p>
          <a:p>
            <a:r>
              <a:rPr lang="pl-PL" dirty="0"/>
              <a:t> Zadbanie, aby w czasie pomiaru pacjent przyjął odpowiednią pozycję.</a:t>
            </a:r>
          </a:p>
        </p:txBody>
      </p:sp>
    </p:spTree>
    <p:extLst>
      <p:ext uri="{BB962C8B-B14F-4D97-AF65-F5344CB8AC3E}">
        <p14:creationId xmlns:p14="http://schemas.microsoft.com/office/powerpoint/2010/main" val="207102005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 xmlns:a16="http://schemas.microsoft.com/office/drawing/2014/main" id="{7D2AD6B1-6001-49E0-9658-0097BF8B5B06}"/>
              </a:ext>
            </a:extLst>
          </p:cNvPr>
          <p:cNvSpPr>
            <a:spLocks noGrp="1"/>
          </p:cNvSpPr>
          <p:nvPr>
            <p:ph type="title"/>
          </p:nvPr>
        </p:nvSpPr>
        <p:spPr/>
        <p:txBody>
          <a:bodyPr/>
          <a:lstStyle/>
          <a:p>
            <a:r>
              <a:rPr lang="pl-PL" dirty="0"/>
              <a:t>Obrzęk</a:t>
            </a:r>
          </a:p>
        </p:txBody>
      </p:sp>
      <p:sp>
        <p:nvSpPr>
          <p:cNvPr id="5" name="Symbol zastępczy zawartości 4">
            <a:extLst>
              <a:ext uri="{FF2B5EF4-FFF2-40B4-BE49-F238E27FC236}">
                <a16:creationId xmlns="" xmlns:a16="http://schemas.microsoft.com/office/drawing/2014/main" id="{DC073BD0-265F-4A57-B4CB-C8CDD8FB0218}"/>
              </a:ext>
            </a:extLst>
          </p:cNvPr>
          <p:cNvSpPr>
            <a:spLocks noGrp="1"/>
          </p:cNvSpPr>
          <p:nvPr>
            <p:ph idx="1"/>
          </p:nvPr>
        </p:nvSpPr>
        <p:spPr/>
        <p:txBody>
          <a:bodyPr/>
          <a:lstStyle/>
          <a:p>
            <a:pPr marL="0" indent="0">
              <a:buNone/>
            </a:pPr>
            <a:r>
              <a:rPr lang="pl-PL" dirty="0"/>
              <a:t>Obrzęk to nadmierne gromadzenie się płynu w tkankach. </a:t>
            </a:r>
          </a:p>
          <a:p>
            <a:pPr marL="0" indent="0">
              <a:buNone/>
            </a:pPr>
            <a:endParaRPr lang="pl-PL" dirty="0"/>
          </a:p>
          <a:p>
            <a:pPr marL="0" indent="0">
              <a:buNone/>
            </a:pPr>
            <a:r>
              <a:rPr lang="pl-PL" dirty="0"/>
              <a:t>Obrzęki pochodzenia sercowego (zastoinowe) są spowodowane niewydolnością krążenia (serca). </a:t>
            </a:r>
          </a:p>
          <a:p>
            <a:pPr marL="0" indent="0">
              <a:buNone/>
            </a:pPr>
            <a:r>
              <a:rPr lang="pl-PL" dirty="0"/>
              <a:t>Mogą dotyczyć krążenia płucnego (obrzęk płuc) lub krążenia systemowego (obrzęki w przewlekłej niewydolności prawej komory)</a:t>
            </a:r>
          </a:p>
        </p:txBody>
      </p:sp>
    </p:spTree>
    <p:extLst>
      <p:ext uri="{BB962C8B-B14F-4D97-AF65-F5344CB8AC3E}">
        <p14:creationId xmlns:p14="http://schemas.microsoft.com/office/powerpoint/2010/main" val="353824711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35A82FC0-79F0-4A04-B879-CA039E597D4E}"/>
              </a:ext>
            </a:extLst>
          </p:cNvPr>
          <p:cNvSpPr>
            <a:spLocks noGrp="1"/>
          </p:cNvSpPr>
          <p:nvPr>
            <p:ph type="title"/>
          </p:nvPr>
        </p:nvSpPr>
        <p:spPr/>
        <p:txBody>
          <a:bodyPr/>
          <a:lstStyle/>
          <a:p>
            <a:r>
              <a:rPr lang="pl-PL" dirty="0"/>
              <a:t>Obrzęki</a:t>
            </a:r>
          </a:p>
        </p:txBody>
      </p:sp>
      <p:sp>
        <p:nvSpPr>
          <p:cNvPr id="3" name="Symbol zastępczy zawartości 2">
            <a:extLst>
              <a:ext uri="{FF2B5EF4-FFF2-40B4-BE49-F238E27FC236}">
                <a16:creationId xmlns="" xmlns:a16="http://schemas.microsoft.com/office/drawing/2014/main" id="{E283A875-5367-4237-8EF0-CE107AED7675}"/>
              </a:ext>
            </a:extLst>
          </p:cNvPr>
          <p:cNvSpPr>
            <a:spLocks noGrp="1"/>
          </p:cNvSpPr>
          <p:nvPr>
            <p:ph idx="1"/>
          </p:nvPr>
        </p:nvSpPr>
        <p:spPr/>
        <p:txBody>
          <a:bodyPr>
            <a:normAutofit/>
          </a:bodyPr>
          <a:lstStyle/>
          <a:p>
            <a:pPr marL="0" indent="0">
              <a:buNone/>
            </a:pPr>
            <a:r>
              <a:rPr lang="pl-PL" dirty="0"/>
              <a:t>Mogą być:</a:t>
            </a:r>
          </a:p>
          <a:p>
            <a:r>
              <a:rPr lang="pl-PL" dirty="0"/>
              <a:t> utajone (bez objawów klinicznych, a tylko ze zwiększającą się masą ciała) </a:t>
            </a:r>
          </a:p>
          <a:p>
            <a:r>
              <a:rPr lang="pl-PL" dirty="0"/>
              <a:t> jawne. </a:t>
            </a:r>
          </a:p>
          <a:p>
            <a:pPr marL="0" indent="0">
              <a:buNone/>
            </a:pPr>
            <a:endParaRPr lang="pl-PL" dirty="0"/>
          </a:p>
          <a:p>
            <a:pPr marL="0" indent="0">
              <a:buNone/>
            </a:pPr>
            <a:r>
              <a:rPr lang="pl-PL" dirty="0"/>
              <a:t>Obrzęki pochodzenia sercowego umiejscawiają się najczęściej w najniżej położonych częściach ciała (stopy, kostki, podudzia). W nasilonej niewydolności krążenia pojawiają się na udach, brzuchu, dolnych częściach klatki piersiowej, okolicy lędźwiowo-krzyżowej. Mogą towarzyszyć im przesięki do jam ciała: opłucnej, osierdziowej, otrzewnej.</a:t>
            </a:r>
          </a:p>
        </p:txBody>
      </p:sp>
    </p:spTree>
    <p:extLst>
      <p:ext uri="{BB962C8B-B14F-4D97-AF65-F5344CB8AC3E}">
        <p14:creationId xmlns:p14="http://schemas.microsoft.com/office/powerpoint/2010/main" val="238503756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Obrzęki</a:t>
            </a:r>
            <a:endParaRPr lang="pl-PL" dirty="0"/>
          </a:p>
        </p:txBody>
      </p:sp>
      <p:sp>
        <p:nvSpPr>
          <p:cNvPr id="3" name="Symbol zastępczy zawartości 2">
            <a:extLst>
              <a:ext uri="{FF2B5EF4-FFF2-40B4-BE49-F238E27FC236}">
                <a16:creationId xmlns="" xmlns:a16="http://schemas.microsoft.com/office/drawing/2014/main" id="{8D87B59E-02E6-4131-85EF-F727D17530CD}"/>
              </a:ext>
            </a:extLst>
          </p:cNvPr>
          <p:cNvSpPr>
            <a:spLocks noGrp="1"/>
          </p:cNvSpPr>
          <p:nvPr>
            <p:ph idx="1"/>
          </p:nvPr>
        </p:nvSpPr>
        <p:spPr/>
        <p:txBody>
          <a:bodyPr>
            <a:normAutofit fontScale="92500" lnSpcReduction="10000"/>
          </a:bodyPr>
          <a:lstStyle/>
          <a:p>
            <a:pPr marL="0" indent="0" fontAlgn="base">
              <a:buNone/>
            </a:pPr>
            <a:r>
              <a:rPr lang="pl-PL" dirty="0"/>
              <a:t>Kryterium rozpoznania obrzęku limfatycznego za pomocą pomiaru metrycznego stawia się poprzez porównanie obwodów kończyn zdrowej i zajętej obrzękiem limfatycznym. Różnica w przynajmniej w jednym z badanych punktów od 1,5 do 2,5 cm świadczy o obecności patologii. </a:t>
            </a:r>
          </a:p>
          <a:p>
            <a:pPr marL="0" indent="0" fontAlgn="base">
              <a:buNone/>
            </a:pPr>
            <a:endParaRPr lang="pl-PL" dirty="0"/>
          </a:p>
          <a:p>
            <a:pPr marL="0" indent="0" fontAlgn="base">
              <a:buNone/>
            </a:pPr>
            <a:r>
              <a:rPr lang="pl-PL" dirty="0"/>
              <a:t>Pomiary powinny być:</a:t>
            </a:r>
          </a:p>
          <a:p>
            <a:pPr fontAlgn="base"/>
            <a:r>
              <a:rPr lang="pl-PL" dirty="0"/>
              <a:t>wykonywane przez tę samą osobę</a:t>
            </a:r>
          </a:p>
          <a:p>
            <a:pPr fontAlgn="base"/>
            <a:r>
              <a:rPr lang="pl-PL" dirty="0"/>
              <a:t>przeprowadzane na tych samych poziomach (np. mierzenie obwodów co 4 lub 10 centymetrów w odniesieniu do wyniosłości kostnych kończyny)</a:t>
            </a:r>
          </a:p>
          <a:p>
            <a:pPr fontAlgn="base"/>
            <a:r>
              <a:rPr lang="pl-PL" dirty="0"/>
              <a:t>realizowane z uwzględnieniem pór dnia, diety i podaży płynów, aktywności ruchowej, zastosowanego leczenia i zabiegów fizjoterapeutycznych.</a:t>
            </a:r>
          </a:p>
          <a:p>
            <a:pPr marL="0" indent="0">
              <a:buNone/>
            </a:pPr>
            <a:r>
              <a:rPr lang="pl-PL" dirty="0"/>
              <a:t/>
            </a:r>
            <a:br>
              <a:rPr lang="pl-PL" dirty="0"/>
            </a:br>
            <a:endParaRPr lang="pl-PL" dirty="0"/>
          </a:p>
        </p:txBody>
      </p:sp>
    </p:spTree>
    <p:extLst>
      <p:ext uri="{BB962C8B-B14F-4D97-AF65-F5344CB8AC3E}">
        <p14:creationId xmlns:p14="http://schemas.microsoft.com/office/powerpoint/2010/main" val="362979525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Obrzęki</a:t>
            </a:r>
            <a:endParaRPr lang="pl-PL" dirty="0"/>
          </a:p>
        </p:txBody>
      </p:sp>
      <p:sp>
        <p:nvSpPr>
          <p:cNvPr id="3" name="Symbol zastępczy zawartości 2">
            <a:extLst>
              <a:ext uri="{FF2B5EF4-FFF2-40B4-BE49-F238E27FC236}">
                <a16:creationId xmlns="" xmlns:a16="http://schemas.microsoft.com/office/drawing/2014/main" id="{352D3C1D-5507-444E-80B1-57F7A1E1BED3}"/>
              </a:ext>
            </a:extLst>
          </p:cNvPr>
          <p:cNvSpPr>
            <a:spLocks noGrp="1"/>
          </p:cNvSpPr>
          <p:nvPr>
            <p:ph idx="1"/>
          </p:nvPr>
        </p:nvSpPr>
        <p:spPr/>
        <p:txBody>
          <a:bodyPr/>
          <a:lstStyle/>
          <a:p>
            <a:pPr marL="0" indent="0" fontAlgn="base">
              <a:buNone/>
            </a:pPr>
            <a:r>
              <a:rPr lang="pl-PL" dirty="0"/>
              <a:t>Kolejną metodą mierzenia obrzęków jest wolumetria. Ocenia ona wielkość obrzęku limfatycznego poprzez pomiar objętości kończyny. </a:t>
            </a:r>
          </a:p>
          <a:p>
            <a:pPr marL="0" indent="0" fontAlgn="base">
              <a:buNone/>
            </a:pPr>
            <a:r>
              <a:rPr lang="pl-PL" dirty="0"/>
              <a:t>Można tego dokonać na dwa sposoby:</a:t>
            </a:r>
          </a:p>
          <a:p>
            <a:pPr fontAlgn="base"/>
            <a:r>
              <a:rPr lang="pl-PL" dirty="0"/>
              <a:t>metodą pomiaru wodnego- objętość wypartego płynu</a:t>
            </a:r>
          </a:p>
          <a:p>
            <a:pPr fontAlgn="base"/>
            <a:r>
              <a:rPr lang="pl-PL" dirty="0"/>
              <a:t>metodą pomiaru optoelektronicznego- wykorzystanie światła  podczerwonego</a:t>
            </a:r>
          </a:p>
          <a:p>
            <a:endParaRPr lang="pl-PL" dirty="0"/>
          </a:p>
        </p:txBody>
      </p:sp>
    </p:spTree>
    <p:extLst>
      <p:ext uri="{BB962C8B-B14F-4D97-AF65-F5344CB8AC3E}">
        <p14:creationId xmlns:p14="http://schemas.microsoft.com/office/powerpoint/2010/main" val="366501981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Obrzęki</a:t>
            </a:r>
            <a:endParaRPr lang="pl-PL" dirty="0"/>
          </a:p>
        </p:txBody>
      </p:sp>
      <p:sp>
        <p:nvSpPr>
          <p:cNvPr id="3" name="Symbol zastępczy zawartości 2">
            <a:extLst>
              <a:ext uri="{FF2B5EF4-FFF2-40B4-BE49-F238E27FC236}">
                <a16:creationId xmlns="" xmlns:a16="http://schemas.microsoft.com/office/drawing/2014/main" id="{BE5067DE-DB84-4CBB-B54A-8573CA49BDA1}"/>
              </a:ext>
            </a:extLst>
          </p:cNvPr>
          <p:cNvSpPr>
            <a:spLocks noGrp="1"/>
          </p:cNvSpPr>
          <p:nvPr>
            <p:ph idx="1"/>
          </p:nvPr>
        </p:nvSpPr>
        <p:spPr/>
        <p:txBody>
          <a:bodyPr/>
          <a:lstStyle/>
          <a:p>
            <a:pPr marL="0" indent="0">
              <a:buNone/>
            </a:pPr>
            <a:r>
              <a:rPr lang="pl-PL" dirty="0"/>
              <a:t>Tonometria polega na sprawdzeniu spoistości tkanki. </a:t>
            </a:r>
          </a:p>
          <a:p>
            <a:pPr marL="0" indent="0">
              <a:buNone/>
            </a:pPr>
            <a:r>
              <a:rPr lang="pl-PL" dirty="0"/>
              <a:t>W tym celu przez minutę uciska się patologiczną tkankę. Następnie przy użyciu tonometru bada się głębokość powstałego dołka oraz sprawdza się jak zmniejsza się on w czasie. Warto w tym miejscu zaznaczyć, że brak dołka jest dowodem na to, że mamy do czynienia z zaawansowanym procesem włóknienia tkanek. </a:t>
            </a:r>
          </a:p>
        </p:txBody>
      </p:sp>
      <p:pic>
        <p:nvPicPr>
          <p:cNvPr id="4" name="Obraz 3"/>
          <p:cNvPicPr>
            <a:picLocks noChangeAspect="1"/>
          </p:cNvPicPr>
          <p:nvPr/>
        </p:nvPicPr>
        <p:blipFill>
          <a:blip r:embed="rId2"/>
          <a:stretch>
            <a:fillRect/>
          </a:stretch>
        </p:blipFill>
        <p:spPr>
          <a:xfrm>
            <a:off x="1249780" y="3663365"/>
            <a:ext cx="1847850" cy="2466975"/>
          </a:xfrm>
          <a:prstGeom prst="rect">
            <a:avLst/>
          </a:prstGeom>
        </p:spPr>
      </p:pic>
      <p:pic>
        <p:nvPicPr>
          <p:cNvPr id="5" name="Obraz 4"/>
          <p:cNvPicPr>
            <a:picLocks noChangeAspect="1"/>
          </p:cNvPicPr>
          <p:nvPr/>
        </p:nvPicPr>
        <p:blipFill>
          <a:blip r:embed="rId3"/>
          <a:stretch>
            <a:fillRect/>
          </a:stretch>
        </p:blipFill>
        <p:spPr>
          <a:xfrm>
            <a:off x="3666716" y="3932180"/>
            <a:ext cx="4161330" cy="1929344"/>
          </a:xfrm>
          <a:prstGeom prst="rect">
            <a:avLst/>
          </a:prstGeom>
        </p:spPr>
      </p:pic>
      <p:pic>
        <p:nvPicPr>
          <p:cNvPr id="6" name="Obraz 5"/>
          <p:cNvPicPr>
            <a:picLocks noChangeAspect="1"/>
          </p:cNvPicPr>
          <p:nvPr/>
        </p:nvPicPr>
        <p:blipFill>
          <a:blip r:embed="rId4"/>
          <a:stretch>
            <a:fillRect/>
          </a:stretch>
        </p:blipFill>
        <p:spPr>
          <a:xfrm>
            <a:off x="8276472" y="3473617"/>
            <a:ext cx="2200275" cy="2076450"/>
          </a:xfrm>
          <a:prstGeom prst="rect">
            <a:avLst/>
          </a:prstGeom>
        </p:spPr>
      </p:pic>
    </p:spTree>
    <p:extLst>
      <p:ext uri="{BB962C8B-B14F-4D97-AF65-F5344CB8AC3E}">
        <p14:creationId xmlns:p14="http://schemas.microsoft.com/office/powerpoint/2010/main" val="47114305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E9527CC1-F667-4A09-AF19-F934DF12663B}"/>
              </a:ext>
            </a:extLst>
          </p:cNvPr>
          <p:cNvSpPr>
            <a:spLocks noGrp="1"/>
          </p:cNvSpPr>
          <p:nvPr>
            <p:ph type="title"/>
          </p:nvPr>
        </p:nvSpPr>
        <p:spPr/>
        <p:txBody>
          <a:bodyPr/>
          <a:lstStyle/>
          <a:p>
            <a:r>
              <a:rPr lang="pl-PL" dirty="0"/>
              <a:t>Obrzęki </a:t>
            </a:r>
            <a:r>
              <a:rPr lang="pl-PL"/>
              <a:t>- postępowanie</a:t>
            </a:r>
          </a:p>
        </p:txBody>
      </p:sp>
      <p:sp>
        <p:nvSpPr>
          <p:cNvPr id="3" name="Symbol zastępczy zawartości 2">
            <a:extLst>
              <a:ext uri="{FF2B5EF4-FFF2-40B4-BE49-F238E27FC236}">
                <a16:creationId xmlns="" xmlns:a16="http://schemas.microsoft.com/office/drawing/2014/main" id="{F452C7B0-6185-4F63-915E-6C77D97EAF92}"/>
              </a:ext>
            </a:extLst>
          </p:cNvPr>
          <p:cNvSpPr>
            <a:spLocks noGrp="1"/>
          </p:cNvSpPr>
          <p:nvPr>
            <p:ph idx="1"/>
          </p:nvPr>
        </p:nvSpPr>
        <p:spPr/>
        <p:txBody>
          <a:bodyPr>
            <a:normAutofit fontScale="70000" lnSpcReduction="20000"/>
          </a:bodyPr>
          <a:lstStyle/>
          <a:p>
            <a:r>
              <a:rPr lang="pl-PL" dirty="0"/>
              <a:t>Poznanie wskazań do systematycznej lub okresowej oceny obrzęków;</a:t>
            </a:r>
          </a:p>
          <a:p>
            <a:r>
              <a:rPr lang="pl-PL" dirty="0"/>
              <a:t>Rozpoznanie stanu pacjenta (z ukierunkowaniem na funkcję układu krążenia, moczowego, stan skóry, alergie, zaburzenia gospodarki wodno-elektrolitowej, stany zapalne);</a:t>
            </a:r>
          </a:p>
          <a:p>
            <a:r>
              <a:rPr lang="pl-PL" dirty="0"/>
              <a:t>Analiza diety pacjenta pod kątem ilości dziennego spożycia soli kuchennej;</a:t>
            </a:r>
          </a:p>
          <a:p>
            <a:r>
              <a:rPr lang="pl-PL" dirty="0"/>
              <a:t>Obserwacja tkanki podskórnej (okolic najniżej położonych części ciała, okolic luźnej tkanki łącznej podskórnej, np. wokół oczu);</a:t>
            </a:r>
          </a:p>
          <a:p>
            <a:r>
              <a:rPr lang="pl-PL" dirty="0"/>
              <a:t>Badanie </a:t>
            </a:r>
            <a:r>
              <a:rPr lang="pl-PL" dirty="0" err="1"/>
              <a:t>palpacyjne</a:t>
            </a:r>
            <a:r>
              <a:rPr lang="pl-PL" dirty="0"/>
              <a:t> okolic, w których można oczekiwać występowanie obrzęków (ucisk kciukiem nad twardą podstawą np.: w okolicy kości krzyżowej, nad kością piszczelową);</a:t>
            </a:r>
          </a:p>
          <a:p>
            <a:r>
              <a:rPr lang="pl-PL" dirty="0"/>
              <a:t>Codzienne ważenie pacjenta i ocena różnicy masy ciała w kolejnych dniach;</a:t>
            </a:r>
          </a:p>
          <a:p>
            <a:r>
              <a:rPr lang="pl-PL" dirty="0"/>
              <a:t>Dokonywanie pomiarów obwodów części ciała objętych obrzękiem np.: kończyn (zawsze na tej samej wysokości);</a:t>
            </a:r>
          </a:p>
          <a:p>
            <a:r>
              <a:rPr lang="pl-PL" dirty="0"/>
              <a:t>Prowadzenie bilansu płynów u pacjenta (płyny dostarczone drogą dojelitową i pozajelitową oraz wydalone różnymi drogami - z moczem, potem, stolcem, wydzielinami z przetok, drenów, ran oraz inne płyny uzyskane z nakłuć np.: wodobrzusza, opłucnej, płukania, krwawienia).</a:t>
            </a:r>
          </a:p>
          <a:p>
            <a:r>
              <a:rPr lang="pl-PL" dirty="0"/>
              <a:t>Dokumentowanie wyników obserwacji, pomiarów, badań </a:t>
            </a:r>
            <a:r>
              <a:rPr lang="pl-PL" dirty="0" err="1"/>
              <a:t>palpacyjnych</a:t>
            </a:r>
            <a:r>
              <a:rPr lang="pl-PL" dirty="0"/>
              <a:t> i bilansu płynów.</a:t>
            </a:r>
          </a:p>
          <a:p>
            <a:r>
              <a:rPr lang="pl-PL" dirty="0"/>
              <a:t>Interpretowanie wyników oceny i udzielanie pacjentowi wskazówek zależnie od dokonanej oceny.</a:t>
            </a:r>
          </a:p>
          <a:p>
            <a:endParaRPr lang="pl-PL" dirty="0"/>
          </a:p>
        </p:txBody>
      </p:sp>
    </p:spTree>
    <p:extLst>
      <p:ext uri="{BB962C8B-B14F-4D97-AF65-F5344CB8AC3E}">
        <p14:creationId xmlns:p14="http://schemas.microsoft.com/office/powerpoint/2010/main" val="5629252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Pomiar wykonanie</a:t>
            </a:r>
            <a:endParaRPr lang="pl-PL" dirty="0"/>
          </a:p>
        </p:txBody>
      </p:sp>
      <p:sp>
        <p:nvSpPr>
          <p:cNvPr id="3" name="Symbol zastępczy zawartości 2">
            <a:extLst>
              <a:ext uri="{FF2B5EF4-FFF2-40B4-BE49-F238E27FC236}">
                <a16:creationId xmlns="" xmlns:a16="http://schemas.microsoft.com/office/drawing/2014/main" id="{B9B9CE3E-67F3-4567-BADA-D10462961438}"/>
              </a:ext>
            </a:extLst>
          </p:cNvPr>
          <p:cNvSpPr>
            <a:spLocks noGrp="1"/>
          </p:cNvSpPr>
          <p:nvPr>
            <p:ph idx="1"/>
          </p:nvPr>
        </p:nvSpPr>
        <p:spPr/>
        <p:txBody>
          <a:bodyPr>
            <a:normAutofit/>
          </a:bodyPr>
          <a:lstStyle/>
          <a:p>
            <a:pPr marL="571500" indent="-571500">
              <a:buAutoNum type="romanUcPeriod"/>
            </a:pPr>
            <a:r>
              <a:rPr lang="pl-PL" dirty="0"/>
              <a:t>Czynności przygotowawcze</a:t>
            </a:r>
          </a:p>
          <a:p>
            <a:pPr marL="0" indent="0">
              <a:buNone/>
            </a:pPr>
            <a:r>
              <a:rPr lang="pl-PL" dirty="0"/>
              <a:t>A. Przygotowanie pielęgniarki:</a:t>
            </a:r>
          </a:p>
          <a:p>
            <a:r>
              <a:rPr lang="pl-PL" dirty="0"/>
              <a:t>Higieniczne mycie rąk.</a:t>
            </a:r>
          </a:p>
          <a:p>
            <a:r>
              <a:rPr lang="pl-PL" dirty="0"/>
              <a:t>Założenie jednorazowych rękawiczek.</a:t>
            </a:r>
          </a:p>
          <a:p>
            <a:pPr marL="0" indent="0">
              <a:buNone/>
            </a:pPr>
            <a:r>
              <a:rPr lang="pl-PL" dirty="0"/>
              <a:t>B. Przygotowanie materiałów, sprzętu:</a:t>
            </a:r>
          </a:p>
          <a:p>
            <a:r>
              <a:rPr lang="pl-PL" dirty="0"/>
              <a:t>Termometr, płyn do dezynfekcji sprzętu i powierzchni, wacik (ręcznik papierowy), miska nerkowata.</a:t>
            </a:r>
          </a:p>
          <a:p>
            <a:r>
              <a:rPr lang="pl-PL" dirty="0"/>
              <a:t>Jeśli pomiar w odbycie dodatkowo wazelina, lignina lub ręcznik papierowy</a:t>
            </a:r>
          </a:p>
          <a:p>
            <a:pPr marL="0" indent="0">
              <a:buNone/>
            </a:pPr>
            <a:r>
              <a:rPr lang="pl-PL" dirty="0"/>
              <a:t>C. Przygotowanie pacjenta:</a:t>
            </a:r>
          </a:p>
          <a:p>
            <a:endParaRPr lang="pl-PL" dirty="0"/>
          </a:p>
        </p:txBody>
      </p:sp>
    </p:spTree>
    <p:extLst>
      <p:ext uri="{BB962C8B-B14F-4D97-AF65-F5344CB8AC3E}">
        <p14:creationId xmlns:p14="http://schemas.microsoft.com/office/powerpoint/2010/main" val="336316260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dtytuł 4"/>
          <p:cNvSpPr>
            <a:spLocks noGrp="1"/>
          </p:cNvSpPr>
          <p:nvPr>
            <p:ph type="subTitle" idx="1"/>
          </p:nvPr>
        </p:nvSpPr>
        <p:spPr>
          <a:xfrm>
            <a:off x="7234989" y="4455620"/>
            <a:ext cx="3923462" cy="1102969"/>
          </a:xfrm>
        </p:spPr>
        <p:txBody>
          <a:bodyPr/>
          <a:lstStyle/>
          <a:p>
            <a:r>
              <a:rPr lang="pl-PL" dirty="0" smtClean="0"/>
              <a:t>Dziękuję za uwagę</a:t>
            </a:r>
            <a:endParaRPr lang="pl-PL" dirty="0"/>
          </a:p>
        </p:txBody>
      </p:sp>
    </p:spTree>
    <p:extLst>
      <p:ext uri="{BB962C8B-B14F-4D97-AF65-F5344CB8AC3E}">
        <p14:creationId xmlns:p14="http://schemas.microsoft.com/office/powerpoint/2010/main" val="11380167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Pomiar wykonanie</a:t>
            </a:r>
          </a:p>
        </p:txBody>
      </p:sp>
      <p:sp>
        <p:nvSpPr>
          <p:cNvPr id="3" name="Symbol zastępczy zawartości 2"/>
          <p:cNvSpPr>
            <a:spLocks noGrp="1"/>
          </p:cNvSpPr>
          <p:nvPr>
            <p:ph idx="1"/>
          </p:nvPr>
        </p:nvSpPr>
        <p:spPr/>
        <p:txBody>
          <a:bodyPr/>
          <a:lstStyle/>
          <a:p>
            <a:r>
              <a:rPr lang="pl-PL" dirty="0"/>
              <a:t>Poinformowanie pacjenta o celu i sposobie wykonania pomiaru.</a:t>
            </a:r>
          </a:p>
          <a:p>
            <a:r>
              <a:rPr lang="pl-PL" dirty="0"/>
              <a:t>Uzyskanie zgody pacjenta, pozyskanie go do współpracy.</a:t>
            </a:r>
          </a:p>
          <a:p>
            <a:r>
              <a:rPr lang="pl-PL" dirty="0"/>
              <a:t>Zapewnienie wygodnej pozycji siedzącej lub leżącej. W przypadku pomiaru w odbycie pozycji na boku z lekko ugiętymi kończynami w stawach biodrowych i kolanowych.</a:t>
            </a:r>
          </a:p>
          <a:p>
            <a:r>
              <a:rPr lang="pl-PL" dirty="0"/>
              <a:t>Poinformowanie o konieczności unikania gwałtownych ruchów podczas badania</a:t>
            </a:r>
          </a:p>
          <a:p>
            <a:r>
              <a:rPr lang="pl-PL" dirty="0"/>
              <a:t>Jeśli pomiar pod pachą osuszyć ręcznikiem papierowym dół pachowy.</a:t>
            </a:r>
          </a:p>
          <a:p>
            <a:r>
              <a:rPr lang="pl-PL" dirty="0"/>
              <a:t>Termometr elektroniczny- włożyć końcówkę termometru, włączyć termometr. Poczekać na sygnał- odczytać wynik pomiaru.</a:t>
            </a:r>
          </a:p>
          <a:p>
            <a:r>
              <a:rPr lang="pl-PL" dirty="0"/>
              <a:t>Termometr elektroniczny na podczerwień- przyłożyć do czoła, skroni, włączyć, poczekać na sygnał końca pomiaru</a:t>
            </a:r>
          </a:p>
          <a:p>
            <a:endParaRPr lang="pl-PL" dirty="0"/>
          </a:p>
        </p:txBody>
      </p:sp>
    </p:spTree>
    <p:extLst>
      <p:ext uri="{BB962C8B-B14F-4D97-AF65-F5344CB8AC3E}">
        <p14:creationId xmlns:p14="http://schemas.microsoft.com/office/powerpoint/2010/main" val="24960463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solidFill>
                  <a:srgbClr val="000000">
                    <a:lumMod val="75000"/>
                    <a:lumOff val="25000"/>
                  </a:srgbClr>
                </a:solidFill>
              </a:rPr>
              <a:t>Pomiar wykonanie</a:t>
            </a:r>
            <a:endParaRPr lang="pl-PL" dirty="0"/>
          </a:p>
        </p:txBody>
      </p:sp>
      <p:sp>
        <p:nvSpPr>
          <p:cNvPr id="3" name="Symbol zastępczy zawartości 2">
            <a:extLst>
              <a:ext uri="{FF2B5EF4-FFF2-40B4-BE49-F238E27FC236}">
                <a16:creationId xmlns="" xmlns:a16="http://schemas.microsoft.com/office/drawing/2014/main" id="{589BC44F-D233-4E19-AB58-B0DFF1C8DE0D}"/>
              </a:ext>
            </a:extLst>
          </p:cNvPr>
          <p:cNvSpPr>
            <a:spLocks noGrp="1"/>
          </p:cNvSpPr>
          <p:nvPr>
            <p:ph idx="1"/>
          </p:nvPr>
        </p:nvSpPr>
        <p:spPr/>
        <p:txBody>
          <a:bodyPr>
            <a:normAutofit fontScale="77500" lnSpcReduction="20000"/>
          </a:bodyPr>
          <a:lstStyle/>
          <a:p>
            <a:pPr marL="0" indent="0">
              <a:buNone/>
            </a:pPr>
            <a:r>
              <a:rPr lang="pl-PL" dirty="0"/>
              <a:t>II. Czynności właściwe</a:t>
            </a:r>
          </a:p>
          <a:p>
            <a:r>
              <a:rPr lang="pl-PL" dirty="0"/>
              <a:t>Pomiar.</a:t>
            </a:r>
          </a:p>
          <a:p>
            <a:pPr marL="0" indent="0">
              <a:buNone/>
            </a:pPr>
            <a:r>
              <a:rPr lang="pl-PL" dirty="0"/>
              <a:t> - Doustna droga</a:t>
            </a:r>
          </a:p>
          <a:p>
            <a:r>
              <a:rPr lang="pl-PL" dirty="0"/>
              <a:t>Umieścić termometr pod językiem; sensor termometru musi mieć dobry kontakt z powierzchnią języka.</a:t>
            </a:r>
          </a:p>
          <a:p>
            <a:r>
              <a:rPr lang="pl-PL" dirty="0"/>
              <a:t>Zamknąć usta i oddychać przez nos. Przed pomiarem należy powstrzymać się od jedzenia i picia. Czas</a:t>
            </a:r>
          </a:p>
          <a:p>
            <a:r>
              <a:rPr lang="pl-PL" dirty="0"/>
              <a:t>pomiaru: około 15-19 sekund.</a:t>
            </a:r>
          </a:p>
          <a:p>
            <a:pPr marL="0" indent="0">
              <a:buNone/>
            </a:pPr>
            <a:r>
              <a:rPr lang="pl-PL" dirty="0"/>
              <a:t>- Doodbytnicza</a:t>
            </a:r>
          </a:p>
          <a:p>
            <a:r>
              <a:rPr lang="pl-PL" dirty="0"/>
              <a:t>Jest to najbardziej wiarygodna metoda pomiaru w szczególności zalecana dla małych dzieci. Ostrożnie wsunąć końcówkę termometru na głębokość 2 centymetrów w otwór odbytniczy. Czas pomiaru: około 9-11 sekund.</a:t>
            </a:r>
          </a:p>
          <a:p>
            <a:pPr marL="0" indent="0">
              <a:buNone/>
            </a:pPr>
            <a:r>
              <a:rPr lang="pl-PL" dirty="0"/>
              <a:t>- Pod pachą</a:t>
            </a:r>
          </a:p>
          <a:p>
            <a:r>
              <a:rPr lang="pl-PL" dirty="0"/>
              <a:t>Z medycznego punktu widzenia ta metoda jest najmniej dokładna. Metoda ta nie powinna być stosowana w razie potrzeby otrzymania precyzyjnych wyników pomiaru. Czas pomiaru: około 23-29 sekund. Zaleca się wydłużenie czasu pomiaru do 2-3 minut w celu otrzymania bardziej dokładnego wyniku.</a:t>
            </a:r>
          </a:p>
          <a:p>
            <a:endParaRPr lang="pl-PL" dirty="0"/>
          </a:p>
        </p:txBody>
      </p:sp>
    </p:spTree>
    <p:extLst>
      <p:ext uri="{BB962C8B-B14F-4D97-AF65-F5344CB8AC3E}">
        <p14:creationId xmlns:p14="http://schemas.microsoft.com/office/powerpoint/2010/main" val="1662321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Pomiar wykonanie</a:t>
            </a:r>
          </a:p>
        </p:txBody>
      </p:sp>
      <p:sp>
        <p:nvSpPr>
          <p:cNvPr id="3" name="Symbol zastępczy zawartości 2">
            <a:extLst>
              <a:ext uri="{FF2B5EF4-FFF2-40B4-BE49-F238E27FC236}">
                <a16:creationId xmlns="" xmlns:a16="http://schemas.microsoft.com/office/drawing/2014/main" id="{1A3E302C-6E24-49CB-9CA6-C24D7CCC6824}"/>
              </a:ext>
            </a:extLst>
          </p:cNvPr>
          <p:cNvSpPr>
            <a:spLocks noGrp="1"/>
          </p:cNvSpPr>
          <p:nvPr>
            <p:ph idx="1"/>
          </p:nvPr>
        </p:nvSpPr>
        <p:spPr/>
        <p:txBody>
          <a:bodyPr>
            <a:normAutofit/>
          </a:bodyPr>
          <a:lstStyle/>
          <a:p>
            <a:pPr marL="0" indent="0">
              <a:buNone/>
            </a:pPr>
            <a:r>
              <a:rPr lang="pl-PL" dirty="0"/>
              <a:t>III. Czynności końcowe</a:t>
            </a:r>
          </a:p>
          <a:p>
            <a:r>
              <a:rPr lang="pl-PL" dirty="0"/>
              <a:t>Uporządkowanie materiałów, sprzętu:</a:t>
            </a:r>
          </a:p>
          <a:p>
            <a:r>
              <a:rPr lang="pl-PL" dirty="0"/>
              <a:t>Termometr elektroniczny- końcówkę umyć pod bieżącą wodą, zdezynfekować i wytrzeć ręcznikiem papierowym.</a:t>
            </a:r>
          </a:p>
          <a:p>
            <a:r>
              <a:rPr lang="pl-PL" dirty="0"/>
              <a:t>Termometr elektroniczny z osłonką- zdezynfekować osłonkę</a:t>
            </a:r>
          </a:p>
          <a:p>
            <a:endParaRPr lang="pl-PL" dirty="0"/>
          </a:p>
        </p:txBody>
      </p:sp>
    </p:spTree>
    <p:extLst>
      <p:ext uri="{BB962C8B-B14F-4D97-AF65-F5344CB8AC3E}">
        <p14:creationId xmlns:p14="http://schemas.microsoft.com/office/powerpoint/2010/main" val="35613840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Przygotowanie</a:t>
            </a:r>
            <a:endParaRPr lang="pl-PL" dirty="0"/>
          </a:p>
        </p:txBody>
      </p:sp>
      <p:sp>
        <p:nvSpPr>
          <p:cNvPr id="3" name="Symbol zastępczy zawartości 2">
            <a:extLst>
              <a:ext uri="{FF2B5EF4-FFF2-40B4-BE49-F238E27FC236}">
                <a16:creationId xmlns="" xmlns:a16="http://schemas.microsoft.com/office/drawing/2014/main" id="{EA54AA2B-AAFF-4AB0-9BF2-35D640AC7D44}"/>
              </a:ext>
            </a:extLst>
          </p:cNvPr>
          <p:cNvSpPr>
            <a:spLocks noGrp="1"/>
          </p:cNvSpPr>
          <p:nvPr>
            <p:ph idx="1"/>
          </p:nvPr>
        </p:nvSpPr>
        <p:spPr/>
        <p:txBody>
          <a:bodyPr>
            <a:normAutofit fontScale="85000" lnSpcReduction="20000"/>
          </a:bodyPr>
          <a:lstStyle/>
          <a:p>
            <a:pPr marL="0" indent="0">
              <a:buNone/>
            </a:pPr>
            <a:r>
              <a:rPr lang="pl-PL" dirty="0"/>
              <a:t>Należy pamiętać o przygotowaniu sprzętu:</a:t>
            </a:r>
          </a:p>
          <a:p>
            <a:pPr marL="0" indent="0">
              <a:buNone/>
            </a:pPr>
            <a:r>
              <a:rPr lang="pl-PL" dirty="0"/>
              <a:t>- termometry rtęciowe przeznaczone do pomiaru temperatury pud pachą, w odbycie, w jamie ustnej powinny być odkażone, suche, czyste, strząśnięte, nieuszkodzone, indywidualne z pochewką ochronną przy pomiarze w odbycie lub jamie ustnej,</a:t>
            </a:r>
          </a:p>
          <a:p>
            <a:pPr marL="0" indent="0">
              <a:buNone/>
            </a:pPr>
            <a:r>
              <a:rPr lang="pl-PL" dirty="0"/>
              <a:t>- termometr elektroniczny, np. </a:t>
            </a:r>
            <a:r>
              <a:rPr lang="pl-PL" dirty="0" err="1"/>
              <a:t>Filac</a:t>
            </a:r>
            <a:r>
              <a:rPr lang="pl-PL" dirty="0"/>
              <a:t> F 2000, mierzy temperaturę oralną, </a:t>
            </a:r>
            <a:r>
              <a:rPr lang="pl-PL" dirty="0" err="1"/>
              <a:t>rektalną</a:t>
            </a:r>
            <a:r>
              <a:rPr lang="pl-PL" dirty="0"/>
              <a:t> i </a:t>
            </a:r>
            <a:r>
              <a:rPr lang="pl-PL" dirty="0" err="1"/>
              <a:t>aksialną</a:t>
            </a:r>
            <a:r>
              <a:rPr lang="pl-PL" dirty="0"/>
              <a:t>, podaje wynik w ciągu 30 s, umożliwia również pomiar tętna; </a:t>
            </a:r>
          </a:p>
          <a:p>
            <a:pPr marL="0" indent="0">
              <a:buNone/>
            </a:pPr>
            <a:r>
              <a:rPr lang="pl-PL" dirty="0"/>
              <a:t>- OMRON MC-3B przeznaczony do pomiaru temperatury pod pachą, w jamie ustnej oraz w odbycie, powinien być przechowywany z dala od ognia, słońca, nienarażony na środki chemiczne, upadki, niepodawany dzieciom do pomiaru temperatury w ustach, dezynfekowany środkami zawierającymi alkohol,</a:t>
            </a:r>
          </a:p>
          <a:p>
            <a:pPr marL="0" indent="0">
              <a:buNone/>
            </a:pPr>
            <a:r>
              <a:rPr lang="pl-PL" dirty="0"/>
              <a:t>- termometr do ucha, np. OMRON IT5, przeznaczony do pomiaru temperatury u niemowląt i małych dzieci oraz u dorosłych niewspółpracujących, zapewnia pomiar szybki, higieniczny, bezpieczny i dokładny, należy przechowywać w opakowaniu, w temperaturze pokojowej, w miejscu suchym i czystym, z dala od dzieci, nie narażać go na upadki, zakładać na czujnik kapturki jednorazowego użytku, </a:t>
            </a:r>
          </a:p>
          <a:p>
            <a:pPr marL="0" indent="0">
              <a:buNone/>
            </a:pPr>
            <a:r>
              <a:rPr lang="pl-PL" dirty="0"/>
              <a:t>- termometr </a:t>
            </a:r>
            <a:r>
              <a:rPr lang="pl-PL" dirty="0" err="1"/>
              <a:t>Genius</a:t>
            </a:r>
            <a:r>
              <a:rPr lang="pl-PL" dirty="0"/>
              <a:t>, który mierzy temperaturę w uchu, a po przełączeniu temperaturę oralną lub </a:t>
            </a:r>
            <a:r>
              <a:rPr lang="pl-PL" dirty="0" err="1"/>
              <a:t>rektalną</a:t>
            </a:r>
            <a:r>
              <a:rPr lang="pl-PL" dirty="0"/>
              <a:t> albo ma możliwość ciągłego pomiaru powierzchniowej temperatury ciała, wbudowany zaś licznik sekund umożliwia pomiar tętna.</a:t>
            </a:r>
          </a:p>
          <a:p>
            <a:endParaRPr lang="pl-PL" dirty="0"/>
          </a:p>
        </p:txBody>
      </p:sp>
    </p:spTree>
    <p:extLst>
      <p:ext uri="{BB962C8B-B14F-4D97-AF65-F5344CB8AC3E}">
        <p14:creationId xmlns:p14="http://schemas.microsoft.com/office/powerpoint/2010/main" val="27345681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4000" dirty="0"/>
              <a:t>RODZAJE TERMOMETRÓW POMIAROWYCH </a:t>
            </a:r>
          </a:p>
        </p:txBody>
      </p:sp>
      <p:pic>
        <p:nvPicPr>
          <p:cNvPr id="5" name="Symbol zastępczy zawartości 4"/>
          <p:cNvPicPr>
            <a:picLocks noGrp="1" noChangeAspect="1"/>
          </p:cNvPicPr>
          <p:nvPr>
            <p:ph idx="1"/>
          </p:nvPr>
        </p:nvPicPr>
        <p:blipFill>
          <a:blip r:embed="rId2"/>
          <a:stretch>
            <a:fillRect/>
          </a:stretch>
        </p:blipFill>
        <p:spPr>
          <a:xfrm>
            <a:off x="383841" y="2394284"/>
            <a:ext cx="2581275" cy="1771650"/>
          </a:xfrm>
          <a:prstGeom prst="rect">
            <a:avLst/>
          </a:prstGeom>
        </p:spPr>
      </p:pic>
      <p:pic>
        <p:nvPicPr>
          <p:cNvPr id="6" name="Obraz 5"/>
          <p:cNvPicPr>
            <a:picLocks noChangeAspect="1"/>
          </p:cNvPicPr>
          <p:nvPr/>
        </p:nvPicPr>
        <p:blipFill>
          <a:blip r:embed="rId3"/>
          <a:stretch>
            <a:fillRect/>
          </a:stretch>
        </p:blipFill>
        <p:spPr>
          <a:xfrm>
            <a:off x="3495925" y="2331369"/>
            <a:ext cx="2200275" cy="2076450"/>
          </a:xfrm>
          <a:prstGeom prst="rect">
            <a:avLst/>
          </a:prstGeom>
        </p:spPr>
      </p:pic>
      <p:pic>
        <p:nvPicPr>
          <p:cNvPr id="7" name="Obraz 6"/>
          <p:cNvPicPr>
            <a:picLocks noChangeAspect="1"/>
          </p:cNvPicPr>
          <p:nvPr/>
        </p:nvPicPr>
        <p:blipFill>
          <a:blip r:embed="rId4"/>
          <a:stretch>
            <a:fillRect/>
          </a:stretch>
        </p:blipFill>
        <p:spPr>
          <a:xfrm>
            <a:off x="9111163" y="2177214"/>
            <a:ext cx="2246647" cy="2246647"/>
          </a:xfrm>
          <a:prstGeom prst="rect">
            <a:avLst/>
          </a:prstGeom>
        </p:spPr>
      </p:pic>
      <p:pic>
        <p:nvPicPr>
          <p:cNvPr id="8" name="Obraz 7"/>
          <p:cNvPicPr>
            <a:picLocks noChangeAspect="1"/>
          </p:cNvPicPr>
          <p:nvPr/>
        </p:nvPicPr>
        <p:blipFill>
          <a:blip r:embed="rId5"/>
          <a:stretch>
            <a:fillRect/>
          </a:stretch>
        </p:blipFill>
        <p:spPr>
          <a:xfrm>
            <a:off x="6093239" y="2331369"/>
            <a:ext cx="2192508" cy="2043864"/>
          </a:xfrm>
          <a:prstGeom prst="rect">
            <a:avLst/>
          </a:prstGeom>
        </p:spPr>
      </p:pic>
    </p:spTree>
    <p:extLst>
      <p:ext uri="{BB962C8B-B14F-4D97-AF65-F5344CB8AC3E}">
        <p14:creationId xmlns:p14="http://schemas.microsoft.com/office/powerpoint/2010/main" val="11843006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Gorączka</a:t>
            </a:r>
            <a:endParaRPr lang="pl-PL" dirty="0"/>
          </a:p>
        </p:txBody>
      </p:sp>
      <p:sp>
        <p:nvSpPr>
          <p:cNvPr id="3" name="Symbol zastępczy zawartości 2">
            <a:extLst>
              <a:ext uri="{FF2B5EF4-FFF2-40B4-BE49-F238E27FC236}">
                <a16:creationId xmlns="" xmlns:a16="http://schemas.microsoft.com/office/drawing/2014/main" id="{B2103AAA-D862-49BD-BE74-EF62FC9ECF73}"/>
              </a:ext>
            </a:extLst>
          </p:cNvPr>
          <p:cNvSpPr>
            <a:spLocks noGrp="1"/>
          </p:cNvSpPr>
          <p:nvPr>
            <p:ph idx="1"/>
          </p:nvPr>
        </p:nvSpPr>
        <p:spPr/>
        <p:txBody>
          <a:bodyPr/>
          <a:lstStyle/>
          <a:p>
            <a:pPr marL="0" indent="0">
              <a:buNone/>
            </a:pPr>
            <a:r>
              <a:rPr lang="pl-PL" dirty="0"/>
              <a:t>GORĄCZKA - podwyższona temperatura ciała, jest wyrazem ogólnej reakcji organizmu na działanie szkodliwych czynników, które powodują przestawienie czynności ośrodka termoregulacyjnego.</a:t>
            </a:r>
          </a:p>
          <a:p>
            <a:pPr marL="0" indent="0">
              <a:buNone/>
            </a:pPr>
            <a:r>
              <a:rPr lang="pl-PL" dirty="0"/>
              <a:t>OBJAWY GORĄCZKI:</a:t>
            </a:r>
          </a:p>
          <a:p>
            <a:pPr marL="0" indent="0">
              <a:buNone/>
            </a:pPr>
            <a:r>
              <a:rPr lang="pl-PL" dirty="0"/>
              <a:t>1. subiektywne — złe samopoczucie, uczucie zmęczenia, „łamanie w kościach”, ból głowy, utrata apetytu, odczuwanie ciepła i zimna na przemian, przygnębienie, pobudzenie</a:t>
            </a:r>
          </a:p>
          <a:p>
            <a:pPr marL="0" indent="0">
              <a:buNone/>
            </a:pPr>
            <a:r>
              <a:rPr lang="pl-PL" dirty="0"/>
              <a:t>2. obiektywne — wypieki na twarzy, błyszczące oczy, tętno i oddech przyspieszone, wysoka temperatura ciała</a:t>
            </a:r>
          </a:p>
          <a:p>
            <a:endParaRPr lang="pl-PL" dirty="0"/>
          </a:p>
        </p:txBody>
      </p:sp>
    </p:spTree>
    <p:extLst>
      <p:ext uri="{BB962C8B-B14F-4D97-AF65-F5344CB8AC3E}">
        <p14:creationId xmlns:p14="http://schemas.microsoft.com/office/powerpoint/2010/main" val="16107023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Gorączka</a:t>
            </a:r>
            <a:endParaRPr lang="pl-PL" dirty="0"/>
          </a:p>
        </p:txBody>
      </p:sp>
      <p:sp>
        <p:nvSpPr>
          <p:cNvPr id="3" name="Symbol zastępczy zawartości 2"/>
          <p:cNvSpPr>
            <a:spLocks noGrp="1"/>
          </p:cNvSpPr>
          <p:nvPr>
            <p:ph idx="1"/>
          </p:nvPr>
        </p:nvSpPr>
        <p:spPr/>
        <p:txBody>
          <a:bodyPr/>
          <a:lstStyle/>
          <a:p>
            <a:pPr marL="0" indent="0" algn="ctr">
              <a:buNone/>
            </a:pPr>
            <a:r>
              <a:rPr lang="en-GB" sz="2800" b="1" dirty="0">
                <a:latin typeface="Times New Roman" panose="02020603050405020304" pitchFamily="18" charset="0"/>
                <a:ea typeface="Calibri" panose="020F0502020204030204" pitchFamily="34" charset="0"/>
                <a:cs typeface="Times New Roman" panose="02020603050405020304" pitchFamily="18" charset="0"/>
              </a:rPr>
              <a:t>Typy </a:t>
            </a:r>
            <a:r>
              <a:rPr lang="en-GB" sz="2800" b="1" dirty="0" err="1">
                <a:latin typeface="Times New Roman" panose="02020603050405020304" pitchFamily="18" charset="0"/>
                <a:ea typeface="Calibri" panose="020F0502020204030204" pitchFamily="34" charset="0"/>
                <a:cs typeface="Times New Roman" panose="02020603050405020304" pitchFamily="18" charset="0"/>
              </a:rPr>
              <a:t>gorączki</a:t>
            </a:r>
            <a:r>
              <a:rPr lang="en-GB" sz="2800" b="1" dirty="0">
                <a:latin typeface="Times New Roman" panose="02020603050405020304" pitchFamily="18" charset="0"/>
                <a:ea typeface="Calibri" panose="020F0502020204030204" pitchFamily="34" charset="0"/>
                <a:cs typeface="Times New Roman" panose="02020603050405020304" pitchFamily="18" charset="0"/>
              </a:rPr>
              <a:t> </a:t>
            </a:r>
            <a:endParaRPr lang="pl-PL" sz="2800" dirty="0">
              <a:latin typeface="Times New Roman" panose="02020603050405020304" pitchFamily="18" charset="0"/>
              <a:ea typeface="Calibri" panose="020F0502020204030204" pitchFamily="34" charset="0"/>
              <a:cs typeface="Times New Roman" panose="02020603050405020304" pitchFamily="18" charset="0"/>
            </a:endParaRPr>
          </a:p>
          <a:p>
            <a:pPr marL="0" indent="0" algn="ctr">
              <a:lnSpc>
                <a:spcPct val="120000"/>
              </a:lnSpc>
              <a:spcAft>
                <a:spcPts val="1000"/>
              </a:spcAft>
              <a:buNone/>
            </a:pPr>
            <a:r>
              <a:rPr lang="en-GB" sz="2800" b="1" dirty="0">
                <a:latin typeface="Times New Roman" panose="02020603050405020304" pitchFamily="18" charset="0"/>
                <a:ea typeface="Calibri" panose="020F0502020204030204" pitchFamily="34" charset="0"/>
                <a:cs typeface="Times New Roman" panose="02020603050405020304" pitchFamily="18" charset="0"/>
              </a:rPr>
              <a:t>Stan </a:t>
            </a:r>
            <a:r>
              <a:rPr lang="en-GB" sz="2800" b="1" dirty="0" err="1">
                <a:latin typeface="Times New Roman" panose="02020603050405020304" pitchFamily="18" charset="0"/>
                <a:ea typeface="Calibri" panose="020F0502020204030204" pitchFamily="34" charset="0"/>
                <a:cs typeface="Times New Roman" panose="02020603050405020304" pitchFamily="18" charset="0"/>
              </a:rPr>
              <a:t>podgorączkowy</a:t>
            </a:r>
            <a:r>
              <a:rPr lang="en-GB" sz="2800" b="1" dirty="0">
                <a:latin typeface="Times New Roman" panose="02020603050405020304" pitchFamily="18" charset="0"/>
                <a:ea typeface="Calibri" panose="020F0502020204030204" pitchFamily="34" charset="0"/>
                <a:cs typeface="Times New Roman" panose="02020603050405020304" pitchFamily="18" charset="0"/>
              </a:rPr>
              <a:t>- </a:t>
            </a:r>
            <a:r>
              <a:rPr lang="en-GB"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37,1-37,7*C </a:t>
            </a:r>
            <a:r>
              <a:rPr lang="pl-PL" sz="2800" dirty="0">
                <a:latin typeface="Times New Roman" panose="02020603050405020304" pitchFamily="18" charset="0"/>
                <a:ea typeface="Calibri" panose="020F0502020204030204" pitchFamily="34" charset="0"/>
                <a:cs typeface="Times New Roman" panose="02020603050405020304" pitchFamily="18" charset="0"/>
              </a:rPr>
              <a:t/>
            </a:r>
            <a:br>
              <a:rPr lang="pl-PL" sz="2800" dirty="0">
                <a:latin typeface="Times New Roman" panose="02020603050405020304" pitchFamily="18" charset="0"/>
                <a:ea typeface="Calibri" panose="020F0502020204030204" pitchFamily="34" charset="0"/>
                <a:cs typeface="Times New Roman" panose="02020603050405020304" pitchFamily="18" charset="0"/>
              </a:rPr>
            </a:br>
            <a:r>
              <a:rPr lang="en-GB" sz="2800" b="1" dirty="0" err="1">
                <a:latin typeface="Times New Roman" panose="02020603050405020304" pitchFamily="18" charset="0"/>
                <a:ea typeface="Calibri" panose="020F0502020204030204" pitchFamily="34" charset="0"/>
                <a:cs typeface="Times New Roman" panose="02020603050405020304" pitchFamily="18" charset="0"/>
              </a:rPr>
              <a:t>Gorączka</a:t>
            </a:r>
            <a:r>
              <a:rPr lang="en-GB" sz="2800" b="1" dirty="0">
                <a:latin typeface="Times New Roman" panose="02020603050405020304" pitchFamily="18" charset="0"/>
                <a:ea typeface="Calibri" panose="020F0502020204030204" pitchFamily="34" charset="0"/>
                <a:cs typeface="Times New Roman" panose="02020603050405020304" pitchFamily="18" charset="0"/>
              </a:rPr>
              <a:t> </a:t>
            </a:r>
            <a:r>
              <a:rPr lang="en-GB" sz="2800" b="1" dirty="0" err="1">
                <a:latin typeface="Times New Roman" panose="02020603050405020304" pitchFamily="18" charset="0"/>
                <a:ea typeface="Calibri" panose="020F0502020204030204" pitchFamily="34" charset="0"/>
                <a:cs typeface="Times New Roman" panose="02020603050405020304" pitchFamily="18" charset="0"/>
              </a:rPr>
              <a:t>lekka</a:t>
            </a:r>
            <a:r>
              <a:rPr lang="en-GB" sz="2800" b="1" dirty="0">
                <a:latin typeface="Times New Roman" panose="02020603050405020304" pitchFamily="18" charset="0"/>
                <a:ea typeface="Calibri" panose="020F0502020204030204" pitchFamily="34" charset="0"/>
                <a:cs typeface="Times New Roman" panose="02020603050405020304" pitchFamily="18" charset="0"/>
              </a:rPr>
              <a:t>- </a:t>
            </a:r>
            <a:r>
              <a:rPr lang="en-GB"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37.8-38.5 *C</a:t>
            </a:r>
            <a:r>
              <a:rPr lang="pl-PL" sz="2800" dirty="0">
                <a:latin typeface="Times New Roman" panose="02020603050405020304" pitchFamily="18" charset="0"/>
                <a:ea typeface="Calibri" panose="020F0502020204030204" pitchFamily="34" charset="0"/>
                <a:cs typeface="Times New Roman" panose="02020603050405020304" pitchFamily="18" charset="0"/>
              </a:rPr>
              <a:t/>
            </a:r>
            <a:br>
              <a:rPr lang="pl-PL" sz="2800" dirty="0">
                <a:latin typeface="Times New Roman" panose="02020603050405020304" pitchFamily="18" charset="0"/>
                <a:ea typeface="Calibri" panose="020F0502020204030204" pitchFamily="34" charset="0"/>
                <a:cs typeface="Times New Roman" panose="02020603050405020304" pitchFamily="18" charset="0"/>
              </a:rPr>
            </a:br>
            <a:r>
              <a:rPr lang="en-GB" sz="2800" b="1" dirty="0" err="1">
                <a:latin typeface="Times New Roman" panose="02020603050405020304" pitchFamily="18" charset="0"/>
                <a:ea typeface="Calibri" panose="020F0502020204030204" pitchFamily="34" charset="0"/>
                <a:cs typeface="Times New Roman" panose="02020603050405020304" pitchFamily="18" charset="0"/>
              </a:rPr>
              <a:t>Gorączka</a:t>
            </a:r>
            <a:r>
              <a:rPr lang="en-GB" sz="2800" b="1" dirty="0">
                <a:latin typeface="Times New Roman" panose="02020603050405020304" pitchFamily="18" charset="0"/>
                <a:ea typeface="Calibri" panose="020F0502020204030204" pitchFamily="34" charset="0"/>
                <a:cs typeface="Times New Roman" panose="02020603050405020304" pitchFamily="18" charset="0"/>
              </a:rPr>
              <a:t> </a:t>
            </a:r>
            <a:r>
              <a:rPr lang="en-GB" sz="2800" b="1" dirty="0" err="1">
                <a:latin typeface="Times New Roman" panose="02020603050405020304" pitchFamily="18" charset="0"/>
                <a:ea typeface="Calibri" panose="020F0502020204030204" pitchFamily="34" charset="0"/>
                <a:cs typeface="Times New Roman" panose="02020603050405020304" pitchFamily="18" charset="0"/>
              </a:rPr>
              <a:t>umiarkowana</a:t>
            </a:r>
            <a:r>
              <a:rPr lang="en-GB" sz="2800" b="1" dirty="0">
                <a:latin typeface="Times New Roman" panose="02020603050405020304" pitchFamily="18" charset="0"/>
                <a:ea typeface="Calibri" panose="020F0502020204030204" pitchFamily="34" charset="0"/>
                <a:cs typeface="Times New Roman" panose="02020603050405020304" pitchFamily="18" charset="0"/>
              </a:rPr>
              <a:t>-  </a:t>
            </a:r>
            <a:r>
              <a:rPr lang="en-GB"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38,6-39.0 *C</a:t>
            </a:r>
            <a:r>
              <a:rPr lang="pl-PL" sz="2800" dirty="0">
                <a:latin typeface="Times New Roman" panose="02020603050405020304" pitchFamily="18" charset="0"/>
                <a:ea typeface="Calibri" panose="020F0502020204030204" pitchFamily="34" charset="0"/>
                <a:cs typeface="Times New Roman" panose="02020603050405020304" pitchFamily="18" charset="0"/>
              </a:rPr>
              <a:t/>
            </a:r>
            <a:br>
              <a:rPr lang="pl-PL" sz="2800" dirty="0">
                <a:latin typeface="Times New Roman" panose="02020603050405020304" pitchFamily="18" charset="0"/>
                <a:ea typeface="Calibri" panose="020F0502020204030204" pitchFamily="34" charset="0"/>
                <a:cs typeface="Times New Roman" panose="02020603050405020304" pitchFamily="18" charset="0"/>
              </a:rPr>
            </a:br>
            <a:r>
              <a:rPr lang="en-GB" sz="2800" b="1" dirty="0" err="1">
                <a:latin typeface="Times New Roman" panose="02020603050405020304" pitchFamily="18" charset="0"/>
                <a:ea typeface="Calibri" panose="020F0502020204030204" pitchFamily="34" charset="0"/>
                <a:cs typeface="Times New Roman" panose="02020603050405020304" pitchFamily="18" charset="0"/>
              </a:rPr>
              <a:t>Gorączka</a:t>
            </a:r>
            <a:r>
              <a:rPr lang="en-GB" sz="2800" b="1" dirty="0">
                <a:latin typeface="Times New Roman" panose="02020603050405020304" pitchFamily="18" charset="0"/>
                <a:ea typeface="Calibri" panose="020F0502020204030204" pitchFamily="34" charset="0"/>
                <a:cs typeface="Times New Roman" panose="02020603050405020304" pitchFamily="18" charset="0"/>
              </a:rPr>
              <a:t> </a:t>
            </a:r>
            <a:r>
              <a:rPr lang="en-GB" sz="2800" b="1" dirty="0" err="1">
                <a:latin typeface="Times New Roman" panose="02020603050405020304" pitchFamily="18" charset="0"/>
                <a:ea typeface="Calibri" panose="020F0502020204030204" pitchFamily="34" charset="0"/>
                <a:cs typeface="Times New Roman" panose="02020603050405020304" pitchFamily="18" charset="0"/>
              </a:rPr>
              <a:t>wysoka</a:t>
            </a:r>
            <a:r>
              <a:rPr lang="en-GB" sz="2800" b="1" dirty="0">
                <a:latin typeface="Times New Roman" panose="02020603050405020304" pitchFamily="18" charset="0"/>
                <a:ea typeface="Calibri" panose="020F0502020204030204" pitchFamily="34" charset="0"/>
                <a:cs typeface="Times New Roman" panose="02020603050405020304" pitchFamily="18" charset="0"/>
              </a:rPr>
              <a:t>- </a:t>
            </a:r>
            <a:r>
              <a:rPr lang="en-GB"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39,1-39,9 *C</a:t>
            </a:r>
            <a:r>
              <a:rPr lang="pl-PL" sz="2800" dirty="0">
                <a:latin typeface="Times New Roman" panose="02020603050405020304" pitchFamily="18" charset="0"/>
                <a:ea typeface="Calibri" panose="020F0502020204030204" pitchFamily="34" charset="0"/>
                <a:cs typeface="Times New Roman" panose="02020603050405020304" pitchFamily="18" charset="0"/>
              </a:rPr>
              <a:t/>
            </a:r>
            <a:br>
              <a:rPr lang="pl-PL" sz="2800" dirty="0">
                <a:latin typeface="Times New Roman" panose="02020603050405020304" pitchFamily="18" charset="0"/>
                <a:ea typeface="Calibri" panose="020F0502020204030204" pitchFamily="34" charset="0"/>
                <a:cs typeface="Times New Roman" panose="02020603050405020304" pitchFamily="18" charset="0"/>
              </a:rPr>
            </a:br>
            <a:r>
              <a:rPr lang="en-GB" sz="2800" b="1" dirty="0" err="1">
                <a:latin typeface="Times New Roman" panose="02020603050405020304" pitchFamily="18" charset="0"/>
                <a:ea typeface="Calibri" panose="020F0502020204030204" pitchFamily="34" charset="0"/>
                <a:cs typeface="Times New Roman" panose="02020603050405020304" pitchFamily="18" charset="0"/>
              </a:rPr>
              <a:t>Gorączka</a:t>
            </a:r>
            <a:r>
              <a:rPr lang="en-GB" sz="2800" b="1" dirty="0">
                <a:latin typeface="Times New Roman" panose="02020603050405020304" pitchFamily="18" charset="0"/>
                <a:ea typeface="Calibri" panose="020F0502020204030204" pitchFamily="34" charset="0"/>
                <a:cs typeface="Times New Roman" panose="02020603050405020304" pitchFamily="18" charset="0"/>
              </a:rPr>
              <a:t> </a:t>
            </a:r>
            <a:r>
              <a:rPr lang="en-GB" sz="2800" b="1" dirty="0" err="1">
                <a:latin typeface="Times New Roman" panose="02020603050405020304" pitchFamily="18" charset="0"/>
                <a:ea typeface="Calibri" panose="020F0502020204030204" pitchFamily="34" charset="0"/>
                <a:cs typeface="Times New Roman" panose="02020603050405020304" pitchFamily="18" charset="0"/>
              </a:rPr>
              <a:t>bardzo</a:t>
            </a:r>
            <a:r>
              <a:rPr lang="en-GB" sz="2800" b="1" dirty="0">
                <a:latin typeface="Times New Roman" panose="02020603050405020304" pitchFamily="18" charset="0"/>
                <a:ea typeface="Calibri" panose="020F0502020204030204" pitchFamily="34" charset="0"/>
                <a:cs typeface="Times New Roman" panose="02020603050405020304" pitchFamily="18" charset="0"/>
              </a:rPr>
              <a:t> </a:t>
            </a:r>
            <a:r>
              <a:rPr lang="en-GB" sz="2800" b="1" dirty="0" err="1">
                <a:latin typeface="Times New Roman" panose="02020603050405020304" pitchFamily="18" charset="0"/>
                <a:ea typeface="Calibri" panose="020F0502020204030204" pitchFamily="34" charset="0"/>
                <a:cs typeface="Times New Roman" panose="02020603050405020304" pitchFamily="18" charset="0"/>
              </a:rPr>
              <a:t>wysoka</a:t>
            </a:r>
            <a:r>
              <a:rPr lang="en-GB" sz="2800" b="1" dirty="0">
                <a:latin typeface="Times New Roman" panose="02020603050405020304" pitchFamily="18" charset="0"/>
                <a:ea typeface="Calibri" panose="020F0502020204030204" pitchFamily="34" charset="0"/>
                <a:cs typeface="Times New Roman" panose="02020603050405020304" pitchFamily="18" charset="0"/>
              </a:rPr>
              <a:t>-  </a:t>
            </a:r>
            <a:r>
              <a:rPr lang="en-GB"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40 </a:t>
            </a:r>
            <a:r>
              <a:rPr lang="en-GB"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i</a:t>
            </a:r>
            <a:r>
              <a:rPr lang="en-GB"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GB"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więcej</a:t>
            </a:r>
            <a:r>
              <a:rPr lang="en-GB"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*C </a:t>
            </a:r>
            <a:endParaRPr lang="pl-PL"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endParaRPr lang="pl-PL" dirty="0"/>
          </a:p>
        </p:txBody>
      </p:sp>
    </p:spTree>
    <p:extLst>
      <p:ext uri="{BB962C8B-B14F-4D97-AF65-F5344CB8AC3E}">
        <p14:creationId xmlns:p14="http://schemas.microsoft.com/office/powerpoint/2010/main" val="1923130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Temperatura ciała</a:t>
            </a:r>
            <a:endParaRPr lang="pl-PL" dirty="0"/>
          </a:p>
        </p:txBody>
      </p:sp>
      <p:sp>
        <p:nvSpPr>
          <p:cNvPr id="3" name="Symbol zastępczy zawartości 2">
            <a:extLst>
              <a:ext uri="{FF2B5EF4-FFF2-40B4-BE49-F238E27FC236}">
                <a16:creationId xmlns="" xmlns:a16="http://schemas.microsoft.com/office/drawing/2014/main" id="{A7202B07-37F3-48B9-B040-D1147FFAC64B}"/>
              </a:ext>
            </a:extLst>
          </p:cNvPr>
          <p:cNvSpPr>
            <a:spLocks noGrp="1"/>
          </p:cNvSpPr>
          <p:nvPr>
            <p:ph idx="1"/>
          </p:nvPr>
        </p:nvSpPr>
        <p:spPr/>
        <p:txBody>
          <a:bodyPr>
            <a:normAutofit fontScale="92500" lnSpcReduction="10000"/>
          </a:bodyPr>
          <a:lstStyle/>
          <a:p>
            <a:pPr marL="0" indent="0">
              <a:buNone/>
            </a:pPr>
            <a:r>
              <a:rPr lang="pl-PL" sz="2800" dirty="0"/>
              <a:t>Temperatura ciała - to wartość pomiarowa odczytywana na skali termometru.</a:t>
            </a:r>
          </a:p>
          <a:p>
            <a:pPr marL="0" indent="0">
              <a:buNone/>
            </a:pPr>
            <a:endParaRPr lang="pl-PL" sz="2800" dirty="0"/>
          </a:p>
          <a:p>
            <a:pPr marL="0" indent="0">
              <a:buNone/>
            </a:pPr>
            <a:r>
              <a:rPr lang="pl-PL" sz="2800" dirty="0"/>
              <a:t>Temperatura ciała może być mierzona termometrami wykorzystującymi skalę Celsjusza, w której punkt zamarzania wody odpowiada 0° a temperatura wrzenia 100° lub skalę Fahrenheita gdzie punkt zamarzania wody w tej skali odpowiada +32°, a punkt wrzenia +212°. </a:t>
            </a:r>
          </a:p>
          <a:p>
            <a:pPr marL="0" indent="0">
              <a:buNone/>
            </a:pPr>
            <a:endParaRPr lang="pl-PL" sz="2800" dirty="0"/>
          </a:p>
          <a:p>
            <a:pPr marL="0" indent="0">
              <a:buNone/>
            </a:pPr>
            <a:r>
              <a:rPr lang="pl-PL" sz="2800" dirty="0"/>
              <a:t>Pomiar jest wykonywany w warunkach szpitalnych 2 x dziennie w godzinach rannych 5</a:t>
            </a:r>
            <a:r>
              <a:rPr lang="pl-PL" sz="2800" baseline="30000" dirty="0"/>
              <a:t>00 - </a:t>
            </a:r>
            <a:r>
              <a:rPr lang="pl-PL" sz="2800" dirty="0"/>
              <a:t>7</a:t>
            </a:r>
            <a:r>
              <a:rPr lang="pl-PL" sz="2800" baseline="30000" dirty="0"/>
              <a:t>00</a:t>
            </a:r>
            <a:r>
              <a:rPr lang="pl-PL" sz="2800" dirty="0"/>
              <a:t> i wieczorem ok. 16</a:t>
            </a:r>
            <a:r>
              <a:rPr lang="pl-PL" sz="2800" baseline="30000" dirty="0"/>
              <a:t>00</a:t>
            </a:r>
            <a:r>
              <a:rPr lang="pl-PL" sz="2800" dirty="0"/>
              <a:t>- 17</a:t>
            </a:r>
            <a:r>
              <a:rPr lang="pl-PL" sz="2800" baseline="30000" dirty="0"/>
              <a:t>00</a:t>
            </a:r>
            <a:r>
              <a:rPr lang="pl-PL" sz="2800" dirty="0"/>
              <a:t>.</a:t>
            </a:r>
          </a:p>
          <a:p>
            <a:pPr marL="0" indent="0">
              <a:buNone/>
            </a:pPr>
            <a:endParaRPr lang="pl-PL" dirty="0"/>
          </a:p>
          <a:p>
            <a:pPr marL="0" indent="0">
              <a:buNone/>
            </a:pPr>
            <a:endParaRPr lang="pl-PL" dirty="0"/>
          </a:p>
        </p:txBody>
      </p:sp>
    </p:spTree>
    <p:extLst>
      <p:ext uri="{BB962C8B-B14F-4D97-AF65-F5344CB8AC3E}">
        <p14:creationId xmlns:p14="http://schemas.microsoft.com/office/powerpoint/2010/main" val="2544155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Gorączka</a:t>
            </a:r>
            <a:endParaRPr lang="pl-PL" dirty="0"/>
          </a:p>
        </p:txBody>
      </p:sp>
      <p:sp>
        <p:nvSpPr>
          <p:cNvPr id="3" name="Symbol zastępczy zawartości 2">
            <a:extLst>
              <a:ext uri="{FF2B5EF4-FFF2-40B4-BE49-F238E27FC236}">
                <a16:creationId xmlns="" xmlns:a16="http://schemas.microsoft.com/office/drawing/2014/main" id="{525F07E1-CC95-496D-9C31-FB5C549DD8E4}"/>
              </a:ext>
            </a:extLst>
          </p:cNvPr>
          <p:cNvSpPr>
            <a:spLocks noGrp="1"/>
          </p:cNvSpPr>
          <p:nvPr>
            <p:ph idx="1"/>
          </p:nvPr>
        </p:nvSpPr>
        <p:spPr/>
        <p:txBody>
          <a:bodyPr>
            <a:normAutofit/>
          </a:bodyPr>
          <a:lstStyle/>
          <a:p>
            <a:pPr marL="0" indent="0">
              <a:buNone/>
            </a:pPr>
            <a:r>
              <a:rPr lang="pl-PL" dirty="0"/>
              <a:t>WPŁYW GORĄCZKI NA ORGANIZM:</a:t>
            </a:r>
          </a:p>
          <a:p>
            <a:pPr marL="0" indent="0">
              <a:buNone/>
            </a:pPr>
            <a:r>
              <a:rPr lang="pl-PL" dirty="0"/>
              <a:t>1. zaburzenia czynności nerwowych — podniecenie psychiczne, bezsenność,  drgawki lub apatia, senność</a:t>
            </a:r>
          </a:p>
          <a:p>
            <a:pPr marL="0" indent="0">
              <a:buNone/>
            </a:pPr>
            <a:r>
              <a:rPr lang="pl-PL" dirty="0"/>
              <a:t>2. zaburzenia w krążeniu i oddychaniu — przyspieszenie czynności serca, podwyższenie lub obniżenie ciśnienia krwi, przyspieszenie oddychania</a:t>
            </a:r>
          </a:p>
          <a:p>
            <a:pPr marL="0" indent="0">
              <a:buNone/>
            </a:pPr>
            <a:r>
              <a:rPr lang="pl-PL" dirty="0"/>
              <a:t>3. zaburzenia trawienia i wydalania moczu — zmniejszenie wydzielania śliny, soków trawiennych, zwolnienie perystaltyki jelit, upośledzenie trawienia, brak łaknienia, zaparcia, wzdęcia, początkowo wydzielanie moczu zwiększone, potem zmniejszone</a:t>
            </a:r>
          </a:p>
          <a:p>
            <a:pPr marL="0" indent="0">
              <a:buNone/>
            </a:pPr>
            <a:r>
              <a:rPr lang="pl-PL" dirty="0"/>
              <a:t>4. zaburzenia przemiany materii — wzrasta przemiana materii, spalone zostają zapasy ustroju (węglowodany, tłuszcze. białka), zwyrodnienie i rozpad komórek = wyniszczenie organizmu.</a:t>
            </a:r>
          </a:p>
          <a:p>
            <a:endParaRPr lang="pl-PL" dirty="0"/>
          </a:p>
        </p:txBody>
      </p:sp>
    </p:spTree>
    <p:extLst>
      <p:ext uri="{BB962C8B-B14F-4D97-AF65-F5344CB8AC3E}">
        <p14:creationId xmlns:p14="http://schemas.microsoft.com/office/powerpoint/2010/main" val="5956449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3D89B719-BDB5-4AFA-87E2-8CAC3B53E9E4}"/>
              </a:ext>
            </a:extLst>
          </p:cNvPr>
          <p:cNvSpPr>
            <a:spLocks noGrp="1"/>
          </p:cNvSpPr>
          <p:nvPr>
            <p:ph type="title"/>
          </p:nvPr>
        </p:nvSpPr>
        <p:spPr/>
        <p:txBody>
          <a:bodyPr>
            <a:normAutofit/>
          </a:bodyPr>
          <a:lstStyle/>
          <a:p>
            <a:r>
              <a:rPr lang="pl-PL" sz="3600" dirty="0"/>
              <a:t>TYPY GORĄCZKI</a:t>
            </a:r>
            <a:endParaRPr lang="pl-PL" dirty="0"/>
          </a:p>
        </p:txBody>
      </p:sp>
      <p:sp>
        <p:nvSpPr>
          <p:cNvPr id="3" name="Symbol zastępczy zawartości 2">
            <a:extLst>
              <a:ext uri="{FF2B5EF4-FFF2-40B4-BE49-F238E27FC236}">
                <a16:creationId xmlns="" xmlns:a16="http://schemas.microsoft.com/office/drawing/2014/main" id="{FD0406DA-AA4C-4635-8D6B-ECABE48687A9}"/>
              </a:ext>
            </a:extLst>
          </p:cNvPr>
          <p:cNvSpPr>
            <a:spLocks noGrp="1"/>
          </p:cNvSpPr>
          <p:nvPr>
            <p:ph idx="1"/>
          </p:nvPr>
        </p:nvSpPr>
        <p:spPr/>
        <p:txBody>
          <a:bodyPr>
            <a:normAutofit fontScale="25000" lnSpcReduction="20000"/>
          </a:bodyPr>
          <a:lstStyle/>
          <a:p>
            <a:r>
              <a:rPr lang="pl-PL" sz="8400" dirty="0"/>
              <a:t>Gorączka ciągła (</a:t>
            </a:r>
            <a:r>
              <a:rPr lang="pl-PL" sz="8400" dirty="0" err="1"/>
              <a:t>febris</a:t>
            </a:r>
            <a:r>
              <a:rPr lang="pl-PL" sz="8400" dirty="0"/>
              <a:t> continua) — charakteryzuje się dobowymi wahaniami podniesionej temperatury ciała o 1°C lub mniej. Może występować w płatowym zapaleniu płuc, durze brzusznym, gruźlicy, w niektórych zakażeniach wirusowych, w </a:t>
            </a:r>
            <a:r>
              <a:rPr lang="pl-PL" sz="8400" dirty="0" err="1"/>
              <a:t>pneumokokowym</a:t>
            </a:r>
            <a:r>
              <a:rPr lang="pl-PL" sz="8400" dirty="0"/>
              <a:t> zapaleniu płuc, róży.</a:t>
            </a:r>
          </a:p>
          <a:p>
            <a:r>
              <a:rPr lang="pl-PL" sz="8400" dirty="0"/>
              <a:t>Gorączka zwalniająca (</a:t>
            </a:r>
            <a:r>
              <a:rPr lang="pl-PL" sz="8400" dirty="0" err="1"/>
              <a:t>febris</a:t>
            </a:r>
            <a:r>
              <a:rPr lang="pl-PL" sz="8400" dirty="0"/>
              <a:t> </a:t>
            </a:r>
            <a:r>
              <a:rPr lang="pl-PL" sz="8400" dirty="0" err="1"/>
              <a:t>remittens</a:t>
            </a:r>
            <a:r>
              <a:rPr lang="pl-PL" sz="8400" dirty="0"/>
              <a:t>) — dobowe wahania temperatury ciała wynoszą 1 - 2°C, przy czym nigdy nie stwierdza się jej spadku poniżej 37°C. Występuje w niektórych posocznicach bakteryjnych i zakażeniach wirusowych w odoskrzelowym zapaleniu płuc, gruźlicy, reumatycznym zapaleniu stawów.</a:t>
            </a:r>
          </a:p>
          <a:p>
            <a:r>
              <a:rPr lang="pl-PL" sz="8400" dirty="0"/>
              <a:t>Gorączka przerywana — wahania dobowe temperatury są zwykle wyższe niż 2°C, przy czym najniższe jej wartości mieszczą </a:t>
            </a:r>
            <a:r>
              <a:rPr lang="pl-PL" sz="8400" dirty="0" err="1"/>
              <a:t>Sie</a:t>
            </a:r>
            <a:r>
              <a:rPr lang="pl-PL" sz="8400" dirty="0"/>
              <a:t> w granicach normy. Występuje w niektórych postaciach zimnicy, posocznicy</a:t>
            </a:r>
          </a:p>
          <a:p>
            <a:endParaRPr lang="pl-PL" dirty="0"/>
          </a:p>
        </p:txBody>
      </p:sp>
    </p:spTree>
    <p:extLst>
      <p:ext uri="{BB962C8B-B14F-4D97-AF65-F5344CB8AC3E}">
        <p14:creationId xmlns:p14="http://schemas.microsoft.com/office/powerpoint/2010/main" val="8652321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Typy gorączki</a:t>
            </a:r>
            <a:endParaRPr lang="pl-PL" dirty="0"/>
          </a:p>
        </p:txBody>
      </p:sp>
      <p:sp>
        <p:nvSpPr>
          <p:cNvPr id="3" name="Symbol zastępczy zawartości 2"/>
          <p:cNvSpPr>
            <a:spLocks noGrp="1"/>
          </p:cNvSpPr>
          <p:nvPr>
            <p:ph idx="1"/>
          </p:nvPr>
        </p:nvSpPr>
        <p:spPr/>
        <p:txBody>
          <a:bodyPr/>
          <a:lstStyle/>
          <a:p>
            <a:r>
              <a:rPr lang="pl-PL" dirty="0"/>
              <a:t>Gorączka trawiąca (</a:t>
            </a:r>
            <a:r>
              <a:rPr lang="pl-PL" dirty="0" err="1"/>
              <a:t>febris</a:t>
            </a:r>
            <a:r>
              <a:rPr lang="pl-PL" dirty="0"/>
              <a:t> </a:t>
            </a:r>
            <a:r>
              <a:rPr lang="pl-PL" dirty="0" err="1"/>
              <a:t>hectica</a:t>
            </a:r>
            <a:r>
              <a:rPr lang="pl-PL" dirty="0"/>
              <a:t>) — charakteryzuje się krótkotrwałymi i dużymi skokami temperatury ciała, często o 3 - 4°C, z następczym jej obniżeniem poniżej 37°C, różnica między temperaturą wieczorną a poranną wynosi 2 - 3°C, rano temperatura może być prawidłowa. Występuje przy wysiewach bakterii i ich toksyn do krwi: w posocznicy. zapaleniu </a:t>
            </a:r>
            <a:r>
              <a:rPr lang="pl-PL" dirty="0" err="1"/>
              <a:t>odmiedniczkowym</a:t>
            </a:r>
            <a:r>
              <a:rPr lang="pl-PL" dirty="0"/>
              <a:t> nerek, zapaleniu opłucnej.</a:t>
            </a:r>
          </a:p>
          <a:p>
            <a:r>
              <a:rPr lang="pl-PL" dirty="0"/>
              <a:t>Gorączka powracająca — charakteryzuje sic nawrotami gorączki po okresach bezgorączkowych.</a:t>
            </a:r>
          </a:p>
          <a:p>
            <a:r>
              <a:rPr lang="pl-PL" dirty="0"/>
              <a:t>Gorączka nieregularna — brak cech regularności w torze gorączkowym</a:t>
            </a:r>
          </a:p>
          <a:p>
            <a:endParaRPr lang="pl-PL" dirty="0"/>
          </a:p>
        </p:txBody>
      </p:sp>
    </p:spTree>
    <p:extLst>
      <p:ext uri="{BB962C8B-B14F-4D97-AF65-F5344CB8AC3E}">
        <p14:creationId xmlns:p14="http://schemas.microsoft.com/office/powerpoint/2010/main" val="3380084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Dreszcze</a:t>
            </a:r>
            <a:endParaRPr lang="pl-PL" dirty="0"/>
          </a:p>
        </p:txBody>
      </p:sp>
      <p:sp>
        <p:nvSpPr>
          <p:cNvPr id="3" name="Symbol zastępczy zawartości 2"/>
          <p:cNvSpPr>
            <a:spLocks noGrp="1"/>
          </p:cNvSpPr>
          <p:nvPr>
            <p:ph idx="1"/>
          </p:nvPr>
        </p:nvSpPr>
        <p:spPr/>
        <p:txBody>
          <a:bodyPr/>
          <a:lstStyle/>
          <a:p>
            <a:r>
              <a:rPr lang="pl-PL" dirty="0"/>
              <a:t>Dreszcze to objaw fizjologiczny wynikający z niedoboru ciepła w organizmie i przestawienia się ośrodka termoregulacji (w podwzgórzu) na wyższą temperaturę</a:t>
            </a:r>
            <a:r>
              <a:rPr lang="pl-PL" dirty="0" smtClean="0"/>
              <a:t>. W </a:t>
            </a:r>
            <a:r>
              <a:rPr lang="pl-PL" dirty="0"/>
              <a:t>efekcie organizm odczuwa subiektywne zimno, mimo że temperatura ciała może być prawidłowa lub rosnąca</a:t>
            </a:r>
            <a:r>
              <a:rPr lang="pl-PL" dirty="0" smtClean="0"/>
              <a:t>. Drobne</a:t>
            </a:r>
            <a:r>
              <a:rPr lang="pl-PL" dirty="0"/>
              <a:t>, rytmiczne skurcze mięśni (dreszcze) mają na celu wytworzenie dodatkowego ciepła i wyrównanie różnicy temperatur</a:t>
            </a:r>
            <a:r>
              <a:rPr lang="pl-PL" dirty="0" smtClean="0"/>
              <a:t>.</a:t>
            </a:r>
          </a:p>
          <a:p>
            <a:pPr marL="0" indent="0">
              <a:buNone/>
            </a:pPr>
            <a:r>
              <a:rPr lang="pl-PL" dirty="0" smtClean="0"/>
              <a:t> </a:t>
            </a:r>
            <a:r>
              <a:rPr lang="pl-PL" dirty="0"/>
              <a:t>Mechanizm powstawania </a:t>
            </a:r>
            <a:r>
              <a:rPr lang="pl-PL" dirty="0" smtClean="0"/>
              <a:t>dreszczy: </a:t>
            </a:r>
          </a:p>
          <a:p>
            <a:pPr marL="0" indent="0">
              <a:buNone/>
            </a:pPr>
            <a:r>
              <a:rPr lang="pl-PL" dirty="0" smtClean="0"/>
              <a:t>W </a:t>
            </a:r>
            <a:r>
              <a:rPr lang="pl-PL" dirty="0"/>
              <a:t>wyniku infekcji, stanu zapalnego lub innego czynnika pirogennego ośrodek termoregulacji zostaje „nastawiony” na wyższą temperaturę</a:t>
            </a:r>
            <a:r>
              <a:rPr lang="pl-PL" dirty="0" smtClean="0"/>
              <a:t>. Organizm </a:t>
            </a:r>
            <a:r>
              <a:rPr lang="pl-PL" dirty="0"/>
              <a:t>odbiera dotychczasową temperaturę jako zbyt niską, co powoduje uczucie </a:t>
            </a:r>
            <a:r>
              <a:rPr lang="pl-PL" dirty="0" smtClean="0"/>
              <a:t>zimna. Uruchamiane </a:t>
            </a:r>
            <a:r>
              <a:rPr lang="pl-PL" dirty="0"/>
              <a:t>są mechanizmy </a:t>
            </a:r>
            <a:r>
              <a:rPr lang="pl-PL" dirty="0" err="1"/>
              <a:t>termogenezy</a:t>
            </a:r>
            <a:r>
              <a:rPr lang="pl-PL" dirty="0"/>
              <a:t>: skurcze mięśni (dreszcze), zwężenie naczyń krwionośnych skóry, ograniczenie utraty ciepła</a:t>
            </a:r>
            <a:r>
              <a:rPr lang="pl-PL" dirty="0" smtClean="0"/>
              <a:t>. Po </a:t>
            </a:r>
            <a:r>
              <a:rPr lang="pl-PL" dirty="0"/>
              <a:t>osiągnięciu „nowego” poziomu temperatury dreszcze ustępują.</a:t>
            </a:r>
          </a:p>
        </p:txBody>
      </p:sp>
    </p:spTree>
    <p:extLst>
      <p:ext uri="{BB962C8B-B14F-4D97-AF65-F5344CB8AC3E}">
        <p14:creationId xmlns:p14="http://schemas.microsoft.com/office/powerpoint/2010/main" val="15443316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p:cNvSpPr>
            <a:spLocks noGrp="1"/>
          </p:cNvSpPr>
          <p:nvPr>
            <p:ph type="title"/>
          </p:nvPr>
        </p:nvSpPr>
        <p:spPr/>
        <p:txBody>
          <a:bodyPr/>
          <a:lstStyle/>
          <a:p>
            <a:r>
              <a:rPr lang="pl-PL" dirty="0" smtClean="0"/>
              <a:t>Dreszcze</a:t>
            </a:r>
            <a:endParaRPr lang="pl-PL" dirty="0"/>
          </a:p>
        </p:txBody>
      </p:sp>
      <p:sp>
        <p:nvSpPr>
          <p:cNvPr id="5" name="Symbol zastępczy tekstu 4"/>
          <p:cNvSpPr>
            <a:spLocks noGrp="1"/>
          </p:cNvSpPr>
          <p:nvPr>
            <p:ph type="body" idx="1"/>
          </p:nvPr>
        </p:nvSpPr>
        <p:spPr/>
        <p:txBody>
          <a:bodyPr/>
          <a:lstStyle/>
          <a:p>
            <a:r>
              <a:rPr lang="pl-PL" dirty="0"/>
              <a:t>Objawy subiektywne (odczuwane przez chorego</a:t>
            </a:r>
            <a:r>
              <a:rPr lang="pl-PL" dirty="0" smtClean="0"/>
              <a:t>):</a:t>
            </a:r>
            <a:endParaRPr lang="pl-PL" dirty="0"/>
          </a:p>
        </p:txBody>
      </p:sp>
      <p:sp>
        <p:nvSpPr>
          <p:cNvPr id="6" name="Symbol zastępczy zawartości 5"/>
          <p:cNvSpPr>
            <a:spLocks noGrp="1"/>
          </p:cNvSpPr>
          <p:nvPr>
            <p:ph sz="half" idx="2"/>
          </p:nvPr>
        </p:nvSpPr>
        <p:spPr/>
        <p:txBody>
          <a:bodyPr/>
          <a:lstStyle/>
          <a:p>
            <a:r>
              <a:rPr lang="pl-PL" dirty="0" smtClean="0"/>
              <a:t>uczucie </a:t>
            </a:r>
            <a:r>
              <a:rPr lang="pl-PL" dirty="0"/>
              <a:t>zimna, następnie gorąca,</a:t>
            </a:r>
          </a:p>
          <a:p>
            <a:r>
              <a:rPr lang="pl-PL" dirty="0"/>
              <a:t>niepokój, napięcie emocjonalne,</a:t>
            </a:r>
          </a:p>
          <a:p>
            <a:r>
              <a:rPr lang="pl-PL" dirty="0"/>
              <a:t>uczucie strachu, lęku,</a:t>
            </a:r>
          </a:p>
          <a:p>
            <a:r>
              <a:rPr lang="pl-PL" dirty="0"/>
              <a:t>chęć przykrycia się, drżenie wewnętrzne.</a:t>
            </a:r>
          </a:p>
          <a:p>
            <a:endParaRPr lang="pl-PL" dirty="0"/>
          </a:p>
        </p:txBody>
      </p:sp>
      <p:sp>
        <p:nvSpPr>
          <p:cNvPr id="7" name="Symbol zastępczy tekstu 6"/>
          <p:cNvSpPr>
            <a:spLocks noGrp="1"/>
          </p:cNvSpPr>
          <p:nvPr>
            <p:ph type="body" sz="quarter" idx="3"/>
          </p:nvPr>
        </p:nvSpPr>
        <p:spPr/>
        <p:txBody>
          <a:bodyPr/>
          <a:lstStyle/>
          <a:p>
            <a:r>
              <a:rPr lang="pl-PL" dirty="0"/>
              <a:t>Objawy obiektywne (obserwowane przez otoczenie):</a:t>
            </a:r>
          </a:p>
        </p:txBody>
      </p:sp>
      <p:sp>
        <p:nvSpPr>
          <p:cNvPr id="8" name="Symbol zastępczy zawartości 7"/>
          <p:cNvSpPr>
            <a:spLocks noGrp="1"/>
          </p:cNvSpPr>
          <p:nvPr>
            <p:ph sz="quarter" idx="4"/>
          </p:nvPr>
        </p:nvSpPr>
        <p:spPr/>
        <p:txBody>
          <a:bodyPr/>
          <a:lstStyle/>
          <a:p>
            <a:r>
              <a:rPr lang="pl-PL" dirty="0"/>
              <a:t>rytmiczne drżenie mięśni całego ciała</a:t>
            </a:r>
            <a:r>
              <a:rPr lang="pl-PL" dirty="0" smtClean="0"/>
              <a:t>,</a:t>
            </a:r>
          </a:p>
          <a:p>
            <a:r>
              <a:rPr lang="pl-PL" dirty="0" smtClean="0"/>
              <a:t>dzwonienie </a:t>
            </a:r>
            <a:r>
              <a:rPr lang="pl-PL" dirty="0"/>
              <a:t>zębami</a:t>
            </a:r>
            <a:r>
              <a:rPr lang="pl-PL" dirty="0" smtClean="0"/>
              <a:t>,</a:t>
            </a:r>
          </a:p>
          <a:p>
            <a:r>
              <a:rPr lang="pl-PL" dirty="0" smtClean="0"/>
              <a:t>bladość </a:t>
            </a:r>
            <a:r>
              <a:rPr lang="pl-PL" dirty="0"/>
              <a:t>skóry (w wyniku skurczu naczyń</a:t>
            </a:r>
            <a:r>
              <a:rPr lang="pl-PL" dirty="0" smtClean="0"/>
              <a:t>),</a:t>
            </a:r>
          </a:p>
          <a:p>
            <a:r>
              <a:rPr lang="pl-PL" dirty="0" smtClean="0"/>
              <a:t>przyspieszenie </a:t>
            </a:r>
            <a:r>
              <a:rPr lang="pl-PL" dirty="0"/>
              <a:t>akcji serca (tachykardia),wzrost ciśnienia tętniczego</a:t>
            </a:r>
            <a:r>
              <a:rPr lang="pl-PL" dirty="0" smtClean="0"/>
              <a:t>,</a:t>
            </a:r>
          </a:p>
          <a:p>
            <a:r>
              <a:rPr lang="pl-PL" dirty="0" smtClean="0"/>
              <a:t>stopniowy </a:t>
            </a:r>
            <a:r>
              <a:rPr lang="pl-PL" dirty="0"/>
              <a:t>wzrost temperatury ciała.</a:t>
            </a:r>
          </a:p>
        </p:txBody>
      </p:sp>
    </p:spTree>
    <p:extLst>
      <p:ext uri="{BB962C8B-B14F-4D97-AF65-F5344CB8AC3E}">
        <p14:creationId xmlns:p14="http://schemas.microsoft.com/office/powerpoint/2010/main" val="32533881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Karta gorączkowa</a:t>
            </a:r>
            <a:endParaRPr lang="pl-PL" dirty="0"/>
          </a:p>
        </p:txBody>
      </p:sp>
      <p:pic>
        <p:nvPicPr>
          <p:cNvPr id="4" name="Symbol zastępczy zawartości 3"/>
          <p:cNvPicPr>
            <a:picLocks noGrp="1" noChangeAspect="1"/>
          </p:cNvPicPr>
          <p:nvPr>
            <p:ph idx="1"/>
          </p:nvPr>
        </p:nvPicPr>
        <p:blipFill>
          <a:blip r:embed="rId2"/>
          <a:stretch>
            <a:fillRect/>
          </a:stretch>
        </p:blipFill>
        <p:spPr>
          <a:xfrm>
            <a:off x="2101517" y="1846263"/>
            <a:ext cx="6908508" cy="4818371"/>
          </a:xfrm>
          <a:prstGeom prst="rect">
            <a:avLst/>
          </a:prstGeom>
        </p:spPr>
      </p:pic>
    </p:spTree>
    <p:extLst>
      <p:ext uri="{BB962C8B-B14F-4D97-AF65-F5344CB8AC3E}">
        <p14:creationId xmlns:p14="http://schemas.microsoft.com/office/powerpoint/2010/main" val="11133217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865347EF-C73E-4E7E-B0DA-DF2D10D569E1}"/>
              </a:ext>
            </a:extLst>
          </p:cNvPr>
          <p:cNvSpPr>
            <a:spLocks noGrp="1"/>
          </p:cNvSpPr>
          <p:nvPr>
            <p:ph type="title"/>
          </p:nvPr>
        </p:nvSpPr>
        <p:spPr/>
        <p:txBody>
          <a:bodyPr/>
          <a:lstStyle/>
          <a:p>
            <a:r>
              <a:rPr lang="pl-PL" dirty="0"/>
              <a:t>Wykres przebiegu gorączki</a:t>
            </a:r>
          </a:p>
        </p:txBody>
      </p:sp>
      <p:pic>
        <p:nvPicPr>
          <p:cNvPr id="4" name="Symbol zastępczy zawartości 3">
            <a:extLst>
              <a:ext uri="{FF2B5EF4-FFF2-40B4-BE49-F238E27FC236}">
                <a16:creationId xmlns="" xmlns:a16="http://schemas.microsoft.com/office/drawing/2014/main" id="{D3973AD3-660F-44EC-9520-CB518DE3370C}"/>
              </a:ext>
            </a:extLst>
          </p:cNvPr>
          <p:cNvPicPr>
            <a:picLocks noGrp="1" noChangeAspect="1"/>
          </p:cNvPicPr>
          <p:nvPr>
            <p:ph idx="1"/>
          </p:nvPr>
        </p:nvPicPr>
        <p:blipFill>
          <a:blip r:embed="rId2"/>
          <a:stretch>
            <a:fillRect/>
          </a:stretch>
        </p:blipFill>
        <p:spPr>
          <a:xfrm>
            <a:off x="3383306" y="2362387"/>
            <a:ext cx="5485714" cy="2990476"/>
          </a:xfrm>
          <a:prstGeom prst="rect">
            <a:avLst/>
          </a:prstGeom>
        </p:spPr>
      </p:pic>
    </p:spTree>
    <p:extLst>
      <p:ext uri="{BB962C8B-B14F-4D97-AF65-F5344CB8AC3E}">
        <p14:creationId xmlns:p14="http://schemas.microsoft.com/office/powerpoint/2010/main" val="27401884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a:extLst>
              <a:ext uri="{FF2B5EF4-FFF2-40B4-BE49-F238E27FC236}">
                <a16:creationId xmlns="" xmlns:a16="http://schemas.microsoft.com/office/drawing/2014/main" id="{D412F174-BBCF-4097-A651-84DA120D90B5}"/>
              </a:ext>
            </a:extLst>
          </p:cNvPr>
          <p:cNvPicPr>
            <a:picLocks noGrp="1" noChangeAspect="1"/>
          </p:cNvPicPr>
          <p:nvPr>
            <p:ph idx="1"/>
          </p:nvPr>
        </p:nvPicPr>
        <p:blipFill>
          <a:blip r:embed="rId2"/>
          <a:stretch>
            <a:fillRect/>
          </a:stretch>
        </p:blipFill>
        <p:spPr>
          <a:xfrm>
            <a:off x="3998537" y="1846263"/>
            <a:ext cx="4255252" cy="4022725"/>
          </a:xfrm>
          <a:prstGeom prst="rect">
            <a:avLst/>
          </a:prstGeom>
        </p:spPr>
      </p:pic>
    </p:spTree>
    <p:extLst>
      <p:ext uri="{BB962C8B-B14F-4D97-AF65-F5344CB8AC3E}">
        <p14:creationId xmlns:p14="http://schemas.microsoft.com/office/powerpoint/2010/main" val="9995392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7CF84033-8DF7-4F5A-A5A7-D5BA456B1698}"/>
              </a:ext>
            </a:extLst>
          </p:cNvPr>
          <p:cNvSpPr>
            <a:spLocks noGrp="1"/>
          </p:cNvSpPr>
          <p:nvPr>
            <p:ph type="title"/>
          </p:nvPr>
        </p:nvSpPr>
        <p:spPr/>
        <p:txBody>
          <a:bodyPr/>
          <a:lstStyle/>
          <a:p>
            <a:r>
              <a:rPr lang="pl-PL" dirty="0"/>
              <a:t>POMIAR ODDECHU</a:t>
            </a:r>
          </a:p>
        </p:txBody>
      </p:sp>
      <p:sp>
        <p:nvSpPr>
          <p:cNvPr id="3" name="Symbol zastępczy zawartości 2">
            <a:extLst>
              <a:ext uri="{FF2B5EF4-FFF2-40B4-BE49-F238E27FC236}">
                <a16:creationId xmlns="" xmlns:a16="http://schemas.microsoft.com/office/drawing/2014/main" id="{F5E16E83-FEDA-4C37-861C-AE75FA90C16D}"/>
              </a:ext>
            </a:extLst>
          </p:cNvPr>
          <p:cNvSpPr>
            <a:spLocks noGrp="1"/>
          </p:cNvSpPr>
          <p:nvPr>
            <p:ph idx="1"/>
          </p:nvPr>
        </p:nvSpPr>
        <p:spPr/>
        <p:txBody>
          <a:bodyPr>
            <a:normAutofit/>
          </a:bodyPr>
          <a:lstStyle/>
          <a:p>
            <a:pPr marL="0" indent="0">
              <a:buNone/>
            </a:pPr>
            <a:r>
              <a:rPr lang="pl-PL" dirty="0"/>
              <a:t>Oddychanie to proces wymiany gazowej w organizmie mający na celu pobranie tlenu, a oddanie dwutlenku węgla. Na oddech składa się: wdech akt czynny – wprowadzenie powietrza do narządu oddechowego wskutek skurczu mięśni oddechowych, wydech - akt bierny - wskutek zapadania się klatki piersiowej i wyższego ustawienia przepony.</a:t>
            </a:r>
          </a:p>
          <a:p>
            <a:pPr marL="0" indent="0">
              <a:buNone/>
            </a:pPr>
            <a:endParaRPr lang="pl-PL" dirty="0"/>
          </a:p>
          <a:p>
            <a:pPr marL="0" indent="0">
              <a:buNone/>
            </a:pPr>
            <a:r>
              <a:rPr lang="pl-PL" dirty="0"/>
              <a:t>Ocenia się: </a:t>
            </a:r>
          </a:p>
          <a:p>
            <a:pPr marL="0" indent="0">
              <a:buNone/>
            </a:pPr>
            <a:r>
              <a:rPr lang="pl-PL" dirty="0"/>
              <a:t>obecność, </a:t>
            </a:r>
          </a:p>
          <a:p>
            <a:pPr marL="0" indent="0">
              <a:buNone/>
            </a:pPr>
            <a:r>
              <a:rPr lang="pl-PL" dirty="0"/>
              <a:t>częstość, </a:t>
            </a:r>
          </a:p>
          <a:p>
            <a:pPr marL="0" indent="0">
              <a:buNone/>
            </a:pPr>
            <a:r>
              <a:rPr lang="pl-PL" dirty="0"/>
              <a:t>jakość, </a:t>
            </a:r>
          </a:p>
          <a:p>
            <a:pPr marL="0" indent="0">
              <a:buNone/>
            </a:pPr>
            <a:r>
              <a:rPr lang="pl-PL" dirty="0"/>
              <a:t>rytm oddychania.</a:t>
            </a:r>
          </a:p>
        </p:txBody>
      </p:sp>
    </p:spTree>
    <p:extLst>
      <p:ext uri="{BB962C8B-B14F-4D97-AF65-F5344CB8AC3E}">
        <p14:creationId xmlns:p14="http://schemas.microsoft.com/office/powerpoint/2010/main" val="39587414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Pomiar oddechu</a:t>
            </a:r>
            <a:endParaRPr lang="pl-PL" dirty="0"/>
          </a:p>
        </p:txBody>
      </p:sp>
      <p:sp>
        <p:nvSpPr>
          <p:cNvPr id="3" name="Symbol zastępczy zawartości 2">
            <a:extLst>
              <a:ext uri="{FF2B5EF4-FFF2-40B4-BE49-F238E27FC236}">
                <a16:creationId xmlns="" xmlns:a16="http://schemas.microsoft.com/office/drawing/2014/main" id="{0504F4CE-E72D-4F7B-8B3E-E690783D4813}"/>
              </a:ext>
            </a:extLst>
          </p:cNvPr>
          <p:cNvSpPr>
            <a:spLocks noGrp="1"/>
          </p:cNvSpPr>
          <p:nvPr>
            <p:ph idx="1"/>
          </p:nvPr>
        </p:nvSpPr>
        <p:spPr/>
        <p:txBody>
          <a:bodyPr>
            <a:normAutofit/>
          </a:bodyPr>
          <a:lstStyle/>
          <a:p>
            <a:pPr marL="0" indent="0">
              <a:buNone/>
            </a:pPr>
            <a:r>
              <a:rPr lang="pl-PL" dirty="0"/>
              <a:t>Badanie ma znaczenie diagnostyczne w ocenie wydolności oddechowej pacjenta oraz w monitorowaniu stanu chorego w przebiegu chorób układu oddechowego, krążenia i innych.</a:t>
            </a:r>
          </a:p>
          <a:p>
            <a:pPr marL="0" indent="0">
              <a:buNone/>
            </a:pPr>
            <a:endParaRPr lang="pl-PL" dirty="0"/>
          </a:p>
          <a:p>
            <a:pPr marL="0" indent="0">
              <a:buNone/>
            </a:pPr>
            <a:r>
              <a:rPr lang="pl-PL" u="sng" dirty="0"/>
              <a:t>Podczas wykonywania badania oddechu można popełnić następujące błędy techniczne, które fałszują wynik:</a:t>
            </a:r>
            <a:endParaRPr lang="pl-PL" dirty="0"/>
          </a:p>
          <a:p>
            <a:r>
              <a:rPr lang="pl-PL" dirty="0"/>
              <a:t>- chory wie, że ma badany oddech - może świadomie lub nieświadomie przyśpieszać lub zwalniać oddech,</a:t>
            </a:r>
          </a:p>
          <a:p>
            <a:r>
              <a:rPr lang="pl-PL" dirty="0"/>
              <a:t>- chory jest ubrany - trudno ocenić ruchy klatki piersiowej, pracę dodatkowych</a:t>
            </a:r>
          </a:p>
          <a:p>
            <a:r>
              <a:rPr lang="pl-PL" dirty="0"/>
              <a:t>mięśni oddechowych, symetrię ruchów.</a:t>
            </a:r>
          </a:p>
          <a:p>
            <a:endParaRPr lang="pl-PL" dirty="0"/>
          </a:p>
        </p:txBody>
      </p:sp>
    </p:spTree>
    <p:extLst>
      <p:ext uri="{BB962C8B-B14F-4D97-AF65-F5344CB8AC3E}">
        <p14:creationId xmlns:p14="http://schemas.microsoft.com/office/powerpoint/2010/main" val="40612032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4"/>
          <p:cNvSpPr>
            <a:spLocks noGrp="1"/>
          </p:cNvSpPr>
          <p:nvPr>
            <p:ph type="title"/>
          </p:nvPr>
        </p:nvSpPr>
        <p:spPr/>
        <p:txBody>
          <a:bodyPr/>
          <a:lstStyle/>
          <a:p>
            <a:r>
              <a:rPr lang="pl-PL" dirty="0" smtClean="0"/>
              <a:t>Temperatura</a:t>
            </a:r>
            <a:endParaRPr lang="pl-PL" dirty="0"/>
          </a:p>
        </p:txBody>
      </p:sp>
      <p:sp>
        <p:nvSpPr>
          <p:cNvPr id="3" name="Symbol zastępczy zawartości 2">
            <a:extLst>
              <a:ext uri="{FF2B5EF4-FFF2-40B4-BE49-F238E27FC236}">
                <a16:creationId xmlns="" xmlns:a16="http://schemas.microsoft.com/office/drawing/2014/main" id="{CDA0CB0B-8F1F-42B9-94EB-9FFE1EBC1906}"/>
              </a:ext>
            </a:extLst>
          </p:cNvPr>
          <p:cNvSpPr>
            <a:spLocks noGrp="1"/>
          </p:cNvSpPr>
          <p:nvPr>
            <p:ph idx="1"/>
          </p:nvPr>
        </p:nvSpPr>
        <p:spPr/>
        <p:txBody>
          <a:bodyPr/>
          <a:lstStyle/>
          <a:p>
            <a:r>
              <a:rPr lang="pl-PL" dirty="0" smtClean="0"/>
              <a:t>Temperaturę ciała mierzy się metodami:</a:t>
            </a:r>
          </a:p>
          <a:p>
            <a:r>
              <a:rPr lang="pl-PL" dirty="0" smtClean="0"/>
              <a:t>1. zewnętrznymi:</a:t>
            </a:r>
          </a:p>
          <a:p>
            <a:r>
              <a:rPr lang="pl-PL" dirty="0" smtClean="0"/>
              <a:t>- pod pachą</a:t>
            </a:r>
          </a:p>
          <a:p>
            <a:r>
              <a:rPr lang="pl-PL" dirty="0" smtClean="0"/>
              <a:t>- w pachwinie</a:t>
            </a:r>
          </a:p>
          <a:p>
            <a:r>
              <a:rPr lang="pl-PL" dirty="0" smtClean="0"/>
              <a:t>2. wewnętrznymi:</a:t>
            </a:r>
          </a:p>
          <a:p>
            <a:r>
              <a:rPr lang="pl-PL" dirty="0" smtClean="0"/>
              <a:t>- w odbycie</a:t>
            </a:r>
          </a:p>
          <a:p>
            <a:r>
              <a:rPr lang="pl-PL" dirty="0" smtClean="0"/>
              <a:t>- w ustach</a:t>
            </a:r>
          </a:p>
          <a:p>
            <a:r>
              <a:rPr lang="pl-PL" dirty="0" smtClean="0"/>
              <a:t>- w przewodzie słuchowym zewnętrznym.</a:t>
            </a:r>
          </a:p>
          <a:p>
            <a:endParaRPr lang="pl-PL" dirty="0"/>
          </a:p>
        </p:txBody>
      </p:sp>
    </p:spTree>
    <p:extLst>
      <p:ext uri="{BB962C8B-B14F-4D97-AF65-F5344CB8AC3E}">
        <p14:creationId xmlns:p14="http://schemas.microsoft.com/office/powerpoint/2010/main" val="22955409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Pomiar oddechu</a:t>
            </a:r>
            <a:endParaRPr lang="pl-PL" dirty="0"/>
          </a:p>
        </p:txBody>
      </p:sp>
      <p:sp>
        <p:nvSpPr>
          <p:cNvPr id="3" name="Symbol zastępczy zawartości 2">
            <a:extLst>
              <a:ext uri="{FF2B5EF4-FFF2-40B4-BE49-F238E27FC236}">
                <a16:creationId xmlns="" xmlns:a16="http://schemas.microsoft.com/office/drawing/2014/main" id="{1097F376-BE66-4B69-8FF7-215CD11B9178}"/>
              </a:ext>
            </a:extLst>
          </p:cNvPr>
          <p:cNvSpPr>
            <a:spLocks noGrp="1"/>
          </p:cNvSpPr>
          <p:nvPr>
            <p:ph idx="1"/>
          </p:nvPr>
        </p:nvSpPr>
        <p:spPr/>
        <p:txBody>
          <a:bodyPr>
            <a:normAutofit fontScale="62500" lnSpcReduction="20000"/>
          </a:bodyPr>
          <a:lstStyle/>
          <a:p>
            <a:pPr marL="0" indent="0">
              <a:lnSpc>
                <a:spcPct val="120000"/>
              </a:lnSpc>
              <a:spcBef>
                <a:spcPts val="0"/>
              </a:spcBef>
              <a:spcAft>
                <a:spcPts val="0"/>
              </a:spcAft>
              <a:buNone/>
            </a:pPr>
            <a:r>
              <a:rPr lang="pl-PL" sz="2800" u="sng" dirty="0"/>
              <a:t>Wykonując badanie oddechu należy uwzględnić:</a:t>
            </a:r>
            <a:endParaRPr lang="pl-PL" sz="2800" dirty="0"/>
          </a:p>
          <a:p>
            <a:pPr marL="0" indent="0">
              <a:lnSpc>
                <a:spcPct val="120000"/>
              </a:lnSpc>
              <a:spcBef>
                <a:spcPts val="0"/>
              </a:spcBef>
              <a:spcAft>
                <a:spcPts val="0"/>
              </a:spcAft>
              <a:buNone/>
            </a:pPr>
            <a:r>
              <a:rPr lang="pl-PL" sz="2800" dirty="0"/>
              <a:t>- częstotliwość oddechów w czasie 1 min.,</a:t>
            </a:r>
          </a:p>
          <a:p>
            <a:pPr marL="0" indent="0">
              <a:lnSpc>
                <a:spcPct val="120000"/>
              </a:lnSpc>
              <a:spcBef>
                <a:spcPts val="0"/>
              </a:spcBef>
              <a:spcAft>
                <a:spcPts val="0"/>
              </a:spcAft>
              <a:buNone/>
            </a:pPr>
            <a:r>
              <a:rPr lang="pl-PL" sz="2800" dirty="0"/>
              <a:t>- obserwację charakteru oddechu,</a:t>
            </a:r>
          </a:p>
          <a:p>
            <a:pPr marL="0" indent="0">
              <a:lnSpc>
                <a:spcPct val="120000"/>
              </a:lnSpc>
              <a:spcBef>
                <a:spcPts val="0"/>
              </a:spcBef>
              <a:spcAft>
                <a:spcPts val="0"/>
              </a:spcAft>
              <a:buNone/>
            </a:pPr>
            <a:r>
              <a:rPr lang="pl-PL" sz="2800" dirty="0"/>
              <a:t>- obserwację ruchów klatki piersiowej,</a:t>
            </a:r>
          </a:p>
          <a:p>
            <a:pPr marL="0" indent="0">
              <a:lnSpc>
                <a:spcPct val="120000"/>
              </a:lnSpc>
              <a:spcBef>
                <a:spcPts val="0"/>
              </a:spcBef>
              <a:spcAft>
                <a:spcPts val="0"/>
              </a:spcAft>
              <a:buNone/>
            </a:pPr>
            <a:r>
              <a:rPr lang="pl-PL" sz="2800" dirty="0"/>
              <a:t>- ocenę zapachu oddechu.</a:t>
            </a:r>
          </a:p>
          <a:p>
            <a:pPr marL="0" indent="0">
              <a:lnSpc>
                <a:spcPct val="120000"/>
              </a:lnSpc>
              <a:spcBef>
                <a:spcPts val="0"/>
              </a:spcBef>
              <a:spcAft>
                <a:spcPts val="0"/>
              </a:spcAft>
              <a:buNone/>
            </a:pPr>
            <a:endParaRPr lang="pl-PL" sz="2800" u="sng" dirty="0"/>
          </a:p>
          <a:p>
            <a:pPr marL="0" indent="0">
              <a:lnSpc>
                <a:spcPct val="120000"/>
              </a:lnSpc>
              <a:spcBef>
                <a:spcPts val="0"/>
              </a:spcBef>
              <a:spcAft>
                <a:spcPts val="0"/>
              </a:spcAft>
              <a:buNone/>
            </a:pPr>
            <a:endParaRPr lang="pl-PL" sz="2800" u="sng" dirty="0"/>
          </a:p>
          <a:p>
            <a:pPr marL="0" indent="0">
              <a:lnSpc>
                <a:spcPct val="120000"/>
              </a:lnSpc>
              <a:spcBef>
                <a:spcPts val="0"/>
              </a:spcBef>
              <a:spcAft>
                <a:spcPts val="0"/>
              </a:spcAft>
              <a:buNone/>
            </a:pPr>
            <a:r>
              <a:rPr lang="pl-PL" sz="2800" u="sng" dirty="0"/>
              <a:t>Oddech powinien być:</a:t>
            </a:r>
            <a:endParaRPr lang="pl-PL" sz="2800" dirty="0"/>
          </a:p>
          <a:p>
            <a:pPr marL="0" indent="0">
              <a:lnSpc>
                <a:spcPct val="120000"/>
              </a:lnSpc>
              <a:spcBef>
                <a:spcPts val="0"/>
              </a:spcBef>
              <a:spcAft>
                <a:spcPts val="0"/>
              </a:spcAft>
              <a:buNone/>
            </a:pPr>
            <a:r>
              <a:rPr lang="pl-PL" sz="2800" dirty="0"/>
              <a:t>- miarowy,</a:t>
            </a:r>
          </a:p>
          <a:p>
            <a:pPr marL="0" indent="0">
              <a:lnSpc>
                <a:spcPct val="120000"/>
              </a:lnSpc>
              <a:spcBef>
                <a:spcPts val="0"/>
              </a:spcBef>
              <a:spcAft>
                <a:spcPts val="0"/>
              </a:spcAft>
              <a:buNone/>
            </a:pPr>
            <a:r>
              <a:rPr lang="pl-PL" sz="2800" dirty="0"/>
              <a:t>- </a:t>
            </a:r>
            <a:r>
              <a:rPr lang="pl-PL" sz="2800" dirty="0" err="1"/>
              <a:t>średniogłęboki</a:t>
            </a:r>
            <a:r>
              <a:rPr lang="pl-PL" sz="2800" dirty="0"/>
              <a:t>,</a:t>
            </a:r>
          </a:p>
          <a:p>
            <a:pPr marL="0" indent="0">
              <a:lnSpc>
                <a:spcPct val="120000"/>
              </a:lnSpc>
              <a:spcBef>
                <a:spcPts val="0"/>
              </a:spcBef>
              <a:spcAft>
                <a:spcPts val="0"/>
              </a:spcAft>
              <a:buNone/>
            </a:pPr>
            <a:r>
              <a:rPr lang="pl-PL" sz="2800" dirty="0"/>
              <a:t>- wykonywany bez wysiłku,</a:t>
            </a:r>
          </a:p>
          <a:p>
            <a:pPr marL="0" indent="0">
              <a:lnSpc>
                <a:spcPct val="120000"/>
              </a:lnSpc>
              <a:spcBef>
                <a:spcPts val="0"/>
              </a:spcBef>
              <a:spcAft>
                <a:spcPts val="0"/>
              </a:spcAft>
              <a:buNone/>
            </a:pPr>
            <a:r>
              <a:rPr lang="pl-PL" sz="2800" dirty="0"/>
              <a:t>- bezwonny,</a:t>
            </a:r>
          </a:p>
          <a:p>
            <a:pPr marL="0" indent="0">
              <a:lnSpc>
                <a:spcPct val="120000"/>
              </a:lnSpc>
              <a:spcBef>
                <a:spcPts val="0"/>
              </a:spcBef>
              <a:spcAft>
                <a:spcPts val="0"/>
              </a:spcAft>
              <a:buNone/>
            </a:pPr>
            <a:r>
              <a:rPr lang="pl-PL" sz="2800" dirty="0"/>
              <a:t>- niesłyszalny,</a:t>
            </a:r>
          </a:p>
          <a:p>
            <a:pPr marL="0" indent="0">
              <a:lnSpc>
                <a:spcPct val="120000"/>
              </a:lnSpc>
              <a:spcBef>
                <a:spcPts val="0"/>
              </a:spcBef>
              <a:spcAft>
                <a:spcPts val="0"/>
              </a:spcAft>
              <a:buNone/>
            </a:pPr>
            <a:r>
              <a:rPr lang="pl-PL" sz="2800" dirty="0"/>
              <a:t>- wydech nieco dłuższy niż wdech.</a:t>
            </a:r>
          </a:p>
          <a:p>
            <a:endParaRPr lang="pl-PL" dirty="0"/>
          </a:p>
        </p:txBody>
      </p:sp>
    </p:spTree>
    <p:extLst>
      <p:ext uri="{BB962C8B-B14F-4D97-AF65-F5344CB8AC3E}">
        <p14:creationId xmlns:p14="http://schemas.microsoft.com/office/powerpoint/2010/main" val="27597050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4400" dirty="0"/>
              <a:t>Czynniki wpływające na proces oddychania</a:t>
            </a:r>
          </a:p>
        </p:txBody>
      </p:sp>
      <p:sp>
        <p:nvSpPr>
          <p:cNvPr id="3" name="Symbol zastępczy zawartości 2"/>
          <p:cNvSpPr>
            <a:spLocks noGrp="1"/>
          </p:cNvSpPr>
          <p:nvPr>
            <p:ph idx="1"/>
          </p:nvPr>
        </p:nvSpPr>
        <p:spPr/>
        <p:txBody>
          <a:bodyPr>
            <a:normAutofit/>
          </a:bodyPr>
          <a:lstStyle/>
          <a:p>
            <a:pPr marL="457200" indent="-457200">
              <a:buFont typeface="+mj-lt"/>
              <a:buAutoNum type="arabicPeriod"/>
            </a:pPr>
            <a:r>
              <a:rPr lang="pl-PL" sz="2400" dirty="0"/>
              <a:t>Utrzymanie drożności dróg oddechowych – swobodny przepływ powietrza przez jamę nosową, gardło, krtań, tchawicę i oskrzela jest niezbędny do prawidłowej wentylacji płuc</a:t>
            </a:r>
            <a:r>
              <a:rPr lang="pl-PL" sz="2400" dirty="0" smtClean="0"/>
              <a:t>.</a:t>
            </a:r>
          </a:p>
          <a:p>
            <a:pPr marL="457200" indent="-457200">
              <a:buFont typeface="+mj-lt"/>
              <a:buAutoNum type="arabicPeriod"/>
            </a:pPr>
            <a:r>
              <a:rPr lang="pl-PL" sz="2400" dirty="0" smtClean="0"/>
              <a:t>Efektywna </a:t>
            </a:r>
            <a:r>
              <a:rPr lang="pl-PL" sz="2400" dirty="0"/>
              <a:t>wymiana gazowa w pęcherzykach płucnych – wymaga dobrze rozwiniętej powierzchni oddechowej i prawidłowego przepływu krwi przez kapilary płucne, aby możliwa była dyfuzja tlenu i dwutlenku węgla</a:t>
            </a:r>
            <a:r>
              <a:rPr lang="pl-PL" sz="2400" dirty="0" smtClean="0"/>
              <a:t>.</a:t>
            </a:r>
          </a:p>
          <a:p>
            <a:pPr marL="457200" indent="-457200">
              <a:buFont typeface="+mj-lt"/>
              <a:buAutoNum type="arabicPeriod"/>
            </a:pPr>
            <a:r>
              <a:rPr lang="pl-PL" sz="2400" dirty="0" smtClean="0"/>
              <a:t>Zachowanie </a:t>
            </a:r>
            <a:r>
              <a:rPr lang="pl-PL" sz="2400" dirty="0"/>
              <a:t>prawidłowego ciśnienia w jamie opłucnej – ujemne ciśnienie umożliwia rozprężanie się płuc podczas wdechu i zapobiega ich zapadaniu się.</a:t>
            </a:r>
          </a:p>
        </p:txBody>
      </p:sp>
    </p:spTree>
    <p:extLst>
      <p:ext uri="{BB962C8B-B14F-4D97-AF65-F5344CB8AC3E}">
        <p14:creationId xmlns:p14="http://schemas.microsoft.com/office/powerpoint/2010/main" val="14301142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4400" dirty="0"/>
              <a:t>Czynniki wpływające na proces oddychania</a:t>
            </a:r>
          </a:p>
        </p:txBody>
      </p:sp>
      <p:sp>
        <p:nvSpPr>
          <p:cNvPr id="3" name="Symbol zastępczy zawartości 2"/>
          <p:cNvSpPr>
            <a:spLocks noGrp="1"/>
          </p:cNvSpPr>
          <p:nvPr>
            <p:ph idx="1"/>
          </p:nvPr>
        </p:nvSpPr>
        <p:spPr/>
        <p:txBody>
          <a:bodyPr>
            <a:noAutofit/>
          </a:bodyPr>
          <a:lstStyle/>
          <a:p>
            <a:pPr marL="457200" indent="-457200">
              <a:buFont typeface="+mj-lt"/>
              <a:buAutoNum type="arabicPeriod" startAt="4"/>
            </a:pPr>
            <a:r>
              <a:rPr lang="pl-PL" sz="2200" dirty="0"/>
              <a:t>Sprawna praca mięśni oddechowych – szczególnie przepony, mięśni międzyżebrowych oraz mięśni pomocniczych oddychania, które warunkują odpowiednią wentylację</a:t>
            </a:r>
            <a:r>
              <a:rPr lang="pl-PL" sz="2200" dirty="0" smtClean="0"/>
              <a:t>.</a:t>
            </a:r>
          </a:p>
          <a:p>
            <a:pPr marL="457200" indent="-457200">
              <a:buFont typeface="+mj-lt"/>
              <a:buAutoNum type="arabicPeriod" startAt="4"/>
            </a:pPr>
            <a:r>
              <a:rPr lang="pl-PL" sz="2200" dirty="0" smtClean="0"/>
              <a:t>Prawidłowe </a:t>
            </a:r>
            <a:r>
              <a:rPr lang="pl-PL" sz="2200" dirty="0"/>
              <a:t>działanie ośrodka oddechowego w rdzeniu przedłużonym – zapewnia rytmiczność i dostosowanie częstości oddechów do potrzeb organizmu</a:t>
            </a:r>
            <a:r>
              <a:rPr lang="pl-PL" sz="2200" dirty="0" smtClean="0"/>
              <a:t>.</a:t>
            </a:r>
          </a:p>
          <a:p>
            <a:pPr marL="457200" indent="-457200">
              <a:buFont typeface="+mj-lt"/>
              <a:buAutoNum type="arabicPeriod" startAt="4"/>
            </a:pPr>
            <a:r>
              <a:rPr lang="pl-PL" sz="2200" dirty="0" smtClean="0"/>
              <a:t>Właściwe </a:t>
            </a:r>
            <a:r>
              <a:rPr lang="pl-PL" sz="2200" dirty="0"/>
              <a:t>funkcjonowanie układu krążenia – odpowiedni przepływ krwi, ilość i jakość hemoglobiny warunkują skuteczny transport tlenu do tkanek i usuwanie dwutlenku węgla</a:t>
            </a:r>
            <a:r>
              <a:rPr lang="pl-PL" sz="2200" dirty="0" smtClean="0"/>
              <a:t>.</a:t>
            </a:r>
          </a:p>
          <a:p>
            <a:pPr marL="457200" indent="-457200">
              <a:buFont typeface="+mj-lt"/>
              <a:buAutoNum type="arabicPeriod" startAt="4"/>
            </a:pPr>
            <a:r>
              <a:rPr lang="pl-PL" sz="2200" dirty="0" smtClean="0"/>
              <a:t>Odpowiednia </a:t>
            </a:r>
            <a:r>
              <a:rPr lang="pl-PL" sz="2200" dirty="0"/>
              <a:t>zawartość tlenu w powietrzu atmosferycznym – prawidłowa ilość tlenu (ok. 21%) jest niezbędna do utrzymania efektywnej wymiany gazowej.</a:t>
            </a:r>
          </a:p>
        </p:txBody>
      </p:sp>
    </p:spTree>
    <p:extLst>
      <p:ext uri="{BB962C8B-B14F-4D97-AF65-F5344CB8AC3E}">
        <p14:creationId xmlns:p14="http://schemas.microsoft.com/office/powerpoint/2010/main" val="9492561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Czynniki utrudniające proces oddychania</a:t>
            </a:r>
          </a:p>
        </p:txBody>
      </p:sp>
      <p:sp>
        <p:nvSpPr>
          <p:cNvPr id="3" name="Symbol zastępczy zawartości 2"/>
          <p:cNvSpPr>
            <a:spLocks noGrp="1"/>
          </p:cNvSpPr>
          <p:nvPr>
            <p:ph idx="1"/>
          </p:nvPr>
        </p:nvSpPr>
        <p:spPr/>
        <p:txBody>
          <a:bodyPr>
            <a:normAutofit/>
          </a:bodyPr>
          <a:lstStyle/>
          <a:p>
            <a:pPr marL="457200" indent="-457200">
              <a:buFont typeface="+mj-lt"/>
              <a:buAutoNum type="arabicPeriod"/>
            </a:pPr>
            <a:r>
              <a:rPr lang="pl-PL" sz="2400" dirty="0"/>
              <a:t>Nieprawidłowy skład wdychanego powietrza – zmniejszona zawartość tlenu w powietrzu (np. na dużych wysokościach, w zamkniętych lub zadymionych pomieszczeniach) ogranicza ilość tlenu dostarczanego do organizmu</a:t>
            </a:r>
            <a:r>
              <a:rPr lang="pl-PL" sz="2400" dirty="0" smtClean="0"/>
              <a:t>.</a:t>
            </a:r>
          </a:p>
          <a:p>
            <a:pPr marL="457200" indent="-457200">
              <a:buFont typeface="+mj-lt"/>
              <a:buAutoNum type="arabicPeriod"/>
            </a:pPr>
            <a:r>
              <a:rPr lang="pl-PL" sz="2400" dirty="0" smtClean="0"/>
              <a:t>Nagromadzenie </a:t>
            </a:r>
            <a:r>
              <a:rPr lang="pl-PL" sz="2400" dirty="0"/>
              <a:t>wydzieliny w drogach oddechowych – zalegający śluz lub plwocina mogą blokować drogi oddechowe, utrudniając przepływ powietrza i prawidłową wentylację płuc</a:t>
            </a:r>
            <a:r>
              <a:rPr lang="pl-PL" sz="2400" dirty="0" smtClean="0"/>
              <a:t>.</a:t>
            </a:r>
          </a:p>
          <a:p>
            <a:pPr marL="457200" indent="-457200">
              <a:buFont typeface="+mj-lt"/>
              <a:buAutoNum type="arabicPeriod"/>
            </a:pPr>
            <a:r>
              <a:rPr lang="pl-PL" sz="2400" dirty="0" smtClean="0"/>
              <a:t>Obrzęk </a:t>
            </a:r>
            <a:r>
              <a:rPr lang="pl-PL" sz="2400" dirty="0"/>
              <a:t>błony śluzowej dróg oddechowych – występuje m.in. w przebiegu zapalenia oskrzeli lub astmy; powoduje zwężenie światła dróg oddechowych i zwiększa opór oddechowy.</a:t>
            </a:r>
          </a:p>
        </p:txBody>
      </p:sp>
    </p:spTree>
    <p:extLst>
      <p:ext uri="{BB962C8B-B14F-4D97-AF65-F5344CB8AC3E}">
        <p14:creationId xmlns:p14="http://schemas.microsoft.com/office/powerpoint/2010/main" val="10401227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Czynniki utrudniające proces oddychania</a:t>
            </a:r>
          </a:p>
        </p:txBody>
      </p:sp>
      <p:sp>
        <p:nvSpPr>
          <p:cNvPr id="3" name="Symbol zastępczy zawartości 2"/>
          <p:cNvSpPr>
            <a:spLocks noGrp="1"/>
          </p:cNvSpPr>
          <p:nvPr>
            <p:ph idx="1"/>
          </p:nvPr>
        </p:nvSpPr>
        <p:spPr/>
        <p:txBody>
          <a:bodyPr>
            <a:normAutofit/>
          </a:bodyPr>
          <a:lstStyle/>
          <a:p>
            <a:pPr marL="457200" indent="-457200">
              <a:buFont typeface="+mj-lt"/>
              <a:buAutoNum type="arabicPeriod" startAt="4"/>
            </a:pPr>
            <a:r>
              <a:rPr lang="pl-PL" sz="2400" dirty="0"/>
              <a:t>Skurcz oskrzeli – charakterystyczny dla astmy oskrzelowej; prowadzi do znacznego utrudnienia przepływu powietrza podczas wdechu i wydechu</a:t>
            </a:r>
            <a:r>
              <a:rPr lang="pl-PL" sz="2400" dirty="0" smtClean="0"/>
              <a:t>.</a:t>
            </a:r>
          </a:p>
          <a:p>
            <a:pPr marL="457200" indent="-457200">
              <a:buFont typeface="+mj-lt"/>
              <a:buAutoNum type="arabicPeriod" startAt="4"/>
            </a:pPr>
            <a:r>
              <a:rPr lang="pl-PL" sz="2400" dirty="0" smtClean="0"/>
              <a:t>Ucisk </a:t>
            </a:r>
            <a:r>
              <a:rPr lang="pl-PL" sz="2400" dirty="0"/>
              <a:t>lub zwężenie dróg oddechowych – może być spowodowany rozedmą płuc, obecnością guza, ciałem obcym lub zmianami anatomicznymi, które ograniczają światło dróg oddechowych</a:t>
            </a:r>
            <a:r>
              <a:rPr lang="pl-PL" sz="2400" dirty="0" smtClean="0"/>
              <a:t>.</a:t>
            </a:r>
          </a:p>
          <a:p>
            <a:pPr marL="457200" indent="-457200">
              <a:buFont typeface="+mj-lt"/>
              <a:buAutoNum type="arabicPeriod" startAt="4"/>
            </a:pPr>
            <a:r>
              <a:rPr lang="pl-PL" sz="2400" dirty="0" smtClean="0"/>
              <a:t>Uszkodzenie </a:t>
            </a:r>
            <a:r>
              <a:rPr lang="pl-PL" sz="2400" dirty="0"/>
              <a:t>ośrodka oddechowego – urazy, zatrucia lub choroby ośrodkowego układu nerwowego mogą zaburzać kontrolę nad rytmem i głębokością oddechu, prowadząc do niewydolności oddechowej.</a:t>
            </a:r>
          </a:p>
        </p:txBody>
      </p:sp>
    </p:spTree>
    <p:extLst>
      <p:ext uri="{BB962C8B-B14F-4D97-AF65-F5344CB8AC3E}">
        <p14:creationId xmlns:p14="http://schemas.microsoft.com/office/powerpoint/2010/main" val="578650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Pomiar oddechu</a:t>
            </a:r>
            <a:endParaRPr lang="pl-PL" dirty="0"/>
          </a:p>
        </p:txBody>
      </p:sp>
      <p:sp>
        <p:nvSpPr>
          <p:cNvPr id="3" name="Symbol zastępczy zawartości 2">
            <a:extLst>
              <a:ext uri="{FF2B5EF4-FFF2-40B4-BE49-F238E27FC236}">
                <a16:creationId xmlns="" xmlns:a16="http://schemas.microsoft.com/office/drawing/2014/main" id="{6A2029D5-E09D-473B-9754-EE20A44E7AE5}"/>
              </a:ext>
            </a:extLst>
          </p:cNvPr>
          <p:cNvSpPr>
            <a:spLocks noGrp="1"/>
          </p:cNvSpPr>
          <p:nvPr>
            <p:ph idx="1"/>
          </p:nvPr>
        </p:nvSpPr>
        <p:spPr/>
        <p:txBody>
          <a:bodyPr>
            <a:normAutofit fontScale="85000" lnSpcReduction="20000"/>
          </a:bodyPr>
          <a:lstStyle/>
          <a:p>
            <a:pPr marL="0" indent="0">
              <a:buNone/>
            </a:pPr>
            <a:r>
              <a:rPr lang="pl-PL" u="sng" dirty="0"/>
              <a:t>Szybkość (częstość) oddechów uzależniona jest od wieku badanego. Wartości prawidłowe oddechu w spoczynku:</a:t>
            </a:r>
            <a:endParaRPr lang="pl-PL" dirty="0"/>
          </a:p>
          <a:p>
            <a:pPr lvl="0"/>
            <a:r>
              <a:rPr lang="pl-PL" dirty="0"/>
              <a:t>noworodki i niemowlęta około 40-50/min.</a:t>
            </a:r>
          </a:p>
          <a:p>
            <a:pPr lvl="0"/>
            <a:r>
              <a:rPr lang="pl-PL" dirty="0"/>
              <a:t>małe dzieci około 18-25/min.</a:t>
            </a:r>
          </a:p>
          <a:p>
            <a:pPr lvl="0"/>
            <a:r>
              <a:rPr lang="pl-PL" dirty="0"/>
              <a:t>dorośli około 12-20/min.</a:t>
            </a:r>
          </a:p>
          <a:p>
            <a:pPr lvl="0"/>
            <a:endParaRPr lang="pl-PL" dirty="0"/>
          </a:p>
          <a:p>
            <a:pPr marL="0" indent="0">
              <a:buNone/>
            </a:pPr>
            <a:r>
              <a:rPr lang="pl-PL" u="sng" dirty="0"/>
              <a:t>Szybkość oddechów może być:</a:t>
            </a:r>
            <a:endParaRPr lang="pl-PL" dirty="0"/>
          </a:p>
          <a:p>
            <a:pPr marL="0" indent="0">
              <a:buNone/>
            </a:pPr>
            <a:r>
              <a:rPr lang="pl-PL" dirty="0"/>
              <a:t>- prawidłowa,</a:t>
            </a:r>
          </a:p>
          <a:p>
            <a:pPr marL="0" indent="0">
              <a:buNone/>
            </a:pPr>
            <a:r>
              <a:rPr lang="pl-PL" dirty="0"/>
              <a:t>- zwolniona </a:t>
            </a:r>
            <a:r>
              <a:rPr lang="pl-PL" dirty="0">
                <a:sym typeface="Wingdings" panose="05000000000000000000" pitchFamily="2" charset="2"/>
              </a:rPr>
              <a:t></a:t>
            </a:r>
            <a:r>
              <a:rPr lang="pl-PL" i="1" dirty="0" err="1"/>
              <a:t>bradypnoë</a:t>
            </a:r>
            <a:r>
              <a:rPr lang="pl-PL" i="1" dirty="0"/>
              <a:t> </a:t>
            </a:r>
            <a:r>
              <a:rPr lang="pl-PL" dirty="0"/>
              <a:t>(wzrost ciśnienia śródczaszkowego, zatrucie środkami   nasennymi i morfiną),</a:t>
            </a:r>
          </a:p>
          <a:p>
            <a:pPr marL="0" indent="0">
              <a:buNone/>
            </a:pPr>
            <a:r>
              <a:rPr lang="pl-PL" dirty="0"/>
              <a:t>- przyśpieszona: - szybki powierzchowny oddech </a:t>
            </a:r>
            <a:r>
              <a:rPr lang="pl-PL" dirty="0">
                <a:sym typeface="Wingdings" panose="05000000000000000000" pitchFamily="2" charset="2"/>
              </a:rPr>
              <a:t></a:t>
            </a:r>
            <a:r>
              <a:rPr lang="pl-PL" dirty="0"/>
              <a:t> </a:t>
            </a:r>
            <a:r>
              <a:rPr lang="pl-PL" i="1" dirty="0" err="1"/>
              <a:t>tachypnoë</a:t>
            </a:r>
            <a:r>
              <a:rPr lang="pl-PL" dirty="0"/>
              <a:t> (restrykcyjne   choroby płuc, gorączka, niedokrwistość, ból opłucnowy)</a:t>
            </a:r>
          </a:p>
          <a:p>
            <a:pPr marL="0" indent="0">
              <a:buNone/>
            </a:pPr>
            <a:r>
              <a:rPr lang="pl-PL" dirty="0"/>
              <a:t>- szybki głęboki oddech </a:t>
            </a:r>
            <a:r>
              <a:rPr lang="pl-PL" dirty="0">
                <a:sym typeface="Wingdings" panose="05000000000000000000" pitchFamily="2" charset="2"/>
              </a:rPr>
              <a:t></a:t>
            </a:r>
            <a:r>
              <a:rPr lang="pl-PL" dirty="0"/>
              <a:t> </a:t>
            </a:r>
            <a:r>
              <a:rPr lang="pl-PL" i="1" dirty="0" err="1"/>
              <a:t>hyperpnoë</a:t>
            </a:r>
            <a:r>
              <a:rPr lang="pl-PL" dirty="0"/>
              <a:t> (wysiłek, lęk, kwasica metaboliczna - ketoza cukrzycowa, mocznica; hipoksja, zawał mózgu, hipoglikemia.</a:t>
            </a:r>
          </a:p>
          <a:p>
            <a:pPr marL="0" lvl="0" indent="0">
              <a:buNone/>
            </a:pPr>
            <a:endParaRPr lang="pl-PL" dirty="0"/>
          </a:p>
          <a:p>
            <a:endParaRPr lang="pl-PL" dirty="0"/>
          </a:p>
        </p:txBody>
      </p:sp>
    </p:spTree>
    <p:extLst>
      <p:ext uri="{BB962C8B-B14F-4D97-AF65-F5344CB8AC3E}">
        <p14:creationId xmlns:p14="http://schemas.microsoft.com/office/powerpoint/2010/main" val="17287069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Pomiar oddechu</a:t>
            </a:r>
            <a:endParaRPr lang="pl-PL" dirty="0"/>
          </a:p>
        </p:txBody>
      </p:sp>
      <p:sp>
        <p:nvSpPr>
          <p:cNvPr id="3" name="Symbol zastępczy zawartości 2">
            <a:extLst>
              <a:ext uri="{FF2B5EF4-FFF2-40B4-BE49-F238E27FC236}">
                <a16:creationId xmlns="" xmlns:a16="http://schemas.microsoft.com/office/drawing/2014/main" id="{5BE156F5-CBDD-4971-9E8A-B842549403C6}"/>
              </a:ext>
            </a:extLst>
          </p:cNvPr>
          <p:cNvSpPr>
            <a:spLocks noGrp="1"/>
          </p:cNvSpPr>
          <p:nvPr>
            <p:ph idx="1"/>
          </p:nvPr>
        </p:nvSpPr>
        <p:spPr/>
        <p:txBody>
          <a:bodyPr>
            <a:normAutofit/>
          </a:bodyPr>
          <a:lstStyle/>
          <a:p>
            <a:pPr marL="0" indent="0">
              <a:buNone/>
            </a:pPr>
            <a:r>
              <a:rPr lang="pl-PL" dirty="0"/>
              <a:t>Przyśpieszenie oddechu powyżej 35/min i zwolnienie poniżej 10/min jest objawem niepokojącym prowadzącym do niedotlenienia. Chory wymaga intensywnego leczenia.</a:t>
            </a:r>
          </a:p>
          <a:p>
            <a:pPr marL="0" indent="0">
              <a:buNone/>
            </a:pPr>
            <a:endParaRPr lang="pl-PL" u="sng" dirty="0"/>
          </a:p>
          <a:p>
            <a:pPr marL="0" indent="0">
              <a:buNone/>
            </a:pPr>
            <a:r>
              <a:rPr lang="pl-PL" u="sng" dirty="0"/>
              <a:t>Czynniki przyśpieszające oddech:</a:t>
            </a:r>
            <a:endParaRPr lang="pl-PL" dirty="0"/>
          </a:p>
          <a:p>
            <a:pPr marL="0" indent="0">
              <a:buNone/>
            </a:pPr>
            <a:r>
              <a:rPr lang="pl-PL" dirty="0"/>
              <a:t>1. </a:t>
            </a:r>
            <a:r>
              <a:rPr lang="pl-PL" dirty="0" smtClean="0"/>
              <a:t>fizjologiczne:</a:t>
            </a:r>
            <a:endParaRPr lang="pl-PL" dirty="0"/>
          </a:p>
          <a:p>
            <a:pPr marL="0" indent="0">
              <a:buNone/>
            </a:pPr>
            <a:r>
              <a:rPr lang="pl-PL" dirty="0"/>
              <a:t>- wzmożony wysiłek fizyczny,</a:t>
            </a:r>
          </a:p>
          <a:p>
            <a:pPr marL="0" indent="0">
              <a:buNone/>
            </a:pPr>
            <a:r>
              <a:rPr lang="pl-PL" dirty="0"/>
              <a:t>- reakcje emocjonalne.</a:t>
            </a:r>
          </a:p>
          <a:p>
            <a:endParaRPr lang="pl-PL" dirty="0"/>
          </a:p>
        </p:txBody>
      </p:sp>
    </p:spTree>
    <p:extLst>
      <p:ext uri="{BB962C8B-B14F-4D97-AF65-F5344CB8AC3E}">
        <p14:creationId xmlns:p14="http://schemas.microsoft.com/office/powerpoint/2010/main" val="23823825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Pomiar oddechu</a:t>
            </a:r>
            <a:endParaRPr lang="pl-PL" dirty="0"/>
          </a:p>
        </p:txBody>
      </p:sp>
      <p:sp>
        <p:nvSpPr>
          <p:cNvPr id="3" name="Symbol zastępczy zawartości 2"/>
          <p:cNvSpPr>
            <a:spLocks noGrp="1"/>
          </p:cNvSpPr>
          <p:nvPr>
            <p:ph idx="1"/>
          </p:nvPr>
        </p:nvSpPr>
        <p:spPr/>
        <p:txBody>
          <a:bodyPr/>
          <a:lstStyle/>
          <a:p>
            <a:pPr marL="0" indent="0">
              <a:buNone/>
            </a:pPr>
            <a:r>
              <a:rPr lang="pl-PL" dirty="0"/>
              <a:t>2. patologicznie:</a:t>
            </a:r>
          </a:p>
          <a:p>
            <a:pPr marL="0" indent="0">
              <a:buNone/>
            </a:pPr>
            <a:r>
              <a:rPr lang="pl-PL" dirty="0"/>
              <a:t>- stany gorączkowe,</a:t>
            </a:r>
          </a:p>
          <a:p>
            <a:pPr marL="0" indent="0">
              <a:buNone/>
            </a:pPr>
            <a:r>
              <a:rPr lang="pl-PL" dirty="0"/>
              <a:t>- zmniejszona objętość oddechowa (choroby płuc, urazy klatki piersiowej),</a:t>
            </a:r>
          </a:p>
          <a:p>
            <a:pPr marL="0" indent="0">
              <a:buNone/>
            </a:pPr>
            <a:r>
              <a:rPr lang="pl-PL" dirty="0"/>
              <a:t>- upośledzone krążenie,</a:t>
            </a:r>
          </a:p>
          <a:p>
            <a:pPr marL="0" indent="0">
              <a:buNone/>
            </a:pPr>
            <a:r>
              <a:rPr lang="pl-PL" dirty="0"/>
              <a:t>- zmniejszenie ilości krwi (nośnika tlenu),</a:t>
            </a:r>
          </a:p>
          <a:p>
            <a:pPr marL="0" indent="0">
              <a:buNone/>
            </a:pPr>
            <a:r>
              <a:rPr lang="pl-PL" dirty="0"/>
              <a:t>- zmniejszenie ilości tlenu w powietrzu wdychanym,</a:t>
            </a:r>
          </a:p>
          <a:p>
            <a:endParaRPr lang="pl-PL" dirty="0"/>
          </a:p>
        </p:txBody>
      </p:sp>
    </p:spTree>
    <p:extLst>
      <p:ext uri="{BB962C8B-B14F-4D97-AF65-F5344CB8AC3E}">
        <p14:creationId xmlns:p14="http://schemas.microsoft.com/office/powerpoint/2010/main" val="13984984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Pomiar oddechu</a:t>
            </a:r>
            <a:endParaRPr lang="pl-PL" dirty="0"/>
          </a:p>
        </p:txBody>
      </p:sp>
      <p:sp>
        <p:nvSpPr>
          <p:cNvPr id="3" name="Symbol zastępczy zawartości 2">
            <a:extLst>
              <a:ext uri="{FF2B5EF4-FFF2-40B4-BE49-F238E27FC236}">
                <a16:creationId xmlns="" xmlns:a16="http://schemas.microsoft.com/office/drawing/2014/main" id="{B22E3140-C21D-4F39-9847-BF0DD3ECA73E}"/>
              </a:ext>
            </a:extLst>
          </p:cNvPr>
          <p:cNvSpPr>
            <a:spLocks noGrp="1"/>
          </p:cNvSpPr>
          <p:nvPr>
            <p:ph idx="1"/>
          </p:nvPr>
        </p:nvSpPr>
        <p:spPr/>
        <p:txBody>
          <a:bodyPr>
            <a:normAutofit/>
          </a:bodyPr>
          <a:lstStyle/>
          <a:p>
            <a:pPr marL="0" indent="0">
              <a:buNone/>
            </a:pPr>
            <a:r>
              <a:rPr lang="pl-PL" u="sng" dirty="0"/>
              <a:t>Czynniki zwalniające oddech:</a:t>
            </a:r>
            <a:endParaRPr lang="pl-PL" dirty="0"/>
          </a:p>
          <a:p>
            <a:pPr marL="0" indent="0">
              <a:buNone/>
            </a:pPr>
            <a:r>
              <a:rPr lang="pl-PL" dirty="0"/>
              <a:t>1. </a:t>
            </a:r>
            <a:r>
              <a:rPr lang="pl-PL" dirty="0" smtClean="0"/>
              <a:t>fizjologiczne:</a:t>
            </a:r>
            <a:endParaRPr lang="pl-PL" dirty="0"/>
          </a:p>
          <a:p>
            <a:pPr marL="0" indent="0">
              <a:buNone/>
            </a:pPr>
            <a:r>
              <a:rPr lang="pl-PL" dirty="0"/>
              <a:t>- sen,</a:t>
            </a:r>
          </a:p>
          <a:p>
            <a:pPr marL="0" indent="0">
              <a:buNone/>
            </a:pPr>
            <a:r>
              <a:rPr lang="pl-PL" dirty="0"/>
              <a:t>- hiperwentylacja,</a:t>
            </a:r>
          </a:p>
          <a:p>
            <a:pPr marL="0" indent="0">
              <a:buNone/>
            </a:pPr>
            <a:r>
              <a:rPr lang="pl-PL" dirty="0"/>
              <a:t>2. patologicznie:</a:t>
            </a:r>
          </a:p>
          <a:p>
            <a:pPr marL="0" indent="0">
              <a:buNone/>
            </a:pPr>
            <a:r>
              <a:rPr lang="pl-PL" dirty="0"/>
              <a:t>- zatrucie środkami nasennymi, narkotycznymi,</a:t>
            </a:r>
          </a:p>
          <a:p>
            <a:pPr marL="0" indent="0">
              <a:buNone/>
            </a:pPr>
            <a:r>
              <a:rPr lang="pl-PL" dirty="0"/>
              <a:t>- uszkodzenia czaszkowo-mózgowe,</a:t>
            </a:r>
          </a:p>
          <a:p>
            <a:pPr>
              <a:buFontTx/>
              <a:buChar char="-"/>
            </a:pPr>
            <a:r>
              <a:rPr lang="pl-PL" dirty="0"/>
              <a:t>hipotermia.</a:t>
            </a:r>
          </a:p>
          <a:p>
            <a:pPr>
              <a:buFontTx/>
              <a:buChar char="-"/>
            </a:pPr>
            <a:endParaRPr lang="pl-PL" dirty="0"/>
          </a:p>
        </p:txBody>
      </p:sp>
    </p:spTree>
    <p:extLst>
      <p:ext uri="{BB962C8B-B14F-4D97-AF65-F5344CB8AC3E}">
        <p14:creationId xmlns:p14="http://schemas.microsoft.com/office/powerpoint/2010/main" val="35426676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Pomiar oddechu</a:t>
            </a:r>
            <a:endParaRPr lang="pl-PL" dirty="0"/>
          </a:p>
        </p:txBody>
      </p:sp>
      <p:sp>
        <p:nvSpPr>
          <p:cNvPr id="3" name="Symbol zastępczy zawartości 2">
            <a:extLst>
              <a:ext uri="{FF2B5EF4-FFF2-40B4-BE49-F238E27FC236}">
                <a16:creationId xmlns="" xmlns:a16="http://schemas.microsoft.com/office/drawing/2014/main" id="{43335632-B210-4E10-9E2C-8CF66DCDB5D1}"/>
              </a:ext>
            </a:extLst>
          </p:cNvPr>
          <p:cNvSpPr>
            <a:spLocks noGrp="1"/>
          </p:cNvSpPr>
          <p:nvPr>
            <p:ph idx="1"/>
          </p:nvPr>
        </p:nvSpPr>
        <p:spPr/>
        <p:txBody>
          <a:bodyPr/>
          <a:lstStyle/>
          <a:p>
            <a:pPr marL="0" indent="0">
              <a:buNone/>
            </a:pPr>
            <a:endParaRPr lang="pl-PL" dirty="0" smtClean="0"/>
          </a:p>
          <a:p>
            <a:pPr marL="0" indent="0">
              <a:buNone/>
            </a:pPr>
            <a:endParaRPr lang="pl-PL" dirty="0"/>
          </a:p>
          <a:p>
            <a:pPr marL="0" indent="0">
              <a:buNone/>
            </a:pPr>
            <a:r>
              <a:rPr lang="pl-PL" dirty="0" smtClean="0"/>
              <a:t>JAKOŚĆ </a:t>
            </a:r>
            <a:r>
              <a:rPr lang="pl-PL" dirty="0"/>
              <a:t>ODDECHÓW:</a:t>
            </a:r>
          </a:p>
          <a:p>
            <a:pPr marL="0" indent="0">
              <a:buNone/>
            </a:pPr>
            <a:r>
              <a:rPr lang="pl-PL" dirty="0"/>
              <a:t>- oddech efektywny,</a:t>
            </a:r>
          </a:p>
          <a:p>
            <a:pPr marL="0" indent="0">
              <a:buNone/>
            </a:pPr>
            <a:r>
              <a:rPr lang="pl-PL" dirty="0"/>
              <a:t>- oddech nieefektywny (</a:t>
            </a:r>
            <a:r>
              <a:rPr lang="pl-PL" dirty="0" err="1"/>
              <a:t>hipo</a:t>
            </a:r>
            <a:r>
              <a:rPr lang="pl-PL" dirty="0"/>
              <a:t>- i hiperwentylacja).</a:t>
            </a:r>
          </a:p>
          <a:p>
            <a:endParaRPr lang="pl-PL" dirty="0"/>
          </a:p>
        </p:txBody>
      </p:sp>
    </p:spTree>
    <p:extLst>
      <p:ext uri="{BB962C8B-B14F-4D97-AF65-F5344CB8AC3E}">
        <p14:creationId xmlns:p14="http://schemas.microsoft.com/office/powerpoint/2010/main" val="5849464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Temperatura</a:t>
            </a:r>
            <a:endParaRPr lang="pl-PL" dirty="0"/>
          </a:p>
        </p:txBody>
      </p:sp>
      <p:sp>
        <p:nvSpPr>
          <p:cNvPr id="3" name="Symbol zastępczy zawartości 2">
            <a:extLst>
              <a:ext uri="{FF2B5EF4-FFF2-40B4-BE49-F238E27FC236}">
                <a16:creationId xmlns="" xmlns:a16="http://schemas.microsoft.com/office/drawing/2014/main" id="{40FEB857-9387-4B85-9FA3-4BE3D049C710}"/>
              </a:ext>
            </a:extLst>
          </p:cNvPr>
          <p:cNvSpPr>
            <a:spLocks noGrp="1"/>
          </p:cNvSpPr>
          <p:nvPr>
            <p:ph idx="1"/>
          </p:nvPr>
        </p:nvSpPr>
        <p:spPr/>
        <p:txBody>
          <a:bodyPr>
            <a:normAutofit/>
          </a:bodyPr>
          <a:lstStyle/>
          <a:p>
            <a:pPr marL="0" indent="0">
              <a:buNone/>
            </a:pPr>
            <a:r>
              <a:rPr lang="pl-PL" sz="2800" u="sng" dirty="0"/>
              <a:t>Temperatura ciała ulega wahaniom:</a:t>
            </a:r>
            <a:endParaRPr lang="pl-PL" sz="2800" dirty="0"/>
          </a:p>
          <a:p>
            <a:pPr marL="0" indent="0">
              <a:buNone/>
            </a:pPr>
            <a:r>
              <a:rPr lang="pl-PL" sz="2800" dirty="0"/>
              <a:t>1. w ciągu dnia w zakresie 0,5° C- 1° C - najniższa jest nad ranem ok.godz.4°°,</a:t>
            </a:r>
          </a:p>
          <a:p>
            <a:pPr marL="0" indent="0">
              <a:buNone/>
            </a:pPr>
            <a:r>
              <a:rPr lang="pl-PL" sz="2800" dirty="0"/>
              <a:t>najwyższa wieczorem ok. godz. 16°°,</a:t>
            </a:r>
          </a:p>
          <a:p>
            <a:pPr marL="0" indent="0">
              <a:buNone/>
            </a:pPr>
            <a:r>
              <a:rPr lang="pl-PL" sz="2800" dirty="0"/>
              <a:t>2. w ciągu cyklu miesięcznego u kobiet — podwyższa się w czasie owulacji o 0,5° C i utrzymuje się na podwyższonym poziomie przez drugą połowę cyklu.</a:t>
            </a:r>
          </a:p>
          <a:p>
            <a:endParaRPr lang="pl-PL" sz="2800" dirty="0"/>
          </a:p>
        </p:txBody>
      </p:sp>
    </p:spTree>
    <p:extLst>
      <p:ext uri="{BB962C8B-B14F-4D97-AF65-F5344CB8AC3E}">
        <p14:creationId xmlns:p14="http://schemas.microsoft.com/office/powerpoint/2010/main" val="2144948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Pomiar oddechu</a:t>
            </a:r>
            <a:endParaRPr lang="pl-PL" dirty="0"/>
          </a:p>
        </p:txBody>
      </p:sp>
      <p:sp>
        <p:nvSpPr>
          <p:cNvPr id="3" name="Symbol zastępczy zawartości 2"/>
          <p:cNvSpPr>
            <a:spLocks noGrp="1"/>
          </p:cNvSpPr>
          <p:nvPr>
            <p:ph idx="1"/>
          </p:nvPr>
        </p:nvSpPr>
        <p:spPr/>
        <p:txBody>
          <a:bodyPr/>
          <a:lstStyle/>
          <a:p>
            <a:pPr marL="0" indent="0">
              <a:buNone/>
            </a:pPr>
            <a:r>
              <a:rPr lang="pl-PL" u="sng" dirty="0"/>
              <a:t>Zaburzenia w oddychaniu mogą być wyrazem nieprawidłowości:</a:t>
            </a:r>
            <a:endParaRPr lang="pl-PL" dirty="0"/>
          </a:p>
          <a:p>
            <a:pPr marL="0" indent="0">
              <a:buNone/>
            </a:pPr>
            <a:r>
              <a:rPr lang="pl-PL" dirty="0"/>
              <a:t>- składu powietrza wdychanego,</a:t>
            </a:r>
          </a:p>
          <a:p>
            <a:pPr marL="0" indent="0">
              <a:buNone/>
            </a:pPr>
            <a:r>
              <a:rPr lang="pl-PL" dirty="0"/>
              <a:t>- drożności dróg oddechowych,</a:t>
            </a:r>
          </a:p>
          <a:p>
            <a:pPr marL="0" indent="0">
              <a:buNone/>
            </a:pPr>
            <a:r>
              <a:rPr lang="pl-PL" dirty="0"/>
              <a:t>- pojemności oddechowej,</a:t>
            </a:r>
          </a:p>
          <a:p>
            <a:pPr marL="0" indent="0">
              <a:buNone/>
            </a:pPr>
            <a:r>
              <a:rPr lang="pl-PL" dirty="0"/>
              <a:t>- transportu tlenu i dwutlenku węgla,</a:t>
            </a:r>
          </a:p>
          <a:p>
            <a:pPr marL="0" indent="0">
              <a:buNone/>
            </a:pPr>
            <a:r>
              <a:rPr lang="pl-PL" dirty="0"/>
              <a:t>- oddychania na poziomie komórkowym,</a:t>
            </a:r>
          </a:p>
          <a:p>
            <a:pPr marL="0" indent="0">
              <a:buNone/>
            </a:pPr>
            <a:r>
              <a:rPr lang="pl-PL" dirty="0"/>
              <a:t>- funkcjonowania ośrodka oddechowego.</a:t>
            </a:r>
          </a:p>
          <a:p>
            <a:endParaRPr lang="pl-PL" dirty="0"/>
          </a:p>
          <a:p>
            <a:endParaRPr lang="pl-PL" dirty="0"/>
          </a:p>
        </p:txBody>
      </p:sp>
    </p:spTree>
    <p:extLst>
      <p:ext uri="{BB962C8B-B14F-4D97-AF65-F5344CB8AC3E}">
        <p14:creationId xmlns:p14="http://schemas.microsoft.com/office/powerpoint/2010/main" val="5424529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Charakter oddechów</a:t>
            </a:r>
            <a:endParaRPr lang="pl-PL" dirty="0"/>
          </a:p>
        </p:txBody>
      </p:sp>
      <p:sp>
        <p:nvSpPr>
          <p:cNvPr id="3" name="Symbol zastępczy zawartości 2">
            <a:extLst>
              <a:ext uri="{FF2B5EF4-FFF2-40B4-BE49-F238E27FC236}">
                <a16:creationId xmlns="" xmlns:a16="http://schemas.microsoft.com/office/drawing/2014/main" id="{D3A9519E-FD42-4D95-8A95-9924A4DB0657}"/>
              </a:ext>
            </a:extLst>
          </p:cNvPr>
          <p:cNvSpPr>
            <a:spLocks noGrp="1"/>
          </p:cNvSpPr>
          <p:nvPr>
            <p:ph idx="1"/>
          </p:nvPr>
        </p:nvSpPr>
        <p:spPr/>
        <p:txBody>
          <a:bodyPr>
            <a:normAutofit/>
          </a:bodyPr>
          <a:lstStyle/>
          <a:p>
            <a:pPr marL="0" indent="0">
              <a:buNone/>
            </a:pPr>
            <a:r>
              <a:rPr lang="pl-PL" dirty="0" smtClean="0"/>
              <a:t>1</a:t>
            </a:r>
            <a:r>
              <a:rPr lang="pl-PL" dirty="0"/>
              <a:t>. oddech regularny (prawidłowy),</a:t>
            </a:r>
          </a:p>
          <a:p>
            <a:pPr marL="0" indent="0">
              <a:buNone/>
            </a:pPr>
            <a:r>
              <a:rPr lang="pl-PL" dirty="0"/>
              <a:t>2. oddech patologiczny:</a:t>
            </a:r>
          </a:p>
          <a:p>
            <a:pPr marL="0" indent="0">
              <a:buNone/>
            </a:pPr>
            <a:r>
              <a:rPr lang="pl-PL" dirty="0"/>
              <a:t>- oddech Biota jest objawem uszkodzenia ośrodka oddechowego, charakteryzuje się bezdechem i bezpośrednio po nim szybkim i głębokim oddechem, lub po kilku oddechach następuje krótkotrwale zatrzymanie oddechu,</a:t>
            </a:r>
          </a:p>
          <a:p>
            <a:pPr marL="0" indent="0">
              <a:buNone/>
            </a:pPr>
            <a:r>
              <a:rPr lang="pl-PL" dirty="0"/>
              <a:t>- oddech </a:t>
            </a:r>
            <a:r>
              <a:rPr lang="pl-PL" dirty="0" err="1"/>
              <a:t>Cheynea</a:t>
            </a:r>
            <a:r>
              <a:rPr lang="pl-PL" dirty="0"/>
              <a:t>-Stokesa polega na stopniowym narastaniu częstości i głębokości oddechu oraz zwalnianiu go aż do bezdechu, cykle te powtarzają się, występuje w ostrej niewydolności lewokomorowej serca, podczas snu u osób starszych: jego powstanie łączy się ze zmniejszeniem objętości wyrzutowej serca i przepływu krwi przez mózg u chorych z miażdżycą tętnic mózgowych, zmniejszeniem wrażliwości ośrodka oddechowego w rdzeniu przedłużonym na PaCO</a:t>
            </a:r>
            <a:r>
              <a:rPr lang="pl-PL" baseline="-25000" dirty="0"/>
              <a:t>2</a:t>
            </a:r>
            <a:r>
              <a:rPr lang="pl-PL" dirty="0"/>
              <a:t> krwi tętniczej; </a:t>
            </a:r>
          </a:p>
          <a:p>
            <a:pPr marL="0" indent="0">
              <a:buNone/>
            </a:pPr>
            <a:endParaRPr lang="pl-PL" dirty="0"/>
          </a:p>
        </p:txBody>
      </p:sp>
    </p:spTree>
    <p:extLst>
      <p:ext uri="{BB962C8B-B14F-4D97-AF65-F5344CB8AC3E}">
        <p14:creationId xmlns:p14="http://schemas.microsoft.com/office/powerpoint/2010/main" val="22526502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Charakter oddechów</a:t>
            </a:r>
            <a:endParaRPr lang="pl-PL" dirty="0"/>
          </a:p>
        </p:txBody>
      </p:sp>
      <p:sp>
        <p:nvSpPr>
          <p:cNvPr id="3" name="Symbol zastępczy zawartości 2"/>
          <p:cNvSpPr>
            <a:spLocks noGrp="1"/>
          </p:cNvSpPr>
          <p:nvPr>
            <p:ph idx="1"/>
          </p:nvPr>
        </p:nvSpPr>
        <p:spPr/>
        <p:txBody>
          <a:bodyPr>
            <a:normAutofit lnSpcReduction="10000"/>
          </a:bodyPr>
          <a:lstStyle/>
          <a:p>
            <a:r>
              <a:rPr lang="pl-PL" dirty="0" smtClean="0"/>
              <a:t>- oddech </a:t>
            </a:r>
            <a:r>
              <a:rPr lang="pl-PL" dirty="0" err="1"/>
              <a:t>Kussmaula</a:t>
            </a:r>
            <a:r>
              <a:rPr lang="pl-PL" dirty="0"/>
              <a:t> tzw. oddech „gonionego psa”, pogłębienie i przyśpieszenie oddechu z krótkimi okresami bezdechu, występuje w kwasicy ustroju, np. cukrzycy</a:t>
            </a:r>
          </a:p>
          <a:p>
            <a:r>
              <a:rPr lang="pl-PL" dirty="0"/>
              <a:t>- oddech świszczący tzw. stridor,</a:t>
            </a:r>
          </a:p>
          <a:p>
            <a:r>
              <a:rPr lang="pl-PL" dirty="0"/>
              <a:t>- oddech charczący -  głęboki, przez otwarte usta, z odrzuceniem głowy ku tyłowi, może wystąpić w agonii,</a:t>
            </a:r>
          </a:p>
          <a:p>
            <a:r>
              <a:rPr lang="pl-PL" dirty="0"/>
              <a:t>- oddech przerywany westchnieniami - podczas prawidłowego rytmu oddechowego pojawiają się głębokie, pojedyncze wdechy i wydechy, często związane ze słyszalnym westchnieniem, jest to częsta przyczyna duszności i zawrotów głowy, zdarza się u osób z psychonerwicą, może sygnalizować zespół hiperwentylacji,</a:t>
            </a:r>
          </a:p>
          <a:p>
            <a:r>
              <a:rPr lang="pl-PL" dirty="0"/>
              <a:t>- oddychanie przez usta - występuje przy niedrożności nosa spowodowanej np. stanem kataralnym, skrzywieniem przegrody nosowej, polipami w nosie, u dzieci przerostem trzeciego migdałka. </a:t>
            </a:r>
          </a:p>
          <a:p>
            <a:endParaRPr lang="pl-PL" dirty="0"/>
          </a:p>
        </p:txBody>
      </p:sp>
    </p:spTree>
    <p:extLst>
      <p:ext uri="{BB962C8B-B14F-4D97-AF65-F5344CB8AC3E}">
        <p14:creationId xmlns:p14="http://schemas.microsoft.com/office/powerpoint/2010/main" val="39533914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 xmlns:a16="http://schemas.microsoft.com/office/drawing/2014/main" id="{9379472E-4ACD-4F7C-A00A-278FED491A47}"/>
              </a:ext>
            </a:extLst>
          </p:cNvPr>
          <p:cNvSpPr>
            <a:spLocks noGrp="1"/>
          </p:cNvSpPr>
          <p:nvPr>
            <p:ph idx="1"/>
          </p:nvPr>
        </p:nvSpPr>
        <p:spPr>
          <a:xfrm>
            <a:off x="762000" y="1973179"/>
            <a:ext cx="3734696" cy="4203784"/>
          </a:xfrm>
        </p:spPr>
        <p:txBody>
          <a:bodyPr/>
          <a:lstStyle/>
          <a:p>
            <a:pPr marL="0" indent="0">
              <a:buNone/>
            </a:pPr>
            <a:r>
              <a:rPr lang="pl-PL" dirty="0"/>
              <a:t>Oddechom patologicznym towarzyszy duszność, zmiana zabarwienia skóry (do sinicy włącznie). Szmery oddechowe mogą przybierać charakter rzężeń, świstów, trzeszczeń. Chory włącza do pracy dodatkowe mięśnie oddechowe, przyjmuje pozycję siedzącą.</a:t>
            </a:r>
          </a:p>
          <a:p>
            <a:endParaRPr lang="pl-PL" dirty="0"/>
          </a:p>
        </p:txBody>
      </p:sp>
      <p:pic>
        <p:nvPicPr>
          <p:cNvPr id="4" name="Obraz 3">
            <a:extLst>
              <a:ext uri="{FF2B5EF4-FFF2-40B4-BE49-F238E27FC236}">
                <a16:creationId xmlns="" xmlns:a16="http://schemas.microsoft.com/office/drawing/2014/main" id="{7F32B65C-EF89-4814-8734-56F7A2A5FE9A}"/>
              </a:ext>
            </a:extLst>
          </p:cNvPr>
          <p:cNvPicPr>
            <a:picLocks noChangeAspect="1"/>
          </p:cNvPicPr>
          <p:nvPr/>
        </p:nvPicPr>
        <p:blipFill>
          <a:blip r:embed="rId2"/>
          <a:stretch>
            <a:fillRect/>
          </a:stretch>
        </p:blipFill>
        <p:spPr>
          <a:xfrm>
            <a:off x="5643706" y="-98025"/>
            <a:ext cx="7063210" cy="4614630"/>
          </a:xfrm>
          <a:prstGeom prst="rect">
            <a:avLst/>
          </a:prstGeom>
        </p:spPr>
      </p:pic>
    </p:spTree>
    <p:extLst>
      <p:ext uri="{BB962C8B-B14F-4D97-AF65-F5344CB8AC3E}">
        <p14:creationId xmlns:p14="http://schemas.microsoft.com/office/powerpoint/2010/main" val="1141003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Badanie oddechu</a:t>
            </a:r>
            <a:endParaRPr lang="pl-PL" dirty="0"/>
          </a:p>
        </p:txBody>
      </p:sp>
      <p:sp>
        <p:nvSpPr>
          <p:cNvPr id="3" name="Symbol zastępczy zawartości 2">
            <a:extLst>
              <a:ext uri="{FF2B5EF4-FFF2-40B4-BE49-F238E27FC236}">
                <a16:creationId xmlns="" xmlns:a16="http://schemas.microsoft.com/office/drawing/2014/main" id="{6A45652D-7716-408D-A6E2-54A25245DB00}"/>
              </a:ext>
            </a:extLst>
          </p:cNvPr>
          <p:cNvSpPr>
            <a:spLocks noGrp="1"/>
          </p:cNvSpPr>
          <p:nvPr>
            <p:ph idx="1"/>
          </p:nvPr>
        </p:nvSpPr>
        <p:spPr/>
        <p:txBody>
          <a:bodyPr>
            <a:normAutofit/>
          </a:bodyPr>
          <a:lstStyle/>
          <a:p>
            <a:pPr marL="0" indent="0">
              <a:buNone/>
            </a:pPr>
            <a:r>
              <a:rPr lang="pl-PL" dirty="0"/>
              <a:t>ZAPACH ODDECHU:</a:t>
            </a:r>
          </a:p>
          <a:p>
            <a:r>
              <a:rPr lang="pl-PL" dirty="0"/>
              <a:t>Oddech powinien być bezwonny. W kwasicy cukrzycowej ma zapach acetonu, przy braku higieny jamy ustnej, w niektórych chorobach żołądka, zmianach zgorzelinowych w płucach - bardzo nieprzyjemny, przykry dla otoczenia.</a:t>
            </a:r>
          </a:p>
          <a:p>
            <a:pPr marL="0" indent="0">
              <a:buNone/>
            </a:pPr>
            <a:endParaRPr lang="pl-PL" dirty="0"/>
          </a:p>
          <a:p>
            <a:pPr marL="0" indent="0">
              <a:buNone/>
            </a:pPr>
            <a:endParaRPr lang="pl-PL" dirty="0"/>
          </a:p>
          <a:p>
            <a:pPr marL="0" indent="0">
              <a:buNone/>
            </a:pPr>
            <a:r>
              <a:rPr lang="pl-PL" dirty="0"/>
              <a:t>PROPORCJA CZASU TRWANIA WDECHU I WYDECHU. </a:t>
            </a:r>
          </a:p>
          <a:p>
            <a:r>
              <a:rPr lang="pl-PL" dirty="0"/>
              <a:t>W stanie zdrowia wydech jest nieco dłuższy niż wdech. W chorobach płuc, np. w napadzie dychawicy oskrzelowej, wydech jest utrudniony i znacznie się wydłuża.</a:t>
            </a:r>
          </a:p>
          <a:p>
            <a:pPr marL="0" indent="0">
              <a:buNone/>
            </a:pPr>
            <a:r>
              <a:rPr lang="pl-PL" dirty="0"/>
              <a:t> </a:t>
            </a:r>
          </a:p>
          <a:p>
            <a:endParaRPr lang="pl-PL" dirty="0"/>
          </a:p>
        </p:txBody>
      </p:sp>
    </p:spTree>
    <p:extLst>
      <p:ext uri="{BB962C8B-B14F-4D97-AF65-F5344CB8AC3E}">
        <p14:creationId xmlns:p14="http://schemas.microsoft.com/office/powerpoint/2010/main" val="19105714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Słyszalność oddechu</a:t>
            </a:r>
            <a:endParaRPr lang="pl-PL" dirty="0"/>
          </a:p>
        </p:txBody>
      </p:sp>
      <p:sp>
        <p:nvSpPr>
          <p:cNvPr id="3" name="Symbol zastępczy zawartości 2">
            <a:extLst>
              <a:ext uri="{FF2B5EF4-FFF2-40B4-BE49-F238E27FC236}">
                <a16:creationId xmlns="" xmlns:a16="http://schemas.microsoft.com/office/drawing/2014/main" id="{0CDDB0F7-3912-4A90-91AA-9D9CA3DFC238}"/>
              </a:ext>
            </a:extLst>
          </p:cNvPr>
          <p:cNvSpPr>
            <a:spLocks noGrp="1"/>
          </p:cNvSpPr>
          <p:nvPr>
            <p:ph idx="1"/>
          </p:nvPr>
        </p:nvSpPr>
        <p:spPr/>
        <p:txBody>
          <a:bodyPr>
            <a:normAutofit/>
          </a:bodyPr>
          <a:lstStyle/>
          <a:p>
            <a:pPr marL="0" indent="0">
              <a:buNone/>
            </a:pPr>
            <a:r>
              <a:rPr lang="pl-PL" dirty="0"/>
              <a:t> </a:t>
            </a:r>
            <a:r>
              <a:rPr lang="pl-PL" dirty="0" smtClean="0"/>
              <a:t> Przy </a:t>
            </a:r>
            <a:r>
              <a:rPr lang="pl-PL" dirty="0"/>
              <a:t>prawidłowym oddychaniu słyszymy jedynie cichy odgłos powietrza przesuwającego się przez drogi oddechowe. </a:t>
            </a:r>
          </a:p>
          <a:p>
            <a:r>
              <a:rPr lang="pl-PL" dirty="0"/>
              <a:t>W chorobach tych dróg występują patologiczne zjawiska określane jako rzężenia, trzeszczenia, świsty, furczenia, nieprawidłowe szmery oddechowe, które stwierdza się podczas osłuchiwania chorego. </a:t>
            </a:r>
          </a:p>
          <a:p>
            <a:r>
              <a:rPr lang="pl-PL" dirty="0"/>
              <a:t>Świszczący oddech (stridor) wołany jest szybkim przechodzeniem powietrza przez zwężoną krtań, tchawicę, np. w raku krtani. skurczu głośni.</a:t>
            </a:r>
          </a:p>
          <a:p>
            <a:r>
              <a:rPr lang="pl-PL" dirty="0"/>
              <a:t>Napadowe świsty o krótkiej historii u osób dorosłych mogą przywodzić na myśl organiczne zwężenie krtani, tchawicy lub dużych oskrzeli, szczególnie przez nowotwór. </a:t>
            </a:r>
          </a:p>
        </p:txBody>
      </p:sp>
    </p:spTree>
    <p:extLst>
      <p:ext uri="{BB962C8B-B14F-4D97-AF65-F5344CB8AC3E}">
        <p14:creationId xmlns:p14="http://schemas.microsoft.com/office/powerpoint/2010/main" val="30076307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solidFill>
                  <a:srgbClr val="000000">
                    <a:lumMod val="75000"/>
                    <a:lumOff val="25000"/>
                  </a:srgbClr>
                </a:solidFill>
              </a:rPr>
              <a:t>Słyszalność oddechu</a:t>
            </a:r>
            <a:endParaRPr lang="pl-PL" dirty="0"/>
          </a:p>
        </p:txBody>
      </p:sp>
      <p:sp>
        <p:nvSpPr>
          <p:cNvPr id="3" name="Symbol zastępczy zawartości 2"/>
          <p:cNvSpPr>
            <a:spLocks noGrp="1"/>
          </p:cNvSpPr>
          <p:nvPr>
            <p:ph idx="1"/>
          </p:nvPr>
        </p:nvSpPr>
        <p:spPr/>
        <p:txBody>
          <a:bodyPr/>
          <a:lstStyle/>
          <a:p>
            <a:r>
              <a:rPr lang="pl-PL" dirty="0"/>
              <a:t>Długotrwałe występowanie furczeń i w mniejszym stopniu świstów oraz powysiłkowej duszności, kaszlu, przewlekłe wykrztuszanie wydzieliny oskrzelowej u palacza tytoniu wskazują na chroniczne zapalenie oskrzeli z rozedmą płuc</a:t>
            </a:r>
            <a:r>
              <a:rPr lang="pl-PL" dirty="0" smtClean="0"/>
              <a:t>.</a:t>
            </a:r>
          </a:p>
          <a:p>
            <a:r>
              <a:rPr lang="pl-PL" dirty="0" smtClean="0"/>
              <a:t> </a:t>
            </a:r>
            <a:r>
              <a:rPr lang="pl-PL" dirty="0"/>
              <a:t>Świsty powstające w pozycji leżącej u chorego z organiczną chorobą serca sugerują dychawicę sercową. Przejściowo mogą powstawać po zatorze płucny ni. </a:t>
            </a:r>
            <a:endParaRPr lang="pl-PL" dirty="0" smtClean="0"/>
          </a:p>
          <a:p>
            <a:r>
              <a:rPr lang="pl-PL" dirty="0" smtClean="0"/>
              <a:t>Świsty </a:t>
            </a:r>
            <a:r>
              <a:rPr lang="pl-PL" dirty="0"/>
              <a:t>o charakterze napadowym u osób, u których wynika z wywiadu, że cierpieli na choroby atopowe, jak np. alergiczne zapalenie nosa, gorączkę sienną, wyprysk dziecięcy lub okoliczności wywołujących napad, jak np. narażenie na kurz, dymy, pyłki roślinne, zapachy, stresy, nasuwa podejrzenie astmy oskrzelowej.</a:t>
            </a:r>
          </a:p>
          <a:p>
            <a:endParaRPr lang="pl-PL" dirty="0"/>
          </a:p>
          <a:p>
            <a:endParaRPr lang="pl-PL" dirty="0"/>
          </a:p>
        </p:txBody>
      </p:sp>
    </p:spTree>
    <p:extLst>
      <p:ext uri="{BB962C8B-B14F-4D97-AF65-F5344CB8AC3E}">
        <p14:creationId xmlns:p14="http://schemas.microsoft.com/office/powerpoint/2010/main" val="22190869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Wysiłek mięśniowy w oddychaniu</a:t>
            </a:r>
            <a:endParaRPr lang="pl-PL" dirty="0"/>
          </a:p>
        </p:txBody>
      </p:sp>
      <p:sp>
        <p:nvSpPr>
          <p:cNvPr id="3" name="Symbol zastępczy zawartości 2">
            <a:extLst>
              <a:ext uri="{FF2B5EF4-FFF2-40B4-BE49-F238E27FC236}">
                <a16:creationId xmlns="" xmlns:a16="http://schemas.microsoft.com/office/drawing/2014/main" id="{DCD30594-B985-477A-AD73-5B5AA1D6D1F4}"/>
              </a:ext>
            </a:extLst>
          </p:cNvPr>
          <p:cNvSpPr>
            <a:spLocks noGrp="1"/>
          </p:cNvSpPr>
          <p:nvPr>
            <p:ph idx="1"/>
          </p:nvPr>
        </p:nvSpPr>
        <p:spPr/>
        <p:txBody>
          <a:bodyPr>
            <a:normAutofit/>
          </a:bodyPr>
          <a:lstStyle/>
          <a:p>
            <a:r>
              <a:rPr lang="pl-PL" u="sng" dirty="0" smtClean="0"/>
              <a:t>Zwiększenie </a:t>
            </a:r>
            <a:r>
              <a:rPr lang="pl-PL" u="sng" dirty="0"/>
              <a:t>wysiłku wdechowego</a:t>
            </a:r>
            <a:r>
              <a:rPr lang="pl-PL" dirty="0"/>
              <a:t> zaznacza się przez udział dodatkowych mięśni wdechowych. jak mięśnie czworoboczne, pochyłe i mięśnie mostkowo-obojczykowo-sutkowe. Zaburzenie to stwierdza się w rozedmie płuc. Zwiększona spoczynkowa objętość płuc u tych chorych wymaga wzmożonego wysiłku, aby uzyskać potrzebne do wentylacji zwiększenie objętości wewnątrz klatki piersiowej. W zaporach w drogach oddechowych, jak np. w nieżycie oskrzeli, również stwierdza się zwiększenie aktywności pomocniczych mięśni wdechowych. W takich chorobach, jak zator płuc, zapalenie płuc, niewydolność lewej komory serca zwiększenie udziału pomocniczych mięśni wdechowych może być wynikiem wzmożonej wentylacji.</a:t>
            </a:r>
          </a:p>
          <a:p>
            <a:endParaRPr lang="pl-PL" dirty="0"/>
          </a:p>
        </p:txBody>
      </p:sp>
    </p:spTree>
    <p:extLst>
      <p:ext uri="{BB962C8B-B14F-4D97-AF65-F5344CB8AC3E}">
        <p14:creationId xmlns:p14="http://schemas.microsoft.com/office/powerpoint/2010/main" val="19117287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Wysiłek mięśniowy w oddychaniu</a:t>
            </a:r>
          </a:p>
        </p:txBody>
      </p:sp>
      <p:sp>
        <p:nvSpPr>
          <p:cNvPr id="3" name="Symbol zastępczy zawartości 2">
            <a:extLst>
              <a:ext uri="{FF2B5EF4-FFF2-40B4-BE49-F238E27FC236}">
                <a16:creationId xmlns="" xmlns:a16="http://schemas.microsoft.com/office/drawing/2014/main" id="{D6DC3AD8-48D8-4DA8-B6AA-EED551350CAB}"/>
              </a:ext>
            </a:extLst>
          </p:cNvPr>
          <p:cNvSpPr>
            <a:spLocks noGrp="1"/>
          </p:cNvSpPr>
          <p:nvPr>
            <p:ph idx="1"/>
          </p:nvPr>
        </p:nvSpPr>
        <p:spPr/>
        <p:txBody>
          <a:bodyPr>
            <a:normAutofit/>
          </a:bodyPr>
          <a:lstStyle/>
          <a:p>
            <a:endParaRPr lang="pl-PL" sz="2400" u="sng" dirty="0" smtClean="0"/>
          </a:p>
          <a:p>
            <a:r>
              <a:rPr lang="pl-PL" sz="2400" u="sng" dirty="0" smtClean="0"/>
              <a:t>Zwiększenie </a:t>
            </a:r>
            <a:r>
              <a:rPr lang="pl-PL" sz="2400" u="sng" dirty="0"/>
              <a:t>wysiłku mięśni przedniej ściany brzucha przy wydechu</a:t>
            </a:r>
            <a:r>
              <a:rPr lang="pl-PL" sz="2400" dirty="0"/>
              <a:t> zazwyczaj oznacza zaporę w oskrzelach lub brak zdolności do prawidłowego, sprężystego zmniejszenia objętości płuc. Jednostronne ograniczenie ruchu przy wydechu może być spowodowane np. złamaniem żeber, nagromadzeniem płynu w jamie opłucnej, zrostami blaszek opłucnej</a:t>
            </a:r>
          </a:p>
        </p:txBody>
      </p:sp>
    </p:spTree>
    <p:extLst>
      <p:ext uri="{BB962C8B-B14F-4D97-AF65-F5344CB8AC3E}">
        <p14:creationId xmlns:p14="http://schemas.microsoft.com/office/powerpoint/2010/main" val="362001032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Pomiar oddechów</a:t>
            </a:r>
            <a:endParaRPr lang="pl-PL" dirty="0"/>
          </a:p>
        </p:txBody>
      </p:sp>
      <p:sp>
        <p:nvSpPr>
          <p:cNvPr id="3" name="Symbol zastępczy zawartości 2">
            <a:extLst>
              <a:ext uri="{FF2B5EF4-FFF2-40B4-BE49-F238E27FC236}">
                <a16:creationId xmlns="" xmlns:a16="http://schemas.microsoft.com/office/drawing/2014/main" id="{39F09A0C-4EE9-46B5-8B6E-3E985519DB28}"/>
              </a:ext>
            </a:extLst>
          </p:cNvPr>
          <p:cNvSpPr>
            <a:spLocks noGrp="1"/>
          </p:cNvSpPr>
          <p:nvPr>
            <p:ph idx="1"/>
          </p:nvPr>
        </p:nvSpPr>
        <p:spPr/>
        <p:txBody>
          <a:bodyPr>
            <a:normAutofit fontScale="85000" lnSpcReduction="10000"/>
          </a:bodyPr>
          <a:lstStyle/>
          <a:p>
            <a:pPr marL="0" indent="0">
              <a:buNone/>
            </a:pPr>
            <a:r>
              <a:rPr lang="pl-PL" dirty="0" smtClean="0"/>
              <a:t>I.CZYNNOŚCI </a:t>
            </a:r>
            <a:r>
              <a:rPr lang="pl-PL" dirty="0"/>
              <a:t>PRZYGOTOWAWCZE</a:t>
            </a:r>
          </a:p>
          <a:p>
            <a:pPr marL="0" indent="0">
              <a:buNone/>
            </a:pPr>
            <a:r>
              <a:rPr lang="pl-PL" dirty="0"/>
              <a:t>A. Przygotowanie pielęgniarki</a:t>
            </a:r>
          </a:p>
          <a:p>
            <a:r>
              <a:rPr lang="pl-PL" dirty="0"/>
              <a:t>Higieniczne mycie rak</a:t>
            </a:r>
          </a:p>
          <a:p>
            <a:r>
              <a:rPr lang="pl-PL" dirty="0"/>
              <a:t>Ustalenie wskazań do wykonania pomiaru</a:t>
            </a:r>
          </a:p>
          <a:p>
            <a:pPr marL="0" indent="0">
              <a:buNone/>
            </a:pPr>
            <a:r>
              <a:rPr lang="pl-PL" dirty="0"/>
              <a:t>B. Przygotowanie sprzętu i otoczenia</a:t>
            </a:r>
          </a:p>
          <a:p>
            <a:r>
              <a:rPr lang="pl-PL" dirty="0"/>
              <a:t>Przygotowanie zegarka z sekundnikiem</a:t>
            </a:r>
          </a:p>
          <a:p>
            <a:r>
              <a:rPr lang="pl-PL" dirty="0"/>
              <a:t>Zapewnienie ciszy na sali</a:t>
            </a:r>
          </a:p>
          <a:p>
            <a:pPr marL="0" indent="0">
              <a:buNone/>
            </a:pPr>
            <a:r>
              <a:rPr lang="pl-PL" dirty="0"/>
              <a:t>C. Przygotowanie pacjenta</a:t>
            </a:r>
          </a:p>
          <a:p>
            <a:r>
              <a:rPr lang="pl-PL" dirty="0"/>
              <a:t>Poinformowanie pacjenta o sposobie badania, uzyskanie zgody – mówimy, że dokonamy pomiaru tętna</a:t>
            </a:r>
          </a:p>
          <a:p>
            <a:r>
              <a:rPr lang="pl-PL" dirty="0"/>
              <a:t>Ułożenie pacjenta w pozycji leżącej na plecach (najlepiej)lub siedzącej- wskazane by klatka piersiowa była odsłonięta</a:t>
            </a:r>
          </a:p>
          <a:p>
            <a:endParaRPr lang="pl-PL" dirty="0"/>
          </a:p>
        </p:txBody>
      </p:sp>
    </p:spTree>
    <p:extLst>
      <p:ext uri="{BB962C8B-B14F-4D97-AF65-F5344CB8AC3E}">
        <p14:creationId xmlns:p14="http://schemas.microsoft.com/office/powerpoint/2010/main" val="31809494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Temperatura</a:t>
            </a:r>
            <a:endParaRPr lang="pl-PL" dirty="0"/>
          </a:p>
        </p:txBody>
      </p:sp>
      <p:sp>
        <p:nvSpPr>
          <p:cNvPr id="3" name="Symbol zastępczy zawartości 2">
            <a:extLst>
              <a:ext uri="{FF2B5EF4-FFF2-40B4-BE49-F238E27FC236}">
                <a16:creationId xmlns="" xmlns:a16="http://schemas.microsoft.com/office/drawing/2014/main" id="{221982E3-8B1E-4746-A36C-6BED3B8ADE68}"/>
              </a:ext>
            </a:extLst>
          </p:cNvPr>
          <p:cNvSpPr>
            <a:spLocks noGrp="1"/>
          </p:cNvSpPr>
          <p:nvPr>
            <p:ph idx="1"/>
          </p:nvPr>
        </p:nvSpPr>
        <p:spPr/>
        <p:txBody>
          <a:bodyPr>
            <a:normAutofit fontScale="92500" lnSpcReduction="20000"/>
          </a:bodyPr>
          <a:lstStyle/>
          <a:p>
            <a:pPr marL="0" indent="0">
              <a:buNone/>
            </a:pPr>
            <a:r>
              <a:rPr lang="pl-PL" u="sng" dirty="0"/>
              <a:t>Prawidłowa temperatura ciała jest różna w zależności od miejsca pomiaru:</a:t>
            </a:r>
            <a:endParaRPr lang="pl-PL" dirty="0"/>
          </a:p>
          <a:p>
            <a:pPr marL="0" indent="0">
              <a:buNone/>
            </a:pPr>
            <a:r>
              <a:rPr lang="pl-PL" dirty="0"/>
              <a:t>- pod pachą 36 - 37°C</a:t>
            </a:r>
          </a:p>
          <a:p>
            <a:pPr marL="0" indent="0">
              <a:buNone/>
            </a:pPr>
            <a:r>
              <a:rPr lang="pl-PL" dirty="0"/>
              <a:t>- w pachwinie 36 - 37°C</a:t>
            </a:r>
          </a:p>
          <a:p>
            <a:pPr marL="0" indent="0">
              <a:buNone/>
            </a:pPr>
            <a:r>
              <a:rPr lang="pl-PL" dirty="0"/>
              <a:t>- w odbycie wyższa o 0,5° C niż pod pachą</a:t>
            </a:r>
          </a:p>
          <a:p>
            <a:pPr marL="0" indent="0">
              <a:buNone/>
            </a:pPr>
            <a:r>
              <a:rPr lang="pl-PL" dirty="0"/>
              <a:t>- w jamie ustnej wyższa o 0,3° C niż pod pachą</a:t>
            </a:r>
          </a:p>
          <a:p>
            <a:pPr marL="0" indent="0">
              <a:buNone/>
            </a:pPr>
            <a:r>
              <a:rPr lang="pl-PL" dirty="0"/>
              <a:t>- w przewodzie słuchowym zewnętrznym- różna w zależności od wieku:</a:t>
            </a:r>
          </a:p>
          <a:p>
            <a:pPr marL="0" lvl="0" indent="0">
              <a:buNone/>
            </a:pPr>
            <a:r>
              <a:rPr lang="pl-PL" dirty="0"/>
              <a:t>0 - 2 r. ż. 36,4 - 38,0 ° C</a:t>
            </a:r>
          </a:p>
          <a:p>
            <a:pPr marL="0" lvl="0" indent="0">
              <a:buNone/>
            </a:pPr>
            <a:r>
              <a:rPr lang="pl-PL" dirty="0"/>
              <a:t>3 - 10 r. ż. 36,1 - 37,8 ° C</a:t>
            </a:r>
          </a:p>
          <a:p>
            <a:pPr marL="0" lvl="0" indent="0">
              <a:buNone/>
            </a:pPr>
            <a:r>
              <a:rPr lang="pl-PL" dirty="0"/>
              <a:t>11 - 65 r. ż. 35,9 - 37,6 ° C</a:t>
            </a:r>
          </a:p>
          <a:p>
            <a:pPr marL="0" lvl="0" indent="0">
              <a:buNone/>
            </a:pPr>
            <a:r>
              <a:rPr lang="pl-PL" dirty="0"/>
              <a:t>powyżej 65 r. ż. 35,8 - 37,5 ° C. </a:t>
            </a:r>
          </a:p>
          <a:p>
            <a:endParaRPr lang="pl-PL" dirty="0"/>
          </a:p>
        </p:txBody>
      </p:sp>
    </p:spTree>
    <p:extLst>
      <p:ext uri="{BB962C8B-B14F-4D97-AF65-F5344CB8AC3E}">
        <p14:creationId xmlns:p14="http://schemas.microsoft.com/office/powerpoint/2010/main" val="32156033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Pomiar </a:t>
            </a:r>
            <a:r>
              <a:rPr lang="pl-PL" dirty="0"/>
              <a:t>0</a:t>
            </a:r>
            <a:r>
              <a:rPr lang="pl-PL" dirty="0" smtClean="0"/>
              <a:t>ddechów</a:t>
            </a:r>
            <a:endParaRPr lang="pl-PL" dirty="0"/>
          </a:p>
        </p:txBody>
      </p:sp>
      <p:sp>
        <p:nvSpPr>
          <p:cNvPr id="3" name="Symbol zastępczy zawartości 2">
            <a:extLst>
              <a:ext uri="{FF2B5EF4-FFF2-40B4-BE49-F238E27FC236}">
                <a16:creationId xmlns="" xmlns:a16="http://schemas.microsoft.com/office/drawing/2014/main" id="{FEA45A95-5A6E-4227-8E85-E5565C888BD0}"/>
              </a:ext>
            </a:extLst>
          </p:cNvPr>
          <p:cNvSpPr>
            <a:spLocks noGrp="1"/>
          </p:cNvSpPr>
          <p:nvPr>
            <p:ph idx="1"/>
          </p:nvPr>
        </p:nvSpPr>
        <p:spPr/>
        <p:txBody>
          <a:bodyPr>
            <a:normAutofit fontScale="92500" lnSpcReduction="20000"/>
          </a:bodyPr>
          <a:lstStyle/>
          <a:p>
            <a:pPr marL="0" indent="0">
              <a:buNone/>
            </a:pPr>
            <a:r>
              <a:rPr lang="pl-PL" dirty="0"/>
              <a:t>II. CZYNNOŚCI WŁASCIWE</a:t>
            </a:r>
          </a:p>
          <a:p>
            <a:r>
              <a:rPr lang="pl-PL" dirty="0"/>
              <a:t>liczenie oddechu przez 1 min, obserwacja ich charakteru: regularny, patologiczny- przyspieszony, zwolniony, Biota (bezdech i bezpośrednio po nim szybki głęboki oddech), </a:t>
            </a:r>
            <a:r>
              <a:rPr lang="pl-PL" dirty="0" err="1"/>
              <a:t>Chayne’a</a:t>
            </a:r>
            <a:r>
              <a:rPr lang="pl-PL" dirty="0"/>
              <a:t>-Stokes (stopniowe narastanie częstości oddechu, kończące się chwilowym bezdechem), </a:t>
            </a:r>
            <a:r>
              <a:rPr lang="pl-PL" dirty="0" err="1"/>
              <a:t>Kussmala</a:t>
            </a:r>
            <a:r>
              <a:rPr lang="pl-PL" dirty="0"/>
              <a:t> (pogłębienie i przyspieszenie oddechu z krótkimi okresami bezdechu), charczący głęboki przez otwarte usta z odrzucaniem głowy do tyłu, utrudniony (przeszkody mechaniczne), paradoksalny</a:t>
            </a:r>
          </a:p>
          <a:p>
            <a:r>
              <a:rPr lang="pl-PL" dirty="0"/>
              <a:t>Ułożenie ręki na nadgarstku chorego do badania jak do tętna,</a:t>
            </a:r>
          </a:p>
          <a:p>
            <a:r>
              <a:rPr lang="pl-PL" dirty="0"/>
              <a:t>Dyskretne obserwowanie ruchów klatki piersiowej i liczenie oddechów przez 1 min,</a:t>
            </a:r>
          </a:p>
          <a:p>
            <a:r>
              <a:rPr lang="pl-PL" dirty="0"/>
              <a:t>Określenie charakteru oddechu, zapachu powietrza wydychanego</a:t>
            </a:r>
          </a:p>
          <a:p>
            <a:pPr marL="0" indent="0">
              <a:buNone/>
            </a:pPr>
            <a:r>
              <a:rPr lang="pl-PL" dirty="0"/>
              <a:t>III. CZYNNOŚCI KOŃCOWE</a:t>
            </a:r>
          </a:p>
          <a:p>
            <a:r>
              <a:rPr lang="pl-PL" dirty="0"/>
              <a:t>Udokumentowanie wyniku pomiaru</a:t>
            </a:r>
          </a:p>
          <a:p>
            <a:r>
              <a:rPr lang="pl-PL" dirty="0"/>
              <a:t>Zgłoszenie rozpoznanych nieprawidłowości lekarzowi.</a:t>
            </a:r>
          </a:p>
          <a:p>
            <a:endParaRPr lang="pl-PL" dirty="0"/>
          </a:p>
        </p:txBody>
      </p:sp>
    </p:spTree>
    <p:extLst>
      <p:ext uri="{BB962C8B-B14F-4D97-AF65-F5344CB8AC3E}">
        <p14:creationId xmlns:p14="http://schemas.microsoft.com/office/powerpoint/2010/main" val="63408334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Duszność</a:t>
            </a:r>
            <a:endParaRPr lang="pl-PL" dirty="0"/>
          </a:p>
        </p:txBody>
      </p:sp>
      <p:sp>
        <p:nvSpPr>
          <p:cNvPr id="3" name="Symbol zastępczy zawartości 2">
            <a:extLst>
              <a:ext uri="{FF2B5EF4-FFF2-40B4-BE49-F238E27FC236}">
                <a16:creationId xmlns="" xmlns:a16="http://schemas.microsoft.com/office/drawing/2014/main" id="{62EBCA9D-E7E2-49BC-AC7D-6A7D40A8BE58}"/>
              </a:ext>
            </a:extLst>
          </p:cNvPr>
          <p:cNvSpPr>
            <a:spLocks noGrp="1"/>
          </p:cNvSpPr>
          <p:nvPr>
            <p:ph idx="1"/>
          </p:nvPr>
        </p:nvSpPr>
        <p:spPr/>
        <p:txBody>
          <a:bodyPr>
            <a:normAutofit lnSpcReduction="10000"/>
          </a:bodyPr>
          <a:lstStyle/>
          <a:p>
            <a:pPr marL="0" indent="0">
              <a:buNone/>
            </a:pPr>
            <a:endParaRPr lang="pl-PL" dirty="0"/>
          </a:p>
          <a:p>
            <a:pPr marL="0" indent="0">
              <a:buNone/>
            </a:pPr>
            <a:r>
              <a:rPr lang="pl-PL" dirty="0"/>
              <a:t>Jest to przykra świadomość, subiektywne wrażenie albo odczucie braku powietrza i wynikająca stąd konieczność nasilenia oraz przyspieszenia oddychania. Oddychanie jest nieproporcjonalnie duże w stosunku do aktywności fizycznej chorego, np. powstaje w czasie pełnego spoczynku lub niewielkiego wysiłku. W celu lepszego scharakteryzowania duszności można dokonać kilku jej podziałów.</a:t>
            </a:r>
          </a:p>
          <a:p>
            <a:pPr marL="0" indent="0">
              <a:buNone/>
            </a:pPr>
            <a:r>
              <a:rPr lang="pl-PL" dirty="0"/>
              <a:t>1. Podział chronologiczny:</a:t>
            </a:r>
          </a:p>
          <a:p>
            <a:pPr lvl="0">
              <a:buFont typeface="Wingdings" panose="05000000000000000000" pitchFamily="2" charset="2"/>
              <a:buChar char="§"/>
            </a:pPr>
            <a:r>
              <a:rPr lang="pl-PL" dirty="0"/>
              <a:t>duszność stała, ciągła, która występuje w wielu chorobach ograniczających powierzchnię oddechową, czyli dyfuzję gazów, jak np. przewlekły nieżyt oskrzeli z rozedmą płuc, a także w chorobach zmniejszających perfuzję płuc, jak np. stany zatorowości płuc lub zespoły z nadciśnieniem płucnym,</a:t>
            </a:r>
          </a:p>
          <a:p>
            <a:pPr lvl="0">
              <a:buFont typeface="Wingdings" panose="05000000000000000000" pitchFamily="2" charset="2"/>
              <a:buChar char="§"/>
            </a:pPr>
            <a:r>
              <a:rPr lang="pl-PL" dirty="0"/>
              <a:t>duszność napadowa, spowodowana ostro powstającymi, ale odwracalnymi zaburzeniami w czynności płuc, układu krążenia lub innymi przyczynami. Jest to duszność astmatyczna.</a:t>
            </a:r>
          </a:p>
          <a:p>
            <a:endParaRPr lang="pl-PL" dirty="0"/>
          </a:p>
        </p:txBody>
      </p:sp>
    </p:spTree>
    <p:extLst>
      <p:ext uri="{BB962C8B-B14F-4D97-AF65-F5344CB8AC3E}">
        <p14:creationId xmlns:p14="http://schemas.microsoft.com/office/powerpoint/2010/main" val="366947474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Duszność</a:t>
            </a:r>
            <a:endParaRPr lang="pl-PL" dirty="0"/>
          </a:p>
        </p:txBody>
      </p:sp>
      <p:sp>
        <p:nvSpPr>
          <p:cNvPr id="3" name="Symbol zastępczy zawartości 2">
            <a:extLst>
              <a:ext uri="{FF2B5EF4-FFF2-40B4-BE49-F238E27FC236}">
                <a16:creationId xmlns="" xmlns:a16="http://schemas.microsoft.com/office/drawing/2014/main" id="{6747E9B8-15FB-4CCE-8E6E-246F8F77AC3E}"/>
              </a:ext>
            </a:extLst>
          </p:cNvPr>
          <p:cNvSpPr>
            <a:spLocks noGrp="1"/>
          </p:cNvSpPr>
          <p:nvPr>
            <p:ph idx="1"/>
          </p:nvPr>
        </p:nvSpPr>
        <p:spPr/>
        <p:txBody>
          <a:bodyPr>
            <a:normAutofit fontScale="92500" lnSpcReduction="20000"/>
          </a:bodyPr>
          <a:lstStyle/>
          <a:p>
            <a:pPr marL="0" indent="0">
              <a:buNone/>
            </a:pPr>
            <a:r>
              <a:rPr lang="pl-PL" dirty="0"/>
              <a:t>2. Podział według zaburzeń poszczególnych faz oddychania:</a:t>
            </a:r>
          </a:p>
          <a:p>
            <a:pPr>
              <a:buFont typeface="Wingdings" panose="05000000000000000000" pitchFamily="2" charset="2"/>
              <a:buChar char="§"/>
            </a:pPr>
            <a:r>
              <a:rPr lang="pl-PL" dirty="0"/>
              <a:t>duszność wdechowa występuje w chorobach charakteryzujących się zwłóknieniem płuc, w biernym przekrwieniu płuc, np. w dychawicy sercowej, w zrostach opłucnowych, przy wysięku lub przesięku opłucnowym. Płuca są mniej sprężyste i elastyczne oraz mniej podatne. Nabranie do nich odpowiedniej objętości powietrza napotka na opór. Jego przezwyciężenie wymaga większej pracy oddechowej. Chory wykonuje wtedy wiele płytkich oddechów. Powstaje hiperwentylacja (nadmierna wentylacja płuc), „chory walczy o powietrze”, aby wyrównać brak tlenu. Wywołuje to uczucie duszności wdechowej. Zauważyć wtedy można zwiększenie napięcia lub przerost pomocniczych mięśni wdechowych, mięśni z przyczepami w obrębie górnej części klatki piersiowej i szyi — unoszenie klatki piersiowej,</a:t>
            </a:r>
          </a:p>
          <a:p>
            <a:pPr>
              <a:buFont typeface="Wingdings" panose="05000000000000000000" pitchFamily="2" charset="2"/>
              <a:buChar char="§"/>
            </a:pPr>
            <a:r>
              <a:rPr lang="pl-PL" dirty="0"/>
              <a:t>duszność wydechowa jest charakterystyczna dla astmy oskrzelowej i wszystkich chorób zwężających oskrzela. Widoczna jest zwiększona praca mięśni ściągających klatkę piersiową w dół, głównie mięśni tłoczni brzusznej,</a:t>
            </a:r>
          </a:p>
          <a:p>
            <a:pPr>
              <a:buFont typeface="Wingdings" panose="05000000000000000000" pitchFamily="2" charset="2"/>
              <a:buChar char="§"/>
            </a:pPr>
            <a:r>
              <a:rPr lang="pl-PL" dirty="0"/>
              <a:t>duszność mieszana: w praktyce najczęściej stwierdza się duszność wdechowo-wydechową. np. w rozedmie płuc.</a:t>
            </a:r>
          </a:p>
          <a:p>
            <a:endParaRPr lang="pl-PL" dirty="0"/>
          </a:p>
        </p:txBody>
      </p:sp>
    </p:spTree>
    <p:extLst>
      <p:ext uri="{BB962C8B-B14F-4D97-AF65-F5344CB8AC3E}">
        <p14:creationId xmlns:p14="http://schemas.microsoft.com/office/powerpoint/2010/main" val="102647549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Duszność</a:t>
            </a:r>
            <a:endParaRPr lang="pl-PL" dirty="0"/>
          </a:p>
        </p:txBody>
      </p:sp>
      <p:sp>
        <p:nvSpPr>
          <p:cNvPr id="3" name="Symbol zastępczy zawartości 2">
            <a:extLst>
              <a:ext uri="{FF2B5EF4-FFF2-40B4-BE49-F238E27FC236}">
                <a16:creationId xmlns="" xmlns:a16="http://schemas.microsoft.com/office/drawing/2014/main" id="{B72D0A3B-CEA9-4AB0-B328-1609C9BA5C70}"/>
              </a:ext>
            </a:extLst>
          </p:cNvPr>
          <p:cNvSpPr>
            <a:spLocks noGrp="1"/>
          </p:cNvSpPr>
          <p:nvPr>
            <p:ph idx="1"/>
          </p:nvPr>
        </p:nvSpPr>
        <p:spPr/>
        <p:txBody>
          <a:bodyPr>
            <a:normAutofit/>
          </a:bodyPr>
          <a:lstStyle/>
          <a:p>
            <a:pPr marL="0" indent="0">
              <a:buNone/>
            </a:pPr>
            <a:r>
              <a:rPr lang="pl-PL" dirty="0"/>
              <a:t>3. Podział etiologiczny:</a:t>
            </a:r>
          </a:p>
          <a:p>
            <a:pPr marL="0" indent="0">
              <a:buNone/>
            </a:pPr>
            <a:r>
              <a:rPr lang="pl-PL" dirty="0"/>
              <a:t>a) duszność w przebiegu chorób klatki piersiowej, oskrzeli, płuc, opłucnej (duszność pochodzenia oddechowego):</a:t>
            </a:r>
          </a:p>
          <a:p>
            <a:pPr lvl="0"/>
            <a:r>
              <a:rPr lang="pl-PL" dirty="0"/>
              <a:t>zwężenie oskrzeli,</a:t>
            </a:r>
          </a:p>
          <a:p>
            <a:pPr lvl="0"/>
            <a:r>
              <a:rPr lang="pl-PL" dirty="0"/>
              <a:t>zaburzenia restrykcyjne: guzy, odma opłucnowa, płyn w opłucnej, resekcja płuca, torakoplastyka, zrosty, skrzywienie kręgosłupa, porażenie nerwu przeponowego,</a:t>
            </a:r>
          </a:p>
          <a:p>
            <a:pPr lvl="0"/>
            <a:r>
              <a:rPr lang="pl-PL" dirty="0"/>
              <a:t>zaburzenia zaporowe: dychawica oskrzelowa, zapalenie oskrzeli, rozedma, aspiracja ciała obcego,</a:t>
            </a:r>
          </a:p>
          <a:p>
            <a:pPr lvl="0"/>
            <a:r>
              <a:rPr lang="pl-PL" dirty="0"/>
              <a:t> zaburzenia dyfuzyjne: zwłóknienie płuc, resekcja płuca,</a:t>
            </a:r>
          </a:p>
          <a:p>
            <a:pPr lvl="0"/>
            <a:r>
              <a:rPr lang="pl-PL" dirty="0"/>
              <a:t> zaburzenia perfuzyjne: niedodma, naciek, upośledzenie ukrwienia, zatory, przetoki;</a:t>
            </a:r>
          </a:p>
          <a:p>
            <a:endParaRPr lang="pl-PL" dirty="0"/>
          </a:p>
        </p:txBody>
      </p:sp>
    </p:spTree>
    <p:extLst>
      <p:ext uri="{BB962C8B-B14F-4D97-AF65-F5344CB8AC3E}">
        <p14:creationId xmlns:p14="http://schemas.microsoft.com/office/powerpoint/2010/main" val="78084758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Duszność</a:t>
            </a:r>
            <a:endParaRPr lang="pl-PL" dirty="0"/>
          </a:p>
        </p:txBody>
      </p:sp>
      <p:sp>
        <p:nvSpPr>
          <p:cNvPr id="3" name="Symbol zastępczy zawartości 2"/>
          <p:cNvSpPr>
            <a:spLocks noGrp="1"/>
          </p:cNvSpPr>
          <p:nvPr>
            <p:ph idx="1"/>
          </p:nvPr>
        </p:nvSpPr>
        <p:spPr/>
        <p:txBody>
          <a:bodyPr/>
          <a:lstStyle/>
          <a:p>
            <a:r>
              <a:rPr lang="pl-PL" dirty="0"/>
              <a:t>b) choroby serca (duszność pochodzenia krążeniowego):</a:t>
            </a:r>
          </a:p>
          <a:p>
            <a:r>
              <a:rPr lang="pl-PL" dirty="0"/>
              <a:t> niewydolność lewej komory: nadciśnienie tętnicze, zawał serca, choroba niedokrwienna, zapalenie mięśnia sercowego, wady zastawki aorty, wady zastawki dwudzielnej, zapalenie osierdzia, nadczynność gruczołu tarczowego,</a:t>
            </a:r>
          </a:p>
          <a:p>
            <a:r>
              <a:rPr lang="pl-PL" dirty="0"/>
              <a:t> niewydolność prawej komory: serce płucne, wady zastawki dwudzielnej lub pitia płucnego,</a:t>
            </a:r>
          </a:p>
          <a:p>
            <a:r>
              <a:rPr lang="pl-PL" dirty="0"/>
              <a:t> wrodzone wady serca: zwężenie pnia płucnego, zwężenie </a:t>
            </a:r>
            <a:r>
              <a:rPr lang="pl-PL" dirty="0" err="1"/>
              <a:t>cieśni</a:t>
            </a:r>
            <a:r>
              <a:rPr lang="pl-PL" dirty="0"/>
              <a:t> aorty, przetrwały przewód tętniczy </a:t>
            </a:r>
            <a:r>
              <a:rPr lang="pl-PL" dirty="0" err="1"/>
              <a:t>Bottala</a:t>
            </a:r>
            <a:r>
              <a:rPr lang="pl-PL" dirty="0"/>
              <a:t>, przełożenie dużych naczyń;</a:t>
            </a:r>
          </a:p>
          <a:p>
            <a:r>
              <a:rPr lang="pl-PL" dirty="0"/>
              <a:t>c) inne:</a:t>
            </a:r>
          </a:p>
          <a:p>
            <a:r>
              <a:rPr lang="pl-PL" dirty="0"/>
              <a:t> niedokrwistość, otyłość, zaburzenia mózgowe, kwasica, miastenia, </a:t>
            </a:r>
            <a:r>
              <a:rPr lang="pl-PL" dirty="0" err="1"/>
              <a:t>poliomyelitis</a:t>
            </a:r>
            <a:r>
              <a:rPr lang="pl-PL" dirty="0"/>
              <a:t>, wpływ emocji, zespół hiperwentylacji powysiłkowej.</a:t>
            </a:r>
          </a:p>
          <a:p>
            <a:endParaRPr lang="pl-PL" dirty="0"/>
          </a:p>
        </p:txBody>
      </p:sp>
    </p:spTree>
    <p:extLst>
      <p:ext uri="{BB962C8B-B14F-4D97-AF65-F5344CB8AC3E}">
        <p14:creationId xmlns:p14="http://schemas.microsoft.com/office/powerpoint/2010/main" val="277802062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Duszność</a:t>
            </a:r>
            <a:endParaRPr lang="pl-PL" dirty="0"/>
          </a:p>
        </p:txBody>
      </p:sp>
      <p:sp>
        <p:nvSpPr>
          <p:cNvPr id="3" name="Symbol zastępczy zawartości 2">
            <a:extLst>
              <a:ext uri="{FF2B5EF4-FFF2-40B4-BE49-F238E27FC236}">
                <a16:creationId xmlns="" xmlns:a16="http://schemas.microsoft.com/office/drawing/2014/main" id="{DBB8AC29-68D4-405B-9B2A-C040A007751E}"/>
              </a:ext>
            </a:extLst>
          </p:cNvPr>
          <p:cNvSpPr>
            <a:spLocks noGrp="1"/>
          </p:cNvSpPr>
          <p:nvPr>
            <p:ph idx="1"/>
          </p:nvPr>
        </p:nvSpPr>
        <p:spPr/>
        <p:txBody>
          <a:bodyPr>
            <a:normAutofit fontScale="92500"/>
          </a:bodyPr>
          <a:lstStyle/>
          <a:p>
            <a:pPr marL="0" indent="0">
              <a:buNone/>
            </a:pPr>
            <a:r>
              <a:rPr lang="pl-PL" dirty="0"/>
              <a:t>4. Podział według stopnia nasilenia objawów:</a:t>
            </a:r>
          </a:p>
          <a:p>
            <a:r>
              <a:rPr lang="pl-PL" dirty="0"/>
              <a:t>duszność spoczynkowa, trwająca przy pełnym unieruchomieniu ciała,</a:t>
            </a:r>
          </a:p>
          <a:p>
            <a:r>
              <a:rPr lang="pl-PL" dirty="0"/>
              <a:t>duszność wysiłkowa, pojawiająca się po niewielkich wysiłkach. np. przy toalecie porannej, przy wejściu na połowę piętra, na I piętro, na Ił piętro, przy przejściu 100 m lub 500 m po płaskim terenie.</a:t>
            </a:r>
          </a:p>
          <a:p>
            <a:endParaRPr lang="pl-PL" dirty="0"/>
          </a:p>
          <a:p>
            <a:endParaRPr lang="pl-PL" dirty="0"/>
          </a:p>
          <a:p>
            <a:pPr marL="0" indent="0">
              <a:buNone/>
            </a:pPr>
            <a:r>
              <a:rPr lang="pl-PL" dirty="0"/>
              <a:t>5. Podział uwzględniający pozycję ciała:</a:t>
            </a:r>
          </a:p>
          <a:p>
            <a:r>
              <a:rPr lang="pl-PL" dirty="0"/>
              <a:t>duszność występująca zarówno w pozycji leżącej na wznak, jak i w pozycji pionowej,</a:t>
            </a:r>
          </a:p>
          <a:p>
            <a:r>
              <a:rPr lang="pl-PL" dirty="0"/>
              <a:t>duszność występująca tylko w pozycji leżącej na wznak i ustępująca w pozycji pionowej, np. w niewydolności lewej komary serca.</a:t>
            </a:r>
          </a:p>
          <a:p>
            <a:endParaRPr lang="pl-PL" dirty="0"/>
          </a:p>
        </p:txBody>
      </p:sp>
    </p:spTree>
    <p:extLst>
      <p:ext uri="{BB962C8B-B14F-4D97-AF65-F5344CB8AC3E}">
        <p14:creationId xmlns:p14="http://schemas.microsoft.com/office/powerpoint/2010/main" val="103802226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Sinica</a:t>
            </a:r>
            <a:endParaRPr lang="pl-PL" dirty="0"/>
          </a:p>
        </p:txBody>
      </p:sp>
      <p:sp>
        <p:nvSpPr>
          <p:cNvPr id="3" name="Symbol zastępczy zawartości 2"/>
          <p:cNvSpPr>
            <a:spLocks noGrp="1"/>
          </p:cNvSpPr>
          <p:nvPr>
            <p:ph idx="1"/>
          </p:nvPr>
        </p:nvSpPr>
        <p:spPr/>
        <p:txBody>
          <a:bodyPr>
            <a:normAutofit fontScale="92500" lnSpcReduction="20000"/>
          </a:bodyPr>
          <a:lstStyle/>
          <a:p>
            <a:r>
              <a:rPr lang="pl-PL" dirty="0" smtClean="0"/>
              <a:t>Sinica </a:t>
            </a:r>
            <a:r>
              <a:rPr lang="pl-PL" dirty="0"/>
              <a:t>to niebieskie lub sinoczerwone zabarwienie skóry i błon śluzowych, wynikające ze zwiększonej ilości zredukowanej hemoglobiny we krwi włośniczkowej</a:t>
            </a:r>
            <a:r>
              <a:rPr lang="pl-PL" dirty="0" smtClean="0"/>
              <a:t>.</a:t>
            </a:r>
          </a:p>
          <a:p>
            <a:r>
              <a:rPr lang="pl-PL" dirty="0" smtClean="0"/>
              <a:t>Rodzaje sinicy</a:t>
            </a:r>
          </a:p>
          <a:p>
            <a:pPr>
              <a:buFont typeface="Wingdings" panose="05000000000000000000" pitchFamily="2" charset="2"/>
              <a:buChar char="§"/>
            </a:pPr>
            <a:r>
              <a:rPr lang="pl-PL" dirty="0" smtClean="0"/>
              <a:t>Centralna </a:t>
            </a:r>
            <a:r>
              <a:rPr lang="pl-PL" dirty="0"/>
              <a:t>(oddechowa)Wynika z upośledzenia wymiany gazowej w </a:t>
            </a:r>
            <a:r>
              <a:rPr lang="pl-PL" dirty="0" smtClean="0"/>
              <a:t>płucach</a:t>
            </a:r>
          </a:p>
          <a:p>
            <a:pPr marL="0" indent="0">
              <a:buNone/>
            </a:pPr>
            <a:r>
              <a:rPr lang="pl-PL" dirty="0" smtClean="0"/>
              <a:t>Przyczyny</a:t>
            </a:r>
            <a:r>
              <a:rPr lang="pl-PL" dirty="0"/>
              <a:t>: choroby płuc ograniczające </a:t>
            </a:r>
            <a:r>
              <a:rPr lang="pl-PL" dirty="0" err="1"/>
              <a:t>oksygenację</a:t>
            </a:r>
            <a:r>
              <a:rPr lang="pl-PL" dirty="0"/>
              <a:t> krwi, np. przewlekła </a:t>
            </a:r>
            <a:r>
              <a:rPr lang="pl-PL" dirty="0" err="1"/>
              <a:t>obturacyjna</a:t>
            </a:r>
            <a:r>
              <a:rPr lang="pl-PL" dirty="0"/>
              <a:t> choroba płuc, ciężkie zapalenie </a:t>
            </a:r>
            <a:r>
              <a:rPr lang="pl-PL" dirty="0" smtClean="0"/>
              <a:t>płuc</a:t>
            </a:r>
          </a:p>
          <a:p>
            <a:pPr>
              <a:buFont typeface="Wingdings" panose="05000000000000000000" pitchFamily="2" charset="2"/>
              <a:buChar char="§"/>
            </a:pPr>
            <a:r>
              <a:rPr lang="pl-PL" dirty="0" smtClean="0"/>
              <a:t>Sinica </a:t>
            </a:r>
            <a:r>
              <a:rPr lang="pl-PL" dirty="0"/>
              <a:t>sercowa (połączenie krwi tętniczej z żylną)Spowodowana mieszaniem się krwi tętniczej z </a:t>
            </a:r>
            <a:r>
              <a:rPr lang="pl-PL" dirty="0" smtClean="0"/>
              <a:t>żylną. </a:t>
            </a:r>
          </a:p>
          <a:p>
            <a:pPr marL="0" indent="0">
              <a:buNone/>
            </a:pPr>
            <a:r>
              <a:rPr lang="pl-PL" dirty="0" smtClean="0"/>
              <a:t>Najczęściej </a:t>
            </a:r>
            <a:r>
              <a:rPr lang="pl-PL" dirty="0"/>
              <a:t>przy wrodzonych wadach </a:t>
            </a:r>
            <a:r>
              <a:rPr lang="pl-PL" dirty="0" smtClean="0"/>
              <a:t>serca</a:t>
            </a:r>
          </a:p>
          <a:p>
            <a:pPr>
              <a:buFont typeface="Wingdings" panose="05000000000000000000" pitchFamily="2" charset="2"/>
              <a:buChar char="§"/>
            </a:pPr>
            <a:r>
              <a:rPr lang="pl-PL" dirty="0" smtClean="0"/>
              <a:t>Obwodowa</a:t>
            </a:r>
          </a:p>
          <a:p>
            <a:pPr marL="0" indent="0">
              <a:buNone/>
            </a:pPr>
            <a:r>
              <a:rPr lang="pl-PL" dirty="0" smtClean="0"/>
              <a:t>Wynika </a:t>
            </a:r>
            <a:r>
              <a:rPr lang="pl-PL" dirty="0"/>
              <a:t>ze zwolnionego przepływu krwi w naczyniach włosowatych lub przyspieszonego zużycia tlenu w </a:t>
            </a:r>
            <a:r>
              <a:rPr lang="pl-PL" dirty="0" smtClean="0"/>
              <a:t>tkankach</a:t>
            </a:r>
          </a:p>
          <a:p>
            <a:pPr marL="0" indent="0">
              <a:buNone/>
            </a:pPr>
            <a:r>
              <a:rPr lang="pl-PL" dirty="0" smtClean="0"/>
              <a:t>Najczęściej </a:t>
            </a:r>
            <a:r>
              <a:rPr lang="pl-PL" dirty="0"/>
              <a:t>obejmuje </a:t>
            </a:r>
            <a:r>
              <a:rPr lang="pl-PL" dirty="0" err="1"/>
              <a:t>dystalne</a:t>
            </a:r>
            <a:r>
              <a:rPr lang="pl-PL" dirty="0"/>
              <a:t> części ciała: palce rąk i nóg, nos, płatki uszu</a:t>
            </a:r>
          </a:p>
        </p:txBody>
      </p:sp>
    </p:spTree>
    <p:extLst>
      <p:ext uri="{BB962C8B-B14F-4D97-AF65-F5344CB8AC3E}">
        <p14:creationId xmlns:p14="http://schemas.microsoft.com/office/powerpoint/2010/main" val="45459279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Kaszel</a:t>
            </a:r>
            <a:endParaRPr lang="pl-PL" dirty="0"/>
          </a:p>
        </p:txBody>
      </p:sp>
      <p:sp>
        <p:nvSpPr>
          <p:cNvPr id="3" name="Symbol zastępczy zawartości 2"/>
          <p:cNvSpPr>
            <a:spLocks noGrp="1"/>
          </p:cNvSpPr>
          <p:nvPr>
            <p:ph idx="1"/>
          </p:nvPr>
        </p:nvSpPr>
        <p:spPr/>
        <p:txBody>
          <a:bodyPr>
            <a:normAutofit/>
          </a:bodyPr>
          <a:lstStyle/>
          <a:p>
            <a:r>
              <a:rPr lang="pl-PL" sz="2400" dirty="0"/>
              <a:t>Kaszel to odruch obronny układu oddechowego, polegający na nagłym wydechu przy skurczu mięśni oddechowych i przepony, prowadzącym do gwałtownego wyrzucenia powietrza z płuc</a:t>
            </a:r>
            <a:r>
              <a:rPr lang="pl-PL" sz="2400" dirty="0" smtClean="0"/>
              <a:t>.</a:t>
            </a:r>
          </a:p>
          <a:p>
            <a:r>
              <a:rPr lang="pl-PL" sz="2400" dirty="0" smtClean="0"/>
              <a:t>Obserwacja </a:t>
            </a:r>
            <a:r>
              <a:rPr lang="pl-PL" sz="2400" dirty="0"/>
              <a:t>kaszlu</a:t>
            </a:r>
            <a:r>
              <a:rPr lang="pl-PL" sz="2400" dirty="0" smtClean="0"/>
              <a:t>:</a:t>
            </a:r>
          </a:p>
          <a:p>
            <a:r>
              <a:rPr lang="pl-PL" sz="2400" dirty="0" smtClean="0"/>
              <a:t>Podczas </a:t>
            </a:r>
            <a:r>
              <a:rPr lang="pl-PL" sz="2400" dirty="0"/>
              <a:t>oceny kaszlu zwraca się uwagę na jego charakter i cechy, które pomagają w rozpoznaniu przyczyny.</a:t>
            </a:r>
          </a:p>
        </p:txBody>
      </p:sp>
    </p:spTree>
    <p:extLst>
      <p:ext uri="{BB962C8B-B14F-4D97-AF65-F5344CB8AC3E}">
        <p14:creationId xmlns:p14="http://schemas.microsoft.com/office/powerpoint/2010/main" val="402566683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Kaszel</a:t>
            </a:r>
            <a:endParaRPr lang="pl-PL" dirty="0"/>
          </a:p>
        </p:txBody>
      </p:sp>
      <p:sp>
        <p:nvSpPr>
          <p:cNvPr id="3" name="Symbol zastępczy zawartości 2"/>
          <p:cNvSpPr>
            <a:spLocks noGrp="1"/>
          </p:cNvSpPr>
          <p:nvPr>
            <p:ph idx="1"/>
          </p:nvPr>
        </p:nvSpPr>
        <p:spPr/>
        <p:txBody>
          <a:bodyPr>
            <a:normAutofit lnSpcReduction="10000"/>
          </a:bodyPr>
          <a:lstStyle/>
          <a:p>
            <a:r>
              <a:rPr lang="pl-PL" dirty="0"/>
              <a:t>Rodzaje kaszlu</a:t>
            </a:r>
          </a:p>
          <a:p>
            <a:pPr>
              <a:buFont typeface="+mj-lt"/>
              <a:buAutoNum type="arabicPeriod"/>
            </a:pPr>
            <a:r>
              <a:rPr lang="pl-PL" dirty="0"/>
              <a:t>Pokasływanie – suchy, urywany, szczekający</a:t>
            </a:r>
          </a:p>
          <a:p>
            <a:pPr>
              <a:buFont typeface="+mj-lt"/>
              <a:buAutoNum type="arabicPeriod"/>
            </a:pPr>
            <a:r>
              <a:rPr lang="pl-PL" dirty="0"/>
              <a:t>Suchy – bez odpluwania plwociny; płytki, męczący, bolesny</a:t>
            </a:r>
          </a:p>
          <a:p>
            <a:pPr>
              <a:buFont typeface="+mj-lt"/>
              <a:buAutoNum type="arabicPeriod"/>
            </a:pPr>
            <a:r>
              <a:rPr lang="pl-PL" dirty="0"/>
              <a:t>Głęboki – napadowy, męczący, trudny do opanowania</a:t>
            </a:r>
          </a:p>
          <a:p>
            <a:pPr>
              <a:buFont typeface="+mj-lt"/>
              <a:buAutoNum type="arabicPeriod"/>
            </a:pPr>
            <a:r>
              <a:rPr lang="pl-PL" dirty="0"/>
              <a:t>Napadowy – pojawia się w określonym położeniu ciała lub w wyniku spływania wydzieliny do oskrzeli, podrażnienia dróg oddechowych</a:t>
            </a:r>
          </a:p>
          <a:p>
            <a:pPr>
              <a:buFont typeface="+mj-lt"/>
              <a:buAutoNum type="arabicPeriod"/>
            </a:pPr>
            <a:r>
              <a:rPr lang="pl-PL" dirty="0"/>
              <a:t>Konwulsyjny – napadowy, kończy się wymiotami, często z „pianiem”</a:t>
            </a:r>
          </a:p>
          <a:p>
            <a:pPr>
              <a:buFont typeface="+mj-lt"/>
              <a:buAutoNum type="arabicPeriod"/>
            </a:pPr>
            <a:r>
              <a:rPr lang="pl-PL" dirty="0"/>
              <a:t>Chroniczny – utrzymuje się przez dłuższy czas, może być związany z nałogowym paleniem tytoniu</a:t>
            </a:r>
          </a:p>
          <a:p>
            <a:pPr>
              <a:buFont typeface="+mj-lt"/>
              <a:buAutoNum type="arabicPeriod"/>
            </a:pPr>
            <a:r>
              <a:rPr lang="pl-PL" dirty="0"/>
              <a:t>Wilgotny (produktywny) – towarzyszy odpluwaniu plwociny</a:t>
            </a:r>
          </a:p>
          <a:p>
            <a:endParaRPr lang="pl-PL" dirty="0"/>
          </a:p>
        </p:txBody>
      </p:sp>
    </p:spTree>
    <p:extLst>
      <p:ext uri="{BB962C8B-B14F-4D97-AF65-F5344CB8AC3E}">
        <p14:creationId xmlns:p14="http://schemas.microsoft.com/office/powerpoint/2010/main" val="57511668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Plwocina</a:t>
            </a:r>
            <a:endParaRPr lang="pl-PL" dirty="0"/>
          </a:p>
        </p:txBody>
      </p:sp>
      <p:sp>
        <p:nvSpPr>
          <p:cNvPr id="3" name="Symbol zastępczy zawartości 2"/>
          <p:cNvSpPr>
            <a:spLocks noGrp="1"/>
          </p:cNvSpPr>
          <p:nvPr>
            <p:ph idx="1"/>
          </p:nvPr>
        </p:nvSpPr>
        <p:spPr/>
        <p:txBody>
          <a:bodyPr>
            <a:normAutofit fontScale="92500" lnSpcReduction="10000"/>
          </a:bodyPr>
          <a:lstStyle/>
          <a:p>
            <a:r>
              <a:rPr lang="pl-PL" sz="2600" dirty="0"/>
              <a:t>Plwocina to wydzielina pochodząca z układu oddechowego, mogąca mieć charakter wysiękowy lub przesiękowy, odkrztuszana podczas kaszlu</a:t>
            </a:r>
            <a:r>
              <a:rPr lang="pl-PL" sz="2600" dirty="0" smtClean="0"/>
              <a:t>.</a:t>
            </a:r>
          </a:p>
          <a:p>
            <a:r>
              <a:rPr lang="pl-PL" dirty="0" smtClean="0"/>
              <a:t>Rodzaje </a:t>
            </a:r>
            <a:r>
              <a:rPr lang="pl-PL" dirty="0"/>
              <a:t>plwociny i ich </a:t>
            </a:r>
            <a:r>
              <a:rPr lang="pl-PL" dirty="0" smtClean="0"/>
              <a:t>cechy</a:t>
            </a:r>
          </a:p>
          <a:p>
            <a:pPr marL="457200" indent="-457200">
              <a:lnSpc>
                <a:spcPct val="120000"/>
              </a:lnSpc>
              <a:spcBef>
                <a:spcPts val="0"/>
              </a:spcBef>
              <a:spcAft>
                <a:spcPts val="0"/>
              </a:spcAft>
              <a:buFont typeface="+mj-lt"/>
              <a:buAutoNum type="arabicPeriod"/>
            </a:pPr>
            <a:r>
              <a:rPr lang="pl-PL" dirty="0" smtClean="0"/>
              <a:t>Śluzowa </a:t>
            </a:r>
            <a:r>
              <a:rPr lang="pl-PL" dirty="0"/>
              <a:t>– bezbarwna, lepka, mało </a:t>
            </a:r>
            <a:r>
              <a:rPr lang="pl-PL" dirty="0" err="1"/>
              <a:t>zbitaŚluzowo</a:t>
            </a:r>
            <a:r>
              <a:rPr lang="pl-PL" dirty="0"/>
              <a:t>-ropna – bezbarwna, lepka, mało zbita, z domieszką </a:t>
            </a:r>
            <a:r>
              <a:rPr lang="pl-PL" dirty="0" smtClean="0"/>
              <a:t>ropy</a:t>
            </a:r>
          </a:p>
          <a:p>
            <a:pPr marL="457200" indent="-457200">
              <a:lnSpc>
                <a:spcPct val="120000"/>
              </a:lnSpc>
              <a:spcBef>
                <a:spcPts val="0"/>
              </a:spcBef>
              <a:spcAft>
                <a:spcPts val="0"/>
              </a:spcAft>
              <a:buFont typeface="+mj-lt"/>
              <a:buAutoNum type="arabicPeriod"/>
            </a:pPr>
            <a:r>
              <a:rPr lang="pl-PL" dirty="0" smtClean="0"/>
              <a:t>Ropna </a:t>
            </a:r>
            <a:r>
              <a:rPr lang="pl-PL" dirty="0"/>
              <a:t>– żółtawa, zbita, o nieprzyjemnym </a:t>
            </a:r>
            <a:r>
              <a:rPr lang="pl-PL" dirty="0" smtClean="0"/>
              <a:t>zapachu</a:t>
            </a:r>
          </a:p>
          <a:p>
            <a:pPr marL="457200" indent="-457200">
              <a:lnSpc>
                <a:spcPct val="120000"/>
              </a:lnSpc>
              <a:spcBef>
                <a:spcPts val="0"/>
              </a:spcBef>
              <a:spcAft>
                <a:spcPts val="0"/>
              </a:spcAft>
              <a:buFont typeface="+mj-lt"/>
              <a:buAutoNum type="arabicPeriod"/>
            </a:pPr>
            <a:r>
              <a:rPr lang="pl-PL" dirty="0" smtClean="0"/>
              <a:t>Rdzawa </a:t>
            </a:r>
            <a:r>
              <a:rPr lang="pl-PL" dirty="0"/>
              <a:t>– rdzawe zabarwienie, zwykle po krwawieniu z naczyń </a:t>
            </a:r>
            <a:r>
              <a:rPr lang="pl-PL" dirty="0" smtClean="0"/>
              <a:t>włosowatych</a:t>
            </a:r>
          </a:p>
          <a:p>
            <a:pPr marL="457200" indent="-457200">
              <a:lnSpc>
                <a:spcPct val="120000"/>
              </a:lnSpc>
              <a:spcBef>
                <a:spcPts val="0"/>
              </a:spcBef>
              <a:spcAft>
                <a:spcPts val="0"/>
              </a:spcAft>
              <a:buFont typeface="+mj-lt"/>
              <a:buAutoNum type="arabicPeriod"/>
            </a:pPr>
            <a:r>
              <a:rPr lang="pl-PL" dirty="0" smtClean="0"/>
              <a:t>Pienista </a:t>
            </a:r>
            <a:r>
              <a:rPr lang="pl-PL" dirty="0"/>
              <a:t>– różowo zabarwiona lub z domieszką krwi, może towarzyszyć duszność i charakterystyczne „granie w płucach</a:t>
            </a:r>
            <a:r>
              <a:rPr lang="pl-PL" dirty="0" smtClean="0"/>
              <a:t>”</a:t>
            </a:r>
          </a:p>
          <a:p>
            <a:pPr marL="457200" indent="-457200">
              <a:lnSpc>
                <a:spcPct val="120000"/>
              </a:lnSpc>
              <a:spcBef>
                <a:spcPts val="0"/>
              </a:spcBef>
              <a:spcAft>
                <a:spcPts val="0"/>
              </a:spcAft>
              <a:buFont typeface="+mj-lt"/>
              <a:buAutoNum type="arabicPeriod"/>
            </a:pPr>
            <a:r>
              <a:rPr lang="pl-PL" dirty="0" smtClean="0"/>
              <a:t>Krwioplucie </a:t>
            </a:r>
            <a:r>
              <a:rPr lang="pl-PL" dirty="0"/>
              <a:t>– umiarkowana domieszka krwi w </a:t>
            </a:r>
            <a:r>
              <a:rPr lang="pl-PL" dirty="0" smtClean="0"/>
              <a:t>plwocinie</a:t>
            </a:r>
          </a:p>
          <a:p>
            <a:pPr marL="457200" indent="-457200">
              <a:lnSpc>
                <a:spcPct val="120000"/>
              </a:lnSpc>
              <a:spcBef>
                <a:spcPts val="0"/>
              </a:spcBef>
              <a:spcAft>
                <a:spcPts val="0"/>
              </a:spcAft>
              <a:buFont typeface="+mj-lt"/>
              <a:buAutoNum type="arabicPeriod"/>
            </a:pPr>
            <a:r>
              <a:rPr lang="pl-PL" dirty="0" smtClean="0"/>
              <a:t>Krwotok </a:t>
            </a:r>
            <a:r>
              <a:rPr lang="pl-PL" dirty="0"/>
              <a:t>z płuc – odkrztuszanie żywoczerwonej, pienistej krwi, wymaga pilnej interwencji medycznej</a:t>
            </a:r>
          </a:p>
        </p:txBody>
      </p:sp>
    </p:spTree>
    <p:extLst>
      <p:ext uri="{BB962C8B-B14F-4D97-AF65-F5344CB8AC3E}">
        <p14:creationId xmlns:p14="http://schemas.microsoft.com/office/powerpoint/2010/main" val="14428951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Temperatura ciała</a:t>
            </a:r>
            <a:endParaRPr lang="pl-PL" dirty="0"/>
          </a:p>
        </p:txBody>
      </p:sp>
      <p:sp>
        <p:nvSpPr>
          <p:cNvPr id="3" name="Symbol zastępczy zawartości 2">
            <a:extLst>
              <a:ext uri="{FF2B5EF4-FFF2-40B4-BE49-F238E27FC236}">
                <a16:creationId xmlns="" xmlns:a16="http://schemas.microsoft.com/office/drawing/2014/main" id="{7F8E9082-C2D0-4C31-81B9-38AB7F6AE37B}"/>
              </a:ext>
            </a:extLst>
          </p:cNvPr>
          <p:cNvSpPr>
            <a:spLocks noGrp="1"/>
          </p:cNvSpPr>
          <p:nvPr>
            <p:ph idx="1"/>
          </p:nvPr>
        </p:nvSpPr>
        <p:spPr/>
        <p:txBody>
          <a:bodyPr>
            <a:normAutofit fontScale="85000" lnSpcReduction="20000"/>
          </a:bodyPr>
          <a:lstStyle/>
          <a:p>
            <a:pPr marL="0" indent="0">
              <a:buNone/>
            </a:pPr>
            <a:r>
              <a:rPr lang="pl-PL" u="sng" dirty="0"/>
              <a:t>Czynniki powodujące wzrost temperatury:</a:t>
            </a:r>
            <a:endParaRPr lang="pl-PL" dirty="0"/>
          </a:p>
          <a:p>
            <a:pPr marL="0" indent="0">
              <a:buNone/>
            </a:pPr>
            <a:r>
              <a:rPr lang="pl-PL" dirty="0"/>
              <a:t>1. fizjologiczne:</a:t>
            </a:r>
          </a:p>
          <a:p>
            <a:pPr marL="0" indent="0">
              <a:buNone/>
            </a:pPr>
            <a:r>
              <a:rPr lang="pl-PL" dirty="0"/>
              <a:t>- wzmożony wysiłek fizyczny,</a:t>
            </a:r>
          </a:p>
          <a:p>
            <a:pPr marL="0" indent="0">
              <a:buNone/>
            </a:pPr>
            <a:r>
              <a:rPr lang="pl-PL" dirty="0"/>
              <a:t>- stany emocjonalne,</a:t>
            </a:r>
          </a:p>
          <a:p>
            <a:pPr marL="0" indent="0">
              <a:buNone/>
            </a:pPr>
            <a:r>
              <a:rPr lang="pl-PL" dirty="0"/>
              <a:t>- spożycie pokarmów wysokobiałkowych,</a:t>
            </a:r>
          </a:p>
          <a:p>
            <a:pPr marL="0" indent="0">
              <a:buNone/>
            </a:pPr>
            <a:r>
              <a:rPr lang="pl-PL" dirty="0"/>
              <a:t>- owulacja i II faza cyklu miesiączkowego.</a:t>
            </a:r>
          </a:p>
          <a:p>
            <a:pPr marL="0" indent="0">
              <a:buNone/>
            </a:pPr>
            <a:r>
              <a:rPr lang="pl-PL" dirty="0"/>
              <a:t>2. patologiczne:</a:t>
            </a:r>
          </a:p>
          <a:p>
            <a:pPr marL="0" indent="0">
              <a:buNone/>
            </a:pPr>
            <a:r>
              <a:rPr lang="pl-PL" dirty="0"/>
              <a:t>- drobnoustroje chorobotwórcze,</a:t>
            </a:r>
          </a:p>
          <a:p>
            <a:pPr marL="0" indent="0">
              <a:buNone/>
            </a:pPr>
            <a:r>
              <a:rPr lang="pl-PL" dirty="0"/>
              <a:t>- ciała gorączkotwórcze,</a:t>
            </a:r>
          </a:p>
          <a:p>
            <a:pPr marL="0" indent="0">
              <a:buNone/>
            </a:pPr>
            <a:r>
              <a:rPr lang="pl-PL" dirty="0"/>
              <a:t>- choroby zwiększające przemianę materii,</a:t>
            </a:r>
          </a:p>
          <a:p>
            <a:pPr marL="0" indent="0">
              <a:buNone/>
            </a:pPr>
            <a:r>
              <a:rPr lang="pl-PL" dirty="0"/>
              <a:t>- urazy ośrodkowego układu nerwowego (ośrodka termoregulacji).</a:t>
            </a:r>
          </a:p>
          <a:p>
            <a:endParaRPr lang="pl-PL" dirty="0"/>
          </a:p>
        </p:txBody>
      </p:sp>
    </p:spTree>
    <p:extLst>
      <p:ext uri="{BB962C8B-B14F-4D97-AF65-F5344CB8AC3E}">
        <p14:creationId xmlns:p14="http://schemas.microsoft.com/office/powerpoint/2010/main" val="102398290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56E3DB73-D7A5-4046-9C51-B296325C715D}"/>
              </a:ext>
            </a:extLst>
          </p:cNvPr>
          <p:cNvSpPr>
            <a:spLocks noGrp="1"/>
          </p:cNvSpPr>
          <p:nvPr>
            <p:ph type="title"/>
          </p:nvPr>
        </p:nvSpPr>
        <p:spPr/>
        <p:txBody>
          <a:bodyPr/>
          <a:lstStyle/>
          <a:p>
            <a:r>
              <a:rPr lang="pl-PL" dirty="0"/>
              <a:t>Pomiar tętna</a:t>
            </a:r>
          </a:p>
        </p:txBody>
      </p:sp>
      <p:sp>
        <p:nvSpPr>
          <p:cNvPr id="3" name="Symbol zastępczy zawartości 2">
            <a:extLst>
              <a:ext uri="{FF2B5EF4-FFF2-40B4-BE49-F238E27FC236}">
                <a16:creationId xmlns="" xmlns:a16="http://schemas.microsoft.com/office/drawing/2014/main" id="{6A5C26BB-E539-47CD-AA72-A81469047CCE}"/>
              </a:ext>
            </a:extLst>
          </p:cNvPr>
          <p:cNvSpPr>
            <a:spLocks noGrp="1"/>
          </p:cNvSpPr>
          <p:nvPr>
            <p:ph idx="1"/>
          </p:nvPr>
        </p:nvSpPr>
        <p:spPr>
          <a:xfrm>
            <a:off x="609599" y="2237874"/>
            <a:ext cx="10744201" cy="4152167"/>
          </a:xfrm>
        </p:spPr>
        <p:txBody>
          <a:bodyPr>
            <a:normAutofit/>
          </a:bodyPr>
          <a:lstStyle/>
          <a:p>
            <a:pPr marL="0" indent="0">
              <a:buNone/>
            </a:pPr>
            <a:r>
              <a:rPr lang="pl-PL" sz="2800" dirty="0"/>
              <a:t>Tętnem nazywa się spowodowane przez skurcz serca wyczuwalne uderzenie o ścianę naczynia fali krwi, która przewędrowała przez układ tętniczy. Tętno wyczuwa się tam gdzie tętnice przebiegają powierzchownie i gdzie można docisnąć je do twardych struktur tkankowych, Pomiaru tętna dokonujemy w celu wykrycia zaburzeń w zakresie liczby (częstości), napięcia (siły), miarowości (rytmu) tętna. Badanie przeprowadza się w warunkach szpitalnych u każdego chorego 2 razy dziennie równocześnie z pomiarem temperatury. Częściej pomiarów dokonuje się w zaburzeniach </a:t>
            </a:r>
            <a:r>
              <a:rPr lang="pl-PL" sz="2800" dirty="0" smtClean="0"/>
              <a:t>krążeniowo-oddechowych </a:t>
            </a:r>
            <a:r>
              <a:rPr lang="pl-PL" sz="2800" dirty="0"/>
              <a:t>oraz w czasie intensywnego nadzoru np. u chorych po zabiegach operacyjnych, po </a:t>
            </a:r>
            <a:r>
              <a:rPr lang="pl-PL" sz="2800" dirty="0" smtClean="0"/>
              <a:t>urazach.</a:t>
            </a:r>
          </a:p>
          <a:p>
            <a:endParaRPr lang="pl-PL" dirty="0"/>
          </a:p>
        </p:txBody>
      </p:sp>
    </p:spTree>
    <p:extLst>
      <p:ext uri="{BB962C8B-B14F-4D97-AF65-F5344CB8AC3E}">
        <p14:creationId xmlns:p14="http://schemas.microsoft.com/office/powerpoint/2010/main" val="140678353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Pomiar tętna</a:t>
            </a:r>
            <a:endParaRPr lang="pl-PL" dirty="0"/>
          </a:p>
        </p:txBody>
      </p:sp>
      <p:sp>
        <p:nvSpPr>
          <p:cNvPr id="3" name="Symbol zastępczy zawartości 2"/>
          <p:cNvSpPr>
            <a:spLocks noGrp="1"/>
          </p:cNvSpPr>
          <p:nvPr>
            <p:ph idx="1"/>
          </p:nvPr>
        </p:nvSpPr>
        <p:spPr/>
        <p:txBody>
          <a:bodyPr/>
          <a:lstStyle/>
          <a:p>
            <a:r>
              <a:rPr lang="pl-PL" dirty="0"/>
              <a:t>Tętno badamy:</a:t>
            </a:r>
          </a:p>
          <a:p>
            <a:r>
              <a:rPr lang="pl-PL" dirty="0"/>
              <a:t>1. metodą </a:t>
            </a:r>
            <a:r>
              <a:rPr lang="pl-PL" dirty="0" err="1"/>
              <a:t>palpacyjną</a:t>
            </a:r>
            <a:r>
              <a:rPr lang="pl-PL" dirty="0"/>
              <a:t>,</a:t>
            </a:r>
          </a:p>
          <a:p>
            <a:r>
              <a:rPr lang="pl-PL" dirty="0"/>
              <a:t>2. za pomocą stetoskopu osłuchując akcję serca,</a:t>
            </a:r>
          </a:p>
          <a:p>
            <a:r>
              <a:rPr lang="pl-PL" dirty="0"/>
              <a:t>3. po podłączeniu chorego do aparatury monitorującej np. kardiomonitora,</a:t>
            </a:r>
          </a:p>
          <a:p>
            <a:r>
              <a:rPr lang="pl-PL" dirty="0"/>
              <a:t>4. metodą elektroniczną.</a:t>
            </a:r>
          </a:p>
          <a:p>
            <a:endParaRPr lang="pl-PL" dirty="0"/>
          </a:p>
        </p:txBody>
      </p:sp>
    </p:spTree>
    <p:extLst>
      <p:ext uri="{BB962C8B-B14F-4D97-AF65-F5344CB8AC3E}">
        <p14:creationId xmlns:p14="http://schemas.microsoft.com/office/powerpoint/2010/main" val="362320307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Pomiar tętna</a:t>
            </a:r>
            <a:endParaRPr lang="pl-PL" dirty="0"/>
          </a:p>
        </p:txBody>
      </p:sp>
      <p:sp>
        <p:nvSpPr>
          <p:cNvPr id="3" name="Symbol zastępczy zawartości 2">
            <a:extLst>
              <a:ext uri="{FF2B5EF4-FFF2-40B4-BE49-F238E27FC236}">
                <a16:creationId xmlns="" xmlns:a16="http://schemas.microsoft.com/office/drawing/2014/main" id="{487CE313-6E8D-4121-B5F6-4E99E748A18D}"/>
              </a:ext>
            </a:extLst>
          </p:cNvPr>
          <p:cNvSpPr>
            <a:spLocks noGrp="1"/>
          </p:cNvSpPr>
          <p:nvPr>
            <p:ph idx="1"/>
          </p:nvPr>
        </p:nvSpPr>
        <p:spPr/>
        <p:txBody>
          <a:bodyPr>
            <a:normAutofit fontScale="92500" lnSpcReduction="20000"/>
          </a:bodyPr>
          <a:lstStyle/>
          <a:p>
            <a:pPr marL="0" indent="0">
              <a:buNone/>
            </a:pPr>
            <a:r>
              <a:rPr lang="pl-PL" u="sng" dirty="0"/>
              <a:t>Typowym miejscem badania tętna jest tętnica promieniowa. W stanach nagłych tętno badamy na dużych tętnicach:</a:t>
            </a:r>
            <a:endParaRPr lang="pl-PL" dirty="0"/>
          </a:p>
          <a:p>
            <a:pPr marL="0" indent="0">
              <a:buNone/>
            </a:pPr>
            <a:r>
              <a:rPr lang="pl-PL" dirty="0"/>
              <a:t>- szyjnej</a:t>
            </a:r>
          </a:p>
          <a:p>
            <a:pPr marL="0" indent="0">
              <a:buNone/>
            </a:pPr>
            <a:r>
              <a:rPr lang="pl-PL" dirty="0"/>
              <a:t>- udowej</a:t>
            </a:r>
          </a:p>
          <a:p>
            <a:pPr marL="0" indent="0">
              <a:buNone/>
            </a:pPr>
            <a:r>
              <a:rPr lang="pl-PL" dirty="0"/>
              <a:t>- ramiennej</a:t>
            </a:r>
          </a:p>
          <a:p>
            <a:pPr>
              <a:buFontTx/>
              <a:buChar char="-"/>
            </a:pPr>
            <a:r>
              <a:rPr lang="pl-PL" dirty="0"/>
              <a:t>nad koniuszkiem serca</a:t>
            </a:r>
          </a:p>
          <a:p>
            <a:pPr>
              <a:buFontTx/>
              <a:buChar char="-"/>
            </a:pPr>
            <a:endParaRPr lang="pl-PL" dirty="0"/>
          </a:p>
          <a:p>
            <a:pPr marL="0" indent="0">
              <a:buNone/>
            </a:pPr>
            <a:r>
              <a:rPr lang="pl-PL" u="sng" dirty="0"/>
              <a:t>W zaburzeniach krążenia obwodowego tętno bada się na tętnicy:</a:t>
            </a:r>
            <a:endParaRPr lang="pl-PL" dirty="0"/>
          </a:p>
          <a:p>
            <a:pPr marL="0" indent="0">
              <a:buNone/>
            </a:pPr>
            <a:r>
              <a:rPr lang="pl-PL" dirty="0"/>
              <a:t>- grzbietowej stopy,</a:t>
            </a:r>
          </a:p>
          <a:p>
            <a:pPr marL="0" indent="0">
              <a:buNone/>
            </a:pPr>
            <a:r>
              <a:rPr lang="pl-PL" dirty="0"/>
              <a:t>- podkolanowej</a:t>
            </a:r>
          </a:p>
          <a:p>
            <a:pPr marL="0" indent="0">
              <a:buNone/>
            </a:pPr>
            <a:r>
              <a:rPr lang="pl-PL" dirty="0"/>
              <a:t>- piszczelowej tylnej.</a:t>
            </a:r>
          </a:p>
          <a:p>
            <a:endParaRPr lang="pl-PL" dirty="0"/>
          </a:p>
        </p:txBody>
      </p:sp>
    </p:spTree>
    <p:extLst>
      <p:ext uri="{BB962C8B-B14F-4D97-AF65-F5344CB8AC3E}">
        <p14:creationId xmlns:p14="http://schemas.microsoft.com/office/powerpoint/2010/main" val="196557360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Cechy tętna</a:t>
            </a:r>
            <a:endParaRPr lang="pl-PL" dirty="0"/>
          </a:p>
        </p:txBody>
      </p:sp>
      <p:sp>
        <p:nvSpPr>
          <p:cNvPr id="4" name="Rectangle 1">
            <a:extLst>
              <a:ext uri="{FF2B5EF4-FFF2-40B4-BE49-F238E27FC236}">
                <a16:creationId xmlns="" xmlns:a16="http://schemas.microsoft.com/office/drawing/2014/main" id="{8739DFA3-9C70-4527-B836-F01314675B30}"/>
              </a:ext>
            </a:extLst>
          </p:cNvPr>
          <p:cNvSpPr>
            <a:spLocks noGrp="1" noChangeArrowheads="1"/>
          </p:cNvSpPr>
          <p:nvPr>
            <p:ph idx="1"/>
          </p:nvPr>
        </p:nvSpPr>
        <p:spPr bwMode="auto">
          <a:xfrm>
            <a:off x="272716" y="1739881"/>
            <a:ext cx="10882964"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709613" algn="l"/>
              </a:tabLst>
              <a:defRPr>
                <a:solidFill>
                  <a:schemeClr val="tx1"/>
                </a:solidFill>
                <a:latin typeface="Arial" panose="020B0604020202020204" pitchFamily="34" charset="0"/>
              </a:defRPr>
            </a:lvl1pPr>
            <a:lvl2pPr eaLnBrk="0" fontAlgn="base" hangingPunct="0">
              <a:spcBef>
                <a:spcPct val="0"/>
              </a:spcBef>
              <a:spcAft>
                <a:spcPct val="0"/>
              </a:spcAft>
              <a:tabLst>
                <a:tab pos="709613" algn="l"/>
              </a:tabLst>
              <a:defRPr>
                <a:solidFill>
                  <a:schemeClr val="tx1"/>
                </a:solidFill>
                <a:latin typeface="Arial" panose="020B0604020202020204" pitchFamily="34" charset="0"/>
              </a:defRPr>
            </a:lvl2pPr>
            <a:lvl3pPr eaLnBrk="0" fontAlgn="base" hangingPunct="0">
              <a:spcBef>
                <a:spcPct val="0"/>
              </a:spcBef>
              <a:spcAft>
                <a:spcPct val="0"/>
              </a:spcAft>
              <a:tabLst>
                <a:tab pos="709613" algn="l"/>
              </a:tabLst>
              <a:defRPr>
                <a:solidFill>
                  <a:schemeClr val="tx1"/>
                </a:solidFill>
                <a:latin typeface="Arial" panose="020B0604020202020204" pitchFamily="34" charset="0"/>
              </a:defRPr>
            </a:lvl3pPr>
            <a:lvl4pPr eaLnBrk="0" fontAlgn="base" hangingPunct="0">
              <a:spcBef>
                <a:spcPct val="0"/>
              </a:spcBef>
              <a:spcAft>
                <a:spcPct val="0"/>
              </a:spcAft>
              <a:tabLst>
                <a:tab pos="709613" algn="l"/>
              </a:tabLst>
              <a:defRPr>
                <a:solidFill>
                  <a:schemeClr val="tx1"/>
                </a:solidFill>
                <a:latin typeface="Arial" panose="020B0604020202020204" pitchFamily="34" charset="0"/>
              </a:defRPr>
            </a:lvl4pPr>
            <a:lvl5pPr eaLnBrk="0" fontAlgn="base" hangingPunct="0">
              <a:spcBef>
                <a:spcPct val="0"/>
              </a:spcBef>
              <a:spcAft>
                <a:spcPct val="0"/>
              </a:spcAft>
              <a:tabLst>
                <a:tab pos="709613" algn="l"/>
              </a:tabLst>
              <a:defRPr>
                <a:solidFill>
                  <a:schemeClr val="tx1"/>
                </a:solidFill>
                <a:latin typeface="Arial" panose="020B0604020202020204" pitchFamily="34" charset="0"/>
              </a:defRPr>
            </a:lvl5pPr>
            <a:lvl6pPr eaLnBrk="0" fontAlgn="base" hangingPunct="0">
              <a:spcBef>
                <a:spcPct val="0"/>
              </a:spcBef>
              <a:spcAft>
                <a:spcPct val="0"/>
              </a:spcAft>
              <a:tabLst>
                <a:tab pos="709613" algn="l"/>
              </a:tabLst>
              <a:defRPr>
                <a:solidFill>
                  <a:schemeClr val="tx1"/>
                </a:solidFill>
                <a:latin typeface="Arial" panose="020B0604020202020204" pitchFamily="34" charset="0"/>
              </a:defRPr>
            </a:lvl6pPr>
            <a:lvl7pPr eaLnBrk="0" fontAlgn="base" hangingPunct="0">
              <a:spcBef>
                <a:spcPct val="0"/>
              </a:spcBef>
              <a:spcAft>
                <a:spcPct val="0"/>
              </a:spcAft>
              <a:tabLst>
                <a:tab pos="709613" algn="l"/>
              </a:tabLst>
              <a:defRPr>
                <a:solidFill>
                  <a:schemeClr val="tx1"/>
                </a:solidFill>
                <a:latin typeface="Arial" panose="020B0604020202020204" pitchFamily="34" charset="0"/>
              </a:defRPr>
            </a:lvl7pPr>
            <a:lvl8pPr eaLnBrk="0" fontAlgn="base" hangingPunct="0">
              <a:spcBef>
                <a:spcPct val="0"/>
              </a:spcBef>
              <a:spcAft>
                <a:spcPct val="0"/>
              </a:spcAft>
              <a:tabLst>
                <a:tab pos="709613" algn="l"/>
              </a:tabLst>
              <a:defRPr>
                <a:solidFill>
                  <a:schemeClr val="tx1"/>
                </a:solidFill>
                <a:latin typeface="Arial" panose="020B0604020202020204" pitchFamily="34" charset="0"/>
              </a:defRPr>
            </a:lvl8pPr>
            <a:lvl9pPr eaLnBrk="0" fontAlgn="base" hangingPunct="0">
              <a:spcBef>
                <a:spcPct val="0"/>
              </a:spcBef>
              <a:spcAft>
                <a:spcPct val="0"/>
              </a:spcAft>
              <a:tabLst>
                <a:tab pos="709613"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709613" algn="l"/>
              </a:tabLst>
            </a:pPr>
            <a:r>
              <a:rPr kumimoji="0" lang="pl-PL" altLang="zh-CN" sz="2400" b="0" i="0" u="none" strike="noStrike" cap="none" normalizeH="0" baseline="0" dirty="0" smtClean="0">
                <a:ln>
                  <a:noFill/>
                </a:ln>
                <a:solidFill>
                  <a:schemeClr val="tx1"/>
                </a:solidFill>
                <a:effectLst/>
                <a:latin typeface="+mn-lt"/>
                <a:ea typeface="SimSun" panose="02010600030101010101" pitchFamily="2" charset="-122"/>
                <a:cs typeface="Times New Roman" panose="02020603050405020304" pitchFamily="18" charset="0"/>
              </a:rPr>
              <a:t>1</a:t>
            </a:r>
            <a:r>
              <a:rPr kumimoji="0" lang="pl-PL" altLang="zh-CN" sz="2400" b="0" i="0" u="none" strike="noStrike" cap="none" normalizeH="0" baseline="0" dirty="0">
                <a:ln>
                  <a:noFill/>
                </a:ln>
                <a:solidFill>
                  <a:schemeClr val="tx1"/>
                </a:solidFill>
                <a:effectLst/>
                <a:latin typeface="+mn-lt"/>
                <a:ea typeface="SimSun" panose="02010600030101010101" pitchFamily="2" charset="-122"/>
                <a:cs typeface="Times New Roman" panose="02020603050405020304" pitchFamily="18" charset="0"/>
              </a:rPr>
              <a:t>. SZYBKOŚĆ TĘTNA, czyli ilość uderzeń na minutę, jest wyrazem szybkości pracy serca. W warunkach fizjologicznych szybkość tętna zależy od:</a:t>
            </a:r>
            <a:endParaRPr kumimoji="0" lang="pl-PL" altLang="zh-CN" sz="24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709613" algn="l"/>
              </a:tabLst>
            </a:pPr>
            <a:r>
              <a:rPr kumimoji="0" lang="pl-PL" altLang="zh-CN" sz="2400" b="0" i="0" u="none" strike="noStrike" cap="none" normalizeH="0" baseline="0" dirty="0">
                <a:ln>
                  <a:noFill/>
                </a:ln>
                <a:solidFill>
                  <a:schemeClr val="tx1"/>
                </a:solidFill>
                <a:effectLst/>
                <a:latin typeface="+mn-lt"/>
                <a:ea typeface="SimSun" panose="02010600030101010101" pitchFamily="2" charset="-122"/>
                <a:cs typeface="Times New Roman" panose="02020603050405020304" pitchFamily="18" charset="0"/>
              </a:rPr>
              <a:t>a)  wieku :</a:t>
            </a:r>
            <a:endParaRPr kumimoji="0" lang="pl-PL" altLang="zh-CN" sz="24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Char char="•"/>
              <a:tabLst>
                <a:tab pos="709613" algn="l"/>
              </a:tabLst>
            </a:pPr>
            <a:r>
              <a:rPr kumimoji="0" lang="pl-PL" altLang="zh-CN" sz="2400" b="0" i="0" u="none" strike="noStrike" cap="none" normalizeH="0" baseline="0" dirty="0">
                <a:ln>
                  <a:noFill/>
                </a:ln>
                <a:solidFill>
                  <a:schemeClr val="tx1"/>
                </a:solidFill>
                <a:effectLst/>
                <a:latin typeface="+mn-lt"/>
                <a:ea typeface="SimSun" panose="02010600030101010101" pitchFamily="2" charset="-122"/>
                <a:cs typeface="Times New Roman" panose="02020603050405020304" pitchFamily="18" charset="0"/>
              </a:rPr>
              <a:t>u noworodka - 140 ud/min.</a:t>
            </a:r>
            <a:endParaRPr kumimoji="0" lang="pl-PL" altLang="zh-CN" sz="24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Char char="•"/>
              <a:tabLst>
                <a:tab pos="709613" algn="l"/>
              </a:tabLst>
            </a:pPr>
            <a:r>
              <a:rPr kumimoji="0" lang="pl-PL" altLang="zh-CN" sz="2400" b="0" i="0" u="none" strike="noStrike" cap="none" normalizeH="0" baseline="0" dirty="0">
                <a:ln>
                  <a:noFill/>
                </a:ln>
                <a:solidFill>
                  <a:schemeClr val="tx1"/>
                </a:solidFill>
                <a:effectLst/>
                <a:latin typeface="+mn-lt"/>
                <a:ea typeface="SimSun" panose="02010600030101010101" pitchFamily="2" charset="-122"/>
                <a:cs typeface="Times New Roman" panose="02020603050405020304" pitchFamily="18" charset="0"/>
              </a:rPr>
              <a:t>1 - 6 m. ż. 130 ud/min.</a:t>
            </a:r>
            <a:endParaRPr kumimoji="0" lang="pl-PL" altLang="zh-CN" sz="24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Char char="•"/>
              <a:tabLst>
                <a:tab pos="709613" algn="l"/>
              </a:tabLst>
            </a:pPr>
            <a:r>
              <a:rPr kumimoji="0" lang="pl-PL" altLang="zh-CN" sz="2400" b="0" i="0" u="none" strike="noStrike" cap="none" normalizeH="0" baseline="0" dirty="0">
                <a:ln>
                  <a:noFill/>
                </a:ln>
                <a:solidFill>
                  <a:schemeClr val="tx1"/>
                </a:solidFill>
                <a:effectLst/>
                <a:latin typeface="+mn-lt"/>
                <a:ea typeface="SimSun" panose="02010600030101010101" pitchFamily="2" charset="-122"/>
                <a:cs typeface="Times New Roman" panose="02020603050405020304" pitchFamily="18" charset="0"/>
              </a:rPr>
              <a:t>6 - 12 </a:t>
            </a:r>
            <a:r>
              <a:rPr kumimoji="0" lang="pl-PL" altLang="zh-CN" sz="2400" b="0" i="0" u="none" strike="noStrike" cap="none" normalizeH="0" baseline="0" dirty="0" smtClean="0">
                <a:ln>
                  <a:noFill/>
                </a:ln>
                <a:solidFill>
                  <a:schemeClr val="tx1"/>
                </a:solidFill>
                <a:effectLst/>
                <a:latin typeface="+mn-lt"/>
                <a:ea typeface="SimSun" panose="02010600030101010101" pitchFamily="2" charset="-122"/>
                <a:cs typeface="Times New Roman" panose="02020603050405020304" pitchFamily="18" charset="0"/>
              </a:rPr>
              <a:t>m. </a:t>
            </a:r>
            <a:r>
              <a:rPr kumimoji="0" lang="pl-PL" altLang="zh-CN" sz="2400" b="0" i="0" u="none" strike="noStrike" cap="none" normalizeH="0" baseline="0" dirty="0">
                <a:ln>
                  <a:noFill/>
                </a:ln>
                <a:solidFill>
                  <a:schemeClr val="tx1"/>
                </a:solidFill>
                <a:effectLst/>
                <a:latin typeface="+mn-lt"/>
                <a:ea typeface="SimSun" panose="02010600030101010101" pitchFamily="2" charset="-122"/>
                <a:cs typeface="Times New Roman" panose="02020603050405020304" pitchFamily="18" charset="0"/>
              </a:rPr>
              <a:t>ż. 115 ud/min.</a:t>
            </a:r>
            <a:endParaRPr kumimoji="0" lang="pl-PL" altLang="zh-CN" sz="24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Char char="•"/>
              <a:tabLst>
                <a:tab pos="709613" algn="l"/>
              </a:tabLst>
            </a:pPr>
            <a:r>
              <a:rPr kumimoji="0" lang="pl-PL" altLang="zh-CN" sz="2400" b="0" i="0" u="none" strike="noStrike" cap="none" normalizeH="0" baseline="0" dirty="0">
                <a:ln>
                  <a:noFill/>
                </a:ln>
                <a:solidFill>
                  <a:schemeClr val="tx1"/>
                </a:solidFill>
                <a:effectLst/>
                <a:latin typeface="+mn-lt"/>
                <a:ea typeface="SimSun" panose="02010600030101010101" pitchFamily="2" charset="-122"/>
                <a:cs typeface="Times New Roman" panose="02020603050405020304" pitchFamily="18" charset="0"/>
              </a:rPr>
              <a:t>1 - 2 r. ż. 110 ud/min.</a:t>
            </a:r>
            <a:endParaRPr kumimoji="0" lang="pl-PL" altLang="zh-CN" sz="24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Char char="•"/>
              <a:tabLst>
                <a:tab pos="709613" algn="l"/>
              </a:tabLst>
            </a:pPr>
            <a:r>
              <a:rPr kumimoji="0" lang="pl-PL" altLang="zh-CN" sz="2400" b="0" i="0" u="none" strike="noStrike" cap="none" normalizeH="0" baseline="0" dirty="0">
                <a:ln>
                  <a:noFill/>
                </a:ln>
                <a:solidFill>
                  <a:schemeClr val="tx1"/>
                </a:solidFill>
                <a:effectLst/>
                <a:latin typeface="+mn-lt"/>
                <a:ea typeface="SimSun" panose="02010600030101010101" pitchFamily="2" charset="-122"/>
                <a:cs typeface="Times New Roman" panose="02020603050405020304" pitchFamily="18" charset="0"/>
              </a:rPr>
              <a:t>2 - 6 r. ż. 103 ud/min.</a:t>
            </a:r>
            <a:endParaRPr kumimoji="0" lang="pl-PL" altLang="zh-CN" sz="24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Char char="•"/>
              <a:tabLst>
                <a:tab pos="709613" algn="l"/>
              </a:tabLst>
            </a:pPr>
            <a:r>
              <a:rPr kumimoji="0" lang="pl-PL" altLang="zh-CN" sz="2400" b="0" i="0" u="none" strike="noStrike" cap="none" normalizeH="0" baseline="0" dirty="0">
                <a:ln>
                  <a:noFill/>
                </a:ln>
                <a:solidFill>
                  <a:schemeClr val="tx1"/>
                </a:solidFill>
                <a:effectLst/>
                <a:latin typeface="+mn-lt"/>
                <a:ea typeface="SimSun" panose="02010600030101010101" pitchFamily="2" charset="-122"/>
                <a:cs typeface="Times New Roman" panose="02020603050405020304" pitchFamily="18" charset="0"/>
              </a:rPr>
              <a:t>6 - 10 r. ż. 95 ud/min.</a:t>
            </a:r>
            <a:endParaRPr kumimoji="0" lang="pl-PL" altLang="zh-CN" sz="24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Char char="•"/>
              <a:tabLst>
                <a:tab pos="709613" algn="l"/>
              </a:tabLst>
            </a:pPr>
            <a:r>
              <a:rPr kumimoji="0" lang="pl-PL" altLang="zh-CN" sz="2400" b="0" i="0" u="none" strike="noStrike" cap="none" normalizeH="0" baseline="0" dirty="0">
                <a:ln>
                  <a:noFill/>
                </a:ln>
                <a:solidFill>
                  <a:schemeClr val="tx1"/>
                </a:solidFill>
                <a:effectLst/>
                <a:latin typeface="+mn-lt"/>
                <a:ea typeface="SimSun" panose="02010600030101010101" pitchFamily="2" charset="-122"/>
                <a:cs typeface="Times New Roman" panose="02020603050405020304" pitchFamily="18" charset="0"/>
              </a:rPr>
              <a:t>10 - 14 r. ż. 85 ud/min.</a:t>
            </a:r>
            <a:endParaRPr kumimoji="0" lang="pl-PL" altLang="zh-CN" sz="24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Char char="•"/>
              <a:tabLst>
                <a:tab pos="709613" algn="l"/>
              </a:tabLst>
            </a:pPr>
            <a:r>
              <a:rPr kumimoji="0" lang="pl-PL" altLang="zh-CN" sz="2400" b="0" i="0" u="none" strike="noStrike" cap="none" normalizeH="0" baseline="0" dirty="0">
                <a:ln>
                  <a:noFill/>
                </a:ln>
                <a:solidFill>
                  <a:schemeClr val="tx1"/>
                </a:solidFill>
                <a:effectLst/>
                <a:latin typeface="+mn-lt"/>
                <a:ea typeface="SimSun" panose="02010600030101010101" pitchFamily="2" charset="-122"/>
                <a:cs typeface="Times New Roman" panose="02020603050405020304" pitchFamily="18" charset="0"/>
              </a:rPr>
              <a:t>dorośli 64 - 72 ud/min.</a:t>
            </a:r>
            <a:endParaRPr kumimoji="0" lang="pl-PL" altLang="zh-CN" sz="24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Char char="•"/>
              <a:tabLst>
                <a:tab pos="709613" algn="l"/>
              </a:tabLst>
            </a:pPr>
            <a:r>
              <a:rPr kumimoji="0" lang="pl-PL" altLang="zh-CN" sz="2400" b="0" i="0" u="none" strike="noStrike" cap="none" normalizeH="0" baseline="0" dirty="0">
                <a:ln>
                  <a:noFill/>
                </a:ln>
                <a:solidFill>
                  <a:schemeClr val="tx1"/>
                </a:solidFill>
                <a:effectLst/>
                <a:latin typeface="+mn-lt"/>
                <a:ea typeface="SimSun" panose="02010600030101010101" pitchFamily="2" charset="-122"/>
                <a:cs typeface="Times New Roman" panose="02020603050405020304" pitchFamily="18" charset="0"/>
              </a:rPr>
              <a:t>wiek geriatryczny ok.60 ale może ulec przyśpieszeniu do 90-95 ud/min</a:t>
            </a:r>
            <a:r>
              <a:rPr kumimoji="0" lang="pl-PL" altLang="zh-CN" sz="2400" b="0" i="0" u="none" strike="noStrike" cap="none" normalizeH="0" baseline="0" dirty="0" smtClean="0">
                <a:ln>
                  <a:noFill/>
                </a:ln>
                <a:solidFill>
                  <a:schemeClr val="tx1"/>
                </a:solidFill>
                <a:effectLst/>
                <a:latin typeface="+mn-lt"/>
                <a:ea typeface="SimSun" panose="02010600030101010101" pitchFamily="2" charset="-122"/>
                <a:cs typeface="Times New Roman" panose="02020603050405020304" pitchFamily="18" charset="0"/>
              </a:rPr>
              <a:t>.</a:t>
            </a:r>
            <a:endParaRPr kumimoji="0" lang="pl-PL" altLang="zh-CN" sz="2400" b="0" i="0" u="none" strike="noStrike" cap="none" normalizeH="0" baseline="0" dirty="0">
              <a:ln>
                <a:noFill/>
              </a:ln>
              <a:solidFill>
                <a:schemeClr val="tx1"/>
              </a:solidFill>
              <a:effectLst/>
              <a:latin typeface="+mn-lt"/>
            </a:endParaRPr>
          </a:p>
        </p:txBody>
      </p:sp>
    </p:spTree>
    <p:extLst>
      <p:ext uri="{BB962C8B-B14F-4D97-AF65-F5344CB8AC3E}">
        <p14:creationId xmlns:p14="http://schemas.microsoft.com/office/powerpoint/2010/main" val="96503282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Cechy tętna</a:t>
            </a:r>
            <a:endParaRPr lang="pl-PL" dirty="0"/>
          </a:p>
        </p:txBody>
      </p:sp>
      <p:sp>
        <p:nvSpPr>
          <p:cNvPr id="3" name="Symbol zastępczy zawartości 2"/>
          <p:cNvSpPr>
            <a:spLocks noGrp="1"/>
          </p:cNvSpPr>
          <p:nvPr>
            <p:ph idx="1"/>
          </p:nvPr>
        </p:nvSpPr>
        <p:spPr/>
        <p:txBody>
          <a:bodyPr/>
          <a:lstStyle/>
          <a:p>
            <a:pPr marL="0" lvl="0" indent="0" eaLnBrk="0" fontAlgn="base" hangingPunct="0">
              <a:lnSpc>
                <a:spcPct val="100000"/>
              </a:lnSpc>
              <a:spcBef>
                <a:spcPct val="0"/>
              </a:spcBef>
              <a:spcAft>
                <a:spcPct val="0"/>
              </a:spcAft>
              <a:buClrTx/>
              <a:buSzTx/>
              <a:buNone/>
              <a:tabLst>
                <a:tab pos="709613" algn="l"/>
              </a:tabLst>
            </a:pPr>
            <a:r>
              <a:rPr lang="pl-PL" altLang="zh-CN" dirty="0">
                <a:solidFill>
                  <a:schemeClr val="tx1"/>
                </a:solidFill>
                <a:ea typeface="SimSun" panose="02010600030101010101" pitchFamily="2" charset="-122"/>
                <a:cs typeface="Times New Roman" panose="02020603050405020304" pitchFamily="18" charset="0"/>
              </a:rPr>
              <a:t>b) wysiłku fizycznego,</a:t>
            </a:r>
            <a:endParaRPr lang="pl-PL" altLang="zh-CN" dirty="0">
              <a:solidFill>
                <a:schemeClr val="tx1"/>
              </a:solidFill>
            </a:endParaRPr>
          </a:p>
          <a:p>
            <a:pPr marL="0" lvl="0" indent="0" eaLnBrk="0" fontAlgn="base" hangingPunct="0">
              <a:lnSpc>
                <a:spcPct val="100000"/>
              </a:lnSpc>
              <a:spcBef>
                <a:spcPct val="0"/>
              </a:spcBef>
              <a:spcAft>
                <a:spcPct val="0"/>
              </a:spcAft>
              <a:buClrTx/>
              <a:buSzTx/>
              <a:buNone/>
              <a:tabLst>
                <a:tab pos="709613" algn="l"/>
              </a:tabLst>
            </a:pPr>
            <a:r>
              <a:rPr lang="pl-PL" altLang="zh-CN" dirty="0">
                <a:solidFill>
                  <a:schemeClr val="tx1"/>
                </a:solidFill>
                <a:ea typeface="SimSun" panose="02010600030101010101" pitchFamily="2" charset="-122"/>
                <a:cs typeface="Times New Roman" panose="02020603050405020304" pitchFamily="18" charset="0"/>
              </a:rPr>
              <a:t>c) stanów emocjonalnych,</a:t>
            </a:r>
            <a:endParaRPr lang="pl-PL" altLang="zh-CN" dirty="0">
              <a:solidFill>
                <a:schemeClr val="tx1"/>
              </a:solidFill>
            </a:endParaRPr>
          </a:p>
          <a:p>
            <a:pPr marL="0" lvl="0" indent="0" eaLnBrk="0" fontAlgn="base" hangingPunct="0">
              <a:lnSpc>
                <a:spcPct val="100000"/>
              </a:lnSpc>
              <a:spcBef>
                <a:spcPct val="0"/>
              </a:spcBef>
              <a:spcAft>
                <a:spcPct val="0"/>
              </a:spcAft>
              <a:buClrTx/>
              <a:buSzTx/>
              <a:buNone/>
              <a:tabLst>
                <a:tab pos="709613" algn="l"/>
              </a:tabLst>
            </a:pPr>
            <a:r>
              <a:rPr lang="pl-PL" altLang="zh-CN" dirty="0">
                <a:solidFill>
                  <a:schemeClr val="tx1"/>
                </a:solidFill>
                <a:ea typeface="SimSun" panose="02010600030101010101" pitchFamily="2" charset="-122"/>
                <a:cs typeface="Times New Roman" panose="02020603050405020304" pitchFamily="18" charset="0"/>
              </a:rPr>
              <a:t>d) pozycji ciała - tętno mierzone u człowieka leżącego i stojącego wykazuje różnicę do 10 uderzeń/minutę.</a:t>
            </a:r>
            <a:endParaRPr lang="pl-PL" altLang="zh-CN" dirty="0">
              <a:solidFill>
                <a:schemeClr val="tx1"/>
              </a:solidFill>
            </a:endParaRPr>
          </a:p>
          <a:p>
            <a:endParaRPr lang="pl-PL" dirty="0"/>
          </a:p>
        </p:txBody>
      </p:sp>
    </p:spTree>
    <p:extLst>
      <p:ext uri="{BB962C8B-B14F-4D97-AF65-F5344CB8AC3E}">
        <p14:creationId xmlns:p14="http://schemas.microsoft.com/office/powerpoint/2010/main" val="199013617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Pomiar tętna</a:t>
            </a:r>
            <a:endParaRPr lang="pl-PL" dirty="0"/>
          </a:p>
        </p:txBody>
      </p:sp>
      <p:sp>
        <p:nvSpPr>
          <p:cNvPr id="4" name="Rectangle 1">
            <a:extLst>
              <a:ext uri="{FF2B5EF4-FFF2-40B4-BE49-F238E27FC236}">
                <a16:creationId xmlns="" xmlns:a16="http://schemas.microsoft.com/office/drawing/2014/main" id="{5D6A0385-5A39-418B-A4B7-288E2BB4B56A}"/>
              </a:ext>
            </a:extLst>
          </p:cNvPr>
          <p:cNvSpPr>
            <a:spLocks noGrp="1" noChangeArrowheads="1"/>
          </p:cNvSpPr>
          <p:nvPr>
            <p:ph idx="1"/>
          </p:nvPr>
        </p:nvSpPr>
        <p:spPr bwMode="auto">
          <a:xfrm>
            <a:off x="415490" y="1859952"/>
            <a:ext cx="10058400"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zh-CN" sz="2400" b="0" i="0" u="sng" strike="noStrike" cap="none" normalizeH="0" baseline="0" dirty="0"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Czynniki </a:t>
            </a:r>
            <a:r>
              <a:rPr kumimoji="0" lang="pl-PL" altLang="zh-CN" sz="2400" b="0" i="0" u="sng"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powodujące wzrost szybkości tętna (tachykardia - przyśpieszenie ponad 100 ud/min):</a:t>
            </a:r>
            <a:endParaRPr kumimoji="0" lang="pl-PL" altLang="zh-CN"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zh-CN" sz="2400" b="0"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1. fizjologiczne:</a:t>
            </a:r>
            <a:endParaRPr kumimoji="0" lang="pl-PL" altLang="zh-CN"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zh-CN" sz="2400" b="0"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wiek,</a:t>
            </a:r>
            <a:endParaRPr kumimoji="0" lang="pl-PL" altLang="zh-CN"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zh-CN" sz="2400" b="0"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stany emocjonalne,</a:t>
            </a:r>
            <a:endParaRPr kumimoji="0" lang="pl-PL" altLang="zh-CN"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zh-CN" sz="2400" b="0"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wysiłek fizyczny,</a:t>
            </a:r>
            <a:endParaRPr kumimoji="0" lang="pl-PL" altLang="zh-CN"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zh-CN" sz="2400" b="0"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spożycie alkoholu, nikotyny u ludzi młodych,</a:t>
            </a:r>
            <a:endParaRPr kumimoji="0" lang="pl-PL" altLang="zh-CN"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zh-CN" sz="2400" b="0"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2. patologiczne:</a:t>
            </a:r>
            <a:endParaRPr kumimoji="0" lang="pl-PL" altLang="zh-CN"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zh-CN" sz="2400" b="0"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choroby gorączkowe (wzrost o 1°C temp. ciała odpowiada wzrostowi tętna</a:t>
            </a:r>
            <a:endParaRPr kumimoji="0" lang="pl-PL" altLang="zh-CN"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zh-CN" sz="2400" b="0"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o 10-20 u./min),</a:t>
            </a:r>
            <a:endParaRPr kumimoji="0" lang="pl-PL" altLang="zh-CN"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zh-CN" sz="2400" b="0"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choroby serca (niewydolność krążenia, nerwica),</a:t>
            </a:r>
            <a:endParaRPr kumimoji="0" lang="pl-PL" altLang="zh-CN"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zh-CN" sz="2400" b="0" i="0" u="none" strike="noStrike" cap="none" normalizeH="0" baseline="0" dirty="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hipowolemia (utrata krwi, odwodnienie</a:t>
            </a:r>
            <a:r>
              <a:rPr kumimoji="0" lang="pl-PL" altLang="zh-CN" sz="2400" b="0" i="0" u="none" strike="noStrike" cap="none" normalizeH="0" baseline="0" dirty="0"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a:t>
            </a:r>
            <a:endParaRPr kumimoji="0" lang="pl-PL" altLang="zh-CN" sz="24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81886650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Pomiar tętna</a:t>
            </a:r>
            <a:endParaRPr lang="pl-PL" dirty="0"/>
          </a:p>
        </p:txBody>
      </p:sp>
      <p:sp>
        <p:nvSpPr>
          <p:cNvPr id="3" name="Symbol zastępczy zawartości 2">
            <a:extLst>
              <a:ext uri="{FF2B5EF4-FFF2-40B4-BE49-F238E27FC236}">
                <a16:creationId xmlns="" xmlns:a16="http://schemas.microsoft.com/office/drawing/2014/main" id="{17DC0E31-B447-4904-B5C7-31E0EADCA069}"/>
              </a:ext>
            </a:extLst>
          </p:cNvPr>
          <p:cNvSpPr>
            <a:spLocks noGrp="1"/>
          </p:cNvSpPr>
          <p:nvPr>
            <p:ph idx="1"/>
          </p:nvPr>
        </p:nvSpPr>
        <p:spPr/>
        <p:txBody>
          <a:bodyPr>
            <a:normAutofit/>
          </a:bodyPr>
          <a:lstStyle/>
          <a:p>
            <a:pPr marL="0" lvl="0" indent="0" eaLnBrk="0" fontAlgn="base" hangingPunct="0">
              <a:lnSpc>
                <a:spcPct val="100000"/>
              </a:lnSpc>
              <a:spcBef>
                <a:spcPct val="0"/>
              </a:spcBef>
              <a:spcAft>
                <a:spcPct val="0"/>
              </a:spcAft>
              <a:buNone/>
            </a:pPr>
            <a:r>
              <a:rPr lang="pl-PL" altLang="zh-CN" u="sng" dirty="0">
                <a:latin typeface="Times New Roman" panose="02020603050405020304" pitchFamily="18" charset="0"/>
                <a:ea typeface="SimSun" panose="02010600030101010101" pitchFamily="2" charset="-122"/>
                <a:cs typeface="Times New Roman" panose="02020603050405020304" pitchFamily="18" charset="0"/>
              </a:rPr>
              <a:t>Czynniki powodujące zwolnienie tętna (bradykardia - poniżej 60 ud/min):</a:t>
            </a:r>
            <a:endParaRPr lang="pl-PL" altLang="zh-CN" dirty="0"/>
          </a:p>
          <a:p>
            <a:pPr marL="0" lvl="0" indent="0" eaLnBrk="0" fontAlgn="base" hangingPunct="0">
              <a:lnSpc>
                <a:spcPct val="100000"/>
              </a:lnSpc>
              <a:spcBef>
                <a:spcPct val="0"/>
              </a:spcBef>
              <a:spcAft>
                <a:spcPct val="0"/>
              </a:spcAft>
              <a:buNone/>
            </a:pPr>
            <a:r>
              <a:rPr lang="pl-PL" altLang="zh-CN" dirty="0">
                <a:latin typeface="Times New Roman" panose="02020603050405020304" pitchFamily="18" charset="0"/>
                <a:ea typeface="SimSun" panose="02010600030101010101" pitchFamily="2" charset="-122"/>
                <a:cs typeface="Times New Roman" panose="02020603050405020304" pitchFamily="18" charset="0"/>
              </a:rPr>
              <a:t>1. fizjologicznie:</a:t>
            </a:r>
            <a:endParaRPr lang="pl-PL" altLang="zh-CN" dirty="0"/>
          </a:p>
          <a:p>
            <a:pPr marL="0" lvl="0" indent="0" eaLnBrk="0" fontAlgn="base" hangingPunct="0">
              <a:lnSpc>
                <a:spcPct val="100000"/>
              </a:lnSpc>
              <a:spcBef>
                <a:spcPct val="0"/>
              </a:spcBef>
              <a:spcAft>
                <a:spcPct val="0"/>
              </a:spcAft>
              <a:buNone/>
            </a:pPr>
            <a:r>
              <a:rPr lang="pl-PL" altLang="zh-CN" dirty="0">
                <a:latin typeface="Times New Roman" panose="02020603050405020304" pitchFamily="18" charset="0"/>
                <a:ea typeface="SimSun" panose="02010600030101010101" pitchFamily="2" charset="-122"/>
                <a:cs typeface="Times New Roman" panose="02020603050405020304" pitchFamily="18" charset="0"/>
              </a:rPr>
              <a:t>- sen,</a:t>
            </a:r>
            <a:endParaRPr lang="pl-PL" altLang="zh-CN" dirty="0"/>
          </a:p>
          <a:p>
            <a:pPr marL="0" lvl="0" indent="0" eaLnBrk="0" fontAlgn="base" hangingPunct="0">
              <a:lnSpc>
                <a:spcPct val="100000"/>
              </a:lnSpc>
              <a:spcBef>
                <a:spcPct val="0"/>
              </a:spcBef>
              <a:spcAft>
                <a:spcPct val="0"/>
              </a:spcAft>
              <a:buNone/>
            </a:pPr>
            <a:r>
              <a:rPr lang="pl-PL" altLang="zh-CN" dirty="0">
                <a:latin typeface="Times New Roman" panose="02020603050405020304" pitchFamily="18" charset="0"/>
                <a:ea typeface="SimSun" panose="02010600030101010101" pitchFamily="2" charset="-122"/>
                <a:cs typeface="Times New Roman" panose="02020603050405020304" pitchFamily="18" charset="0"/>
              </a:rPr>
              <a:t>- pozycja leżąca,</a:t>
            </a:r>
            <a:endParaRPr lang="pl-PL" altLang="zh-CN" dirty="0"/>
          </a:p>
          <a:p>
            <a:pPr marL="0" lvl="0" indent="0" eaLnBrk="0" fontAlgn="base" hangingPunct="0">
              <a:lnSpc>
                <a:spcPct val="100000"/>
              </a:lnSpc>
              <a:spcBef>
                <a:spcPct val="0"/>
              </a:spcBef>
              <a:spcAft>
                <a:spcPct val="0"/>
              </a:spcAft>
              <a:buNone/>
            </a:pPr>
            <a:r>
              <a:rPr lang="pl-PL" altLang="zh-CN" dirty="0">
                <a:latin typeface="Times New Roman" panose="02020603050405020304" pitchFamily="18" charset="0"/>
                <a:ea typeface="SimSun" panose="02010600030101010101" pitchFamily="2" charset="-122"/>
                <a:cs typeface="Times New Roman" panose="02020603050405020304" pitchFamily="18" charset="0"/>
              </a:rPr>
              <a:t>- u sportowców,</a:t>
            </a:r>
            <a:endParaRPr lang="pl-PL" altLang="zh-CN" dirty="0"/>
          </a:p>
          <a:p>
            <a:pPr marL="0" lvl="0" indent="0" eaLnBrk="0" fontAlgn="base" hangingPunct="0">
              <a:lnSpc>
                <a:spcPct val="100000"/>
              </a:lnSpc>
              <a:spcBef>
                <a:spcPct val="0"/>
              </a:spcBef>
              <a:spcAft>
                <a:spcPct val="0"/>
              </a:spcAft>
              <a:buNone/>
            </a:pPr>
            <a:r>
              <a:rPr lang="pl-PL" altLang="zh-CN" dirty="0">
                <a:latin typeface="Times New Roman" panose="02020603050405020304" pitchFamily="18" charset="0"/>
                <a:ea typeface="SimSun" panose="02010600030101010101" pitchFamily="2" charset="-122"/>
                <a:cs typeface="Times New Roman" panose="02020603050405020304" pitchFamily="18" charset="0"/>
              </a:rPr>
              <a:t>2. patologiczne:</a:t>
            </a:r>
            <a:endParaRPr lang="pl-PL" altLang="zh-CN" dirty="0"/>
          </a:p>
          <a:p>
            <a:pPr marL="0" lvl="0" indent="0" eaLnBrk="0" fontAlgn="base" hangingPunct="0">
              <a:lnSpc>
                <a:spcPct val="100000"/>
              </a:lnSpc>
              <a:spcBef>
                <a:spcPct val="0"/>
              </a:spcBef>
              <a:spcAft>
                <a:spcPct val="0"/>
              </a:spcAft>
              <a:buNone/>
            </a:pPr>
            <a:r>
              <a:rPr lang="pl-PL" altLang="zh-CN" dirty="0">
                <a:latin typeface="Times New Roman" panose="02020603050405020304" pitchFamily="18" charset="0"/>
                <a:ea typeface="SimSun" panose="02010600030101010101" pitchFamily="2" charset="-122"/>
                <a:cs typeface="Times New Roman" panose="02020603050405020304" pitchFamily="18" charset="0"/>
              </a:rPr>
              <a:t>- wzmożone ciśnienie śródczaszkowe,</a:t>
            </a:r>
            <a:endParaRPr lang="pl-PL" altLang="zh-CN" dirty="0"/>
          </a:p>
          <a:p>
            <a:pPr marL="0" lvl="0" indent="0" eaLnBrk="0" fontAlgn="base" hangingPunct="0">
              <a:lnSpc>
                <a:spcPct val="100000"/>
              </a:lnSpc>
              <a:spcBef>
                <a:spcPct val="0"/>
              </a:spcBef>
              <a:spcAft>
                <a:spcPct val="0"/>
              </a:spcAft>
              <a:buNone/>
            </a:pPr>
            <a:r>
              <a:rPr lang="pl-PL" altLang="zh-CN" dirty="0">
                <a:latin typeface="Times New Roman" panose="02020603050405020304" pitchFamily="18" charset="0"/>
                <a:ea typeface="SimSun" panose="02010600030101010101" pitchFamily="2" charset="-122"/>
                <a:cs typeface="Times New Roman" panose="02020603050405020304" pitchFamily="18" charset="0"/>
              </a:rPr>
              <a:t>- zatrucia pochodzenia wewnętrznego (mocznica),</a:t>
            </a:r>
            <a:endParaRPr lang="pl-PL" altLang="zh-CN" dirty="0"/>
          </a:p>
          <a:p>
            <a:pPr marL="0" lvl="0" indent="0" eaLnBrk="0" fontAlgn="base" hangingPunct="0">
              <a:lnSpc>
                <a:spcPct val="100000"/>
              </a:lnSpc>
              <a:spcBef>
                <a:spcPct val="0"/>
              </a:spcBef>
              <a:spcAft>
                <a:spcPct val="0"/>
              </a:spcAft>
              <a:buNone/>
            </a:pPr>
            <a:r>
              <a:rPr lang="pl-PL" altLang="zh-CN" dirty="0">
                <a:latin typeface="Times New Roman" panose="02020603050405020304" pitchFamily="18" charset="0"/>
                <a:ea typeface="SimSun" panose="02010600030101010101" pitchFamily="2" charset="-122"/>
                <a:cs typeface="Times New Roman" panose="02020603050405020304" pitchFamily="18" charset="0"/>
              </a:rPr>
              <a:t>- zatrucia pochodzenia zewnętrznego (np. grzybami),</a:t>
            </a:r>
            <a:endParaRPr lang="pl-PL" altLang="zh-CN" dirty="0"/>
          </a:p>
          <a:p>
            <a:pPr marL="0" lvl="0" indent="0" eaLnBrk="0" fontAlgn="base" hangingPunct="0">
              <a:lnSpc>
                <a:spcPct val="100000"/>
              </a:lnSpc>
              <a:spcBef>
                <a:spcPct val="0"/>
              </a:spcBef>
              <a:spcAft>
                <a:spcPct val="0"/>
              </a:spcAft>
              <a:buNone/>
            </a:pPr>
            <a:r>
              <a:rPr lang="pl-PL" altLang="zh-CN" dirty="0">
                <a:latin typeface="Times New Roman" panose="02020603050405020304" pitchFamily="18" charset="0"/>
                <a:ea typeface="SimSun" panose="02010600030101010101" pitchFamily="2" charset="-122"/>
                <a:cs typeface="Times New Roman" panose="02020603050405020304" pitchFamily="18" charset="0"/>
              </a:rPr>
              <a:t>- hipotermia (obniżenie centralnej temperatury ciała).</a:t>
            </a:r>
            <a:endParaRPr lang="pl-PL" altLang="zh-CN" dirty="0"/>
          </a:p>
          <a:p>
            <a:pPr marL="0" lvl="0" indent="0" eaLnBrk="0" fontAlgn="base" hangingPunct="0">
              <a:lnSpc>
                <a:spcPct val="100000"/>
              </a:lnSpc>
              <a:spcBef>
                <a:spcPct val="0"/>
              </a:spcBef>
              <a:spcAft>
                <a:spcPct val="0"/>
              </a:spcAft>
              <a:buNone/>
            </a:pPr>
            <a:r>
              <a:rPr lang="pl-PL" altLang="zh-CN" dirty="0">
                <a:latin typeface="Times New Roman" panose="02020603050405020304" pitchFamily="18" charset="0"/>
                <a:ea typeface="SimSun" panose="02010600030101010101" pitchFamily="2" charset="-122"/>
                <a:cs typeface="Times New Roman" panose="02020603050405020304" pitchFamily="18" charset="0"/>
              </a:rPr>
              <a:t>Zwolnienie czynności serca poniżej 50—40 uderzeń/minutę powinno być powodem natychmiastowego poinformowania lekarza przez pielęgniarkę</a:t>
            </a:r>
            <a:endParaRPr lang="pl-PL" dirty="0"/>
          </a:p>
        </p:txBody>
      </p:sp>
    </p:spTree>
    <p:extLst>
      <p:ext uri="{BB962C8B-B14F-4D97-AF65-F5344CB8AC3E}">
        <p14:creationId xmlns:p14="http://schemas.microsoft.com/office/powerpoint/2010/main" val="420771208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Napięcie (siła ) tętna</a:t>
            </a:r>
            <a:endParaRPr lang="pl-PL" dirty="0"/>
          </a:p>
        </p:txBody>
      </p:sp>
      <p:sp>
        <p:nvSpPr>
          <p:cNvPr id="3" name="Symbol zastępczy zawartości 2">
            <a:extLst>
              <a:ext uri="{FF2B5EF4-FFF2-40B4-BE49-F238E27FC236}">
                <a16:creationId xmlns="" xmlns:a16="http://schemas.microsoft.com/office/drawing/2014/main" id="{931A2866-7257-48E7-984C-B1235F4E1641}"/>
              </a:ext>
            </a:extLst>
          </p:cNvPr>
          <p:cNvSpPr>
            <a:spLocks noGrp="1"/>
          </p:cNvSpPr>
          <p:nvPr>
            <p:ph idx="1"/>
          </p:nvPr>
        </p:nvSpPr>
        <p:spPr/>
        <p:txBody>
          <a:bodyPr>
            <a:normAutofit/>
          </a:bodyPr>
          <a:lstStyle/>
          <a:p>
            <a:pPr marL="0" indent="0">
              <a:buNone/>
            </a:pPr>
            <a:r>
              <a:rPr lang="pl-PL" dirty="0"/>
              <a:t>J</a:t>
            </a:r>
            <a:r>
              <a:rPr lang="pl-PL" dirty="0" smtClean="0"/>
              <a:t>est </a:t>
            </a:r>
            <a:r>
              <a:rPr lang="pl-PL" dirty="0"/>
              <a:t>spowodowane oporem, jaki ściana naczynia stawia uderzającej fali krwi, albo też siłą z jaką krew uderza na ścianę naczynia. Jest wyrazem ciśnienia tętniczego krwi, sprężystości ściany tętnicy. Napięcie tętna uwarunkowane jest stanem naczyń krwionośnych i ilością krążącej krwi.</a:t>
            </a:r>
          </a:p>
          <a:p>
            <a:pPr marL="0" indent="0">
              <a:buNone/>
            </a:pPr>
            <a:r>
              <a:rPr lang="pl-PL" dirty="0"/>
              <a:t>a) jeżeli ciśnienie tętnicze jest prawidłowe, tętnica elastyczna, to </a:t>
            </a:r>
            <a:r>
              <a:rPr lang="pl-PL" i="1" dirty="0"/>
              <a:t>tętno</a:t>
            </a:r>
            <a:r>
              <a:rPr lang="pl-PL" dirty="0"/>
              <a:t> jest </a:t>
            </a:r>
            <a:r>
              <a:rPr lang="pl-PL" i="1" dirty="0"/>
              <a:t>dobrze wypełniane, dobrze napięte</a:t>
            </a:r>
            <a:r>
              <a:rPr lang="pl-PL" dirty="0"/>
              <a:t>. Możemy je łatwo wyczuć palcami badającymi tętnicę. </a:t>
            </a:r>
          </a:p>
          <a:p>
            <a:pPr marL="0" indent="0">
              <a:buNone/>
            </a:pPr>
            <a:r>
              <a:rPr lang="pl-PL" dirty="0"/>
              <a:t>b) przy spadku ciśnienia, zmniejszeniu ilości krążącej krwi, itp. w krwotoku, wypełnienie tętna maleje, jest </a:t>
            </a:r>
            <a:r>
              <a:rPr lang="pl-PL" i="1" dirty="0"/>
              <a:t>słabo napięte</a:t>
            </a:r>
            <a:r>
              <a:rPr lang="pl-PL" dirty="0"/>
              <a:t>, </a:t>
            </a:r>
            <a:r>
              <a:rPr lang="pl-PL" i="1" dirty="0"/>
              <a:t>ledwo wyczuwalne</a:t>
            </a:r>
            <a:r>
              <a:rPr lang="pl-PL" dirty="0"/>
              <a:t>, </a:t>
            </a:r>
            <a:r>
              <a:rPr lang="pl-PL" i="1" dirty="0"/>
              <a:t>nitkowate</a:t>
            </a:r>
            <a:r>
              <a:rPr lang="pl-PL" dirty="0"/>
              <a:t>, wreszcie może być </a:t>
            </a:r>
            <a:r>
              <a:rPr lang="pl-PL" i="1" dirty="0"/>
              <a:t>niewyczuwalne</a:t>
            </a:r>
            <a:r>
              <a:rPr lang="pl-PL" dirty="0"/>
              <a:t>. </a:t>
            </a:r>
          </a:p>
          <a:p>
            <a:pPr marL="0" indent="0">
              <a:buNone/>
            </a:pPr>
            <a:r>
              <a:rPr lang="pl-PL" dirty="0"/>
              <a:t>c) </a:t>
            </a:r>
            <a:r>
              <a:rPr lang="pl-PL" i="1" dirty="0"/>
              <a:t>tętno</a:t>
            </a:r>
            <a:r>
              <a:rPr lang="pl-PL" dirty="0"/>
              <a:t> </a:t>
            </a:r>
            <a:r>
              <a:rPr lang="pl-PL" i="1" dirty="0"/>
              <a:t>twarde, drutowate, silnie napięte</a:t>
            </a:r>
            <a:r>
              <a:rPr lang="pl-PL" dirty="0"/>
              <a:t> wyczuwa się mocno pod palcami; występuje np. w miażdżycy, nadciśnieniu tętniczym. </a:t>
            </a:r>
          </a:p>
          <a:p>
            <a:endParaRPr lang="pl-PL" dirty="0"/>
          </a:p>
        </p:txBody>
      </p:sp>
    </p:spTree>
    <p:extLst>
      <p:ext uri="{BB962C8B-B14F-4D97-AF65-F5344CB8AC3E}">
        <p14:creationId xmlns:p14="http://schemas.microsoft.com/office/powerpoint/2010/main" val="58790143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Napięcie (siła ) tętna</a:t>
            </a:r>
          </a:p>
        </p:txBody>
      </p:sp>
      <p:sp>
        <p:nvSpPr>
          <p:cNvPr id="3" name="Symbol zastępczy zawartości 2"/>
          <p:cNvSpPr>
            <a:spLocks noGrp="1"/>
          </p:cNvSpPr>
          <p:nvPr>
            <p:ph idx="1"/>
          </p:nvPr>
        </p:nvSpPr>
        <p:spPr/>
        <p:txBody>
          <a:bodyPr/>
          <a:lstStyle/>
          <a:p>
            <a:pPr marL="0" lvl="0" indent="0">
              <a:buClr>
                <a:srgbClr val="E48312"/>
              </a:buClr>
              <a:buNone/>
            </a:pPr>
            <a:r>
              <a:rPr lang="pl-PL" sz="1900" dirty="0">
                <a:solidFill>
                  <a:srgbClr val="000000">
                    <a:lumMod val="75000"/>
                    <a:lumOff val="25000"/>
                  </a:srgbClr>
                </a:solidFill>
              </a:rPr>
              <a:t>d) </a:t>
            </a:r>
            <a:r>
              <a:rPr lang="pl-PL" sz="1900" i="1" dirty="0">
                <a:solidFill>
                  <a:srgbClr val="000000">
                    <a:lumMod val="75000"/>
                    <a:lumOff val="25000"/>
                  </a:srgbClr>
                </a:solidFill>
              </a:rPr>
              <a:t>tętno</a:t>
            </a:r>
            <a:r>
              <a:rPr lang="pl-PL" sz="1900" dirty="0">
                <a:solidFill>
                  <a:srgbClr val="000000">
                    <a:lumMod val="75000"/>
                    <a:lumOff val="25000"/>
                  </a:srgbClr>
                </a:solidFill>
              </a:rPr>
              <a:t> </a:t>
            </a:r>
            <a:r>
              <a:rPr lang="pl-PL" sz="1900" i="1" dirty="0">
                <a:solidFill>
                  <a:srgbClr val="000000">
                    <a:lumMod val="75000"/>
                    <a:lumOff val="25000"/>
                  </a:srgbClr>
                </a:solidFill>
              </a:rPr>
              <a:t>chybkie</a:t>
            </a:r>
            <a:r>
              <a:rPr lang="pl-PL" sz="1900" dirty="0">
                <a:solidFill>
                  <a:srgbClr val="000000">
                    <a:lumMod val="75000"/>
                    <a:lumOff val="25000"/>
                  </a:srgbClr>
                </a:solidFill>
              </a:rPr>
              <a:t> charakteryzuje się bardzo krótkim okresem wyczuwalności pod palcami, szybko zanika, może być zwolnione,  nie należy go mylić z tętnem przyspieszonym. Pojawia się przy dużej różnicy między ciśnieniem skurczowym a rozkurczowym, np. w znacznej niedomykalności zastawki aorty. e) odwrotnością tętna chybkiego jest </a:t>
            </a:r>
            <a:r>
              <a:rPr lang="pl-PL" sz="1900" i="1" dirty="0">
                <a:solidFill>
                  <a:srgbClr val="000000">
                    <a:lumMod val="75000"/>
                    <a:lumOff val="25000"/>
                  </a:srgbClr>
                </a:solidFill>
              </a:rPr>
              <a:t>tętno</a:t>
            </a:r>
            <a:r>
              <a:rPr lang="pl-PL" sz="1900" dirty="0">
                <a:solidFill>
                  <a:srgbClr val="000000">
                    <a:lumMod val="75000"/>
                    <a:lumOff val="25000"/>
                  </a:srgbClr>
                </a:solidFill>
              </a:rPr>
              <a:t> </a:t>
            </a:r>
            <a:r>
              <a:rPr lang="pl-PL" sz="1900" i="1" dirty="0">
                <a:solidFill>
                  <a:srgbClr val="000000">
                    <a:lumMod val="75000"/>
                    <a:lumOff val="25000"/>
                  </a:srgbClr>
                </a:solidFill>
              </a:rPr>
              <a:t>leniwe</a:t>
            </a:r>
            <a:r>
              <a:rPr lang="pl-PL" sz="1900" dirty="0">
                <a:solidFill>
                  <a:srgbClr val="000000">
                    <a:lumMod val="75000"/>
                    <a:lumOff val="25000"/>
                  </a:srgbClr>
                </a:solidFill>
              </a:rPr>
              <a:t>, a więc wolne i słabo wyczuwalne. które występuje w zwężeniu ujścia tętnicy główniej. </a:t>
            </a:r>
          </a:p>
          <a:p>
            <a:pPr marL="0" lvl="0" indent="0">
              <a:buClr>
                <a:srgbClr val="E48312"/>
              </a:buClr>
              <a:buNone/>
            </a:pPr>
            <a:r>
              <a:rPr lang="pl-PL" sz="1900" dirty="0">
                <a:solidFill>
                  <a:srgbClr val="000000">
                    <a:lumMod val="75000"/>
                    <a:lumOff val="25000"/>
                  </a:srgbClr>
                </a:solidFill>
              </a:rPr>
              <a:t>f) </a:t>
            </a:r>
            <a:r>
              <a:rPr lang="pl-PL" sz="1900" i="1" dirty="0">
                <a:solidFill>
                  <a:srgbClr val="000000">
                    <a:lumMod val="75000"/>
                    <a:lumOff val="25000"/>
                  </a:srgbClr>
                </a:solidFill>
              </a:rPr>
              <a:t>tętno</a:t>
            </a:r>
            <a:r>
              <a:rPr lang="pl-PL" sz="1900" dirty="0">
                <a:solidFill>
                  <a:srgbClr val="000000">
                    <a:lumMod val="75000"/>
                    <a:lumOff val="25000"/>
                  </a:srgbClr>
                </a:solidFill>
              </a:rPr>
              <a:t> </a:t>
            </a:r>
            <a:r>
              <a:rPr lang="pl-PL" sz="1900" i="1" dirty="0">
                <a:solidFill>
                  <a:srgbClr val="000000">
                    <a:lumMod val="75000"/>
                    <a:lumOff val="25000"/>
                  </a:srgbClr>
                </a:solidFill>
              </a:rPr>
              <a:t>dziwaczne (paradoksalne),</a:t>
            </a:r>
            <a:r>
              <a:rPr lang="pl-PL" sz="1900" dirty="0">
                <a:solidFill>
                  <a:srgbClr val="000000">
                    <a:lumMod val="75000"/>
                    <a:lumOff val="25000"/>
                  </a:srgbClr>
                </a:solidFill>
              </a:rPr>
              <a:t> w którym wypełnienie tętna zmniejsza się w czasie wdechu i zwiększa w czasie wydechu — odwrotnie niż to jest prawidłowo, może być spowodowane znacznie nasiloną niewydolnością serca lub zrostami osierdziowo-płucnymi, które napinając się w czasie wdechu mogą utrudniać napływ krwi do serca. </a:t>
            </a:r>
          </a:p>
          <a:p>
            <a:pPr marL="0" lvl="0" indent="0">
              <a:buClr>
                <a:srgbClr val="E48312"/>
              </a:buClr>
              <a:buNone/>
            </a:pPr>
            <a:r>
              <a:rPr lang="pl-PL" sz="1900" dirty="0">
                <a:solidFill>
                  <a:srgbClr val="000000">
                    <a:lumMod val="75000"/>
                    <a:lumOff val="25000"/>
                  </a:srgbClr>
                </a:solidFill>
              </a:rPr>
              <a:t>g) </a:t>
            </a:r>
            <a:r>
              <a:rPr lang="pl-PL" sz="1900" i="1" dirty="0">
                <a:solidFill>
                  <a:srgbClr val="000000">
                    <a:lumMod val="75000"/>
                    <a:lumOff val="25000"/>
                  </a:srgbClr>
                </a:solidFill>
              </a:rPr>
              <a:t>tętno naprzemienne</a:t>
            </a:r>
            <a:r>
              <a:rPr lang="pl-PL" sz="1900" dirty="0">
                <a:solidFill>
                  <a:srgbClr val="000000">
                    <a:lumMod val="75000"/>
                    <a:lumOff val="25000"/>
                  </a:srgbClr>
                </a:solidFill>
              </a:rPr>
              <a:t>, cechuje się naprzemiennym okresem tętna lepiej i gorzej wypełnionego: wskazuje ono na ciężkie uszkodzenie mięśnia sercowego, które powoduje, że siła skurczu lewej komory waha się w czasie, jest zbyt słaba, aby skutecznie adaptować się do zmiennych warunków jej czynności.</a:t>
            </a:r>
          </a:p>
          <a:p>
            <a:endParaRPr lang="pl-PL" dirty="0"/>
          </a:p>
        </p:txBody>
      </p:sp>
    </p:spTree>
    <p:extLst>
      <p:ext uri="{BB962C8B-B14F-4D97-AF65-F5344CB8AC3E}">
        <p14:creationId xmlns:p14="http://schemas.microsoft.com/office/powerpoint/2010/main" val="301584389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Rytm (miarowość) tętna</a:t>
            </a:r>
            <a:endParaRPr lang="pl-PL" dirty="0"/>
          </a:p>
        </p:txBody>
      </p:sp>
      <p:sp>
        <p:nvSpPr>
          <p:cNvPr id="3" name="Symbol zastępczy zawartości 2">
            <a:extLst>
              <a:ext uri="{FF2B5EF4-FFF2-40B4-BE49-F238E27FC236}">
                <a16:creationId xmlns="" xmlns:a16="http://schemas.microsoft.com/office/drawing/2014/main" id="{5914B3B5-99FB-44AC-B22E-B380F73DB381}"/>
              </a:ext>
            </a:extLst>
          </p:cNvPr>
          <p:cNvSpPr>
            <a:spLocks noGrp="1"/>
          </p:cNvSpPr>
          <p:nvPr>
            <p:ph idx="1"/>
          </p:nvPr>
        </p:nvSpPr>
        <p:spPr/>
        <p:txBody>
          <a:bodyPr/>
          <a:lstStyle/>
          <a:p>
            <a:pPr marL="0" indent="0">
              <a:buNone/>
            </a:pPr>
            <a:r>
              <a:rPr lang="pl-PL" sz="2800" dirty="0" smtClean="0"/>
              <a:t>Czyli wszystkie </a:t>
            </a:r>
            <a:r>
              <a:rPr lang="pl-PL" sz="2800" dirty="0"/>
              <a:t>uderzenia serca mają jednakową siłę, a przerwy między nimi są równe. Napięcie prawidłowe jest wtedy gdy puls w naczyniu tętniczym jest dobrze wyczuwalny, przy czym tętnica jest elastyczna.</a:t>
            </a:r>
          </a:p>
          <a:p>
            <a:pPr marL="0" indent="0">
              <a:buNone/>
            </a:pPr>
            <a:endParaRPr lang="pl-PL" sz="2800" dirty="0"/>
          </a:p>
          <a:p>
            <a:pPr marL="0" indent="0">
              <a:buNone/>
            </a:pPr>
            <a:r>
              <a:rPr lang="pl-PL" sz="2800" dirty="0"/>
              <a:t>Aby ocenić miarowość tętna wskazane jest badanie przez 1 min.. Tętno niemiarowe to </a:t>
            </a:r>
            <a:r>
              <a:rPr lang="pl-PL" sz="2800" i="1" dirty="0"/>
              <a:t>arytmia</a:t>
            </a:r>
            <a:r>
              <a:rPr lang="pl-PL" sz="2800" dirty="0"/>
              <a:t>. Tętno przyśpieszone i niemiarowe to </a:t>
            </a:r>
            <a:r>
              <a:rPr lang="pl-PL" sz="2800" i="1" dirty="0" err="1"/>
              <a:t>tachyarytmia</a:t>
            </a:r>
            <a:r>
              <a:rPr lang="pl-PL" sz="2800" dirty="0"/>
              <a:t>, zwolnione i niemiarowe to </a:t>
            </a:r>
            <a:r>
              <a:rPr lang="pl-PL" sz="2800" i="1" dirty="0" err="1"/>
              <a:t>bradyarytmia</a:t>
            </a:r>
            <a:r>
              <a:rPr lang="pl-PL" sz="2800" dirty="0"/>
              <a:t>.</a:t>
            </a:r>
          </a:p>
          <a:p>
            <a:endParaRPr lang="pl-PL" dirty="0"/>
          </a:p>
        </p:txBody>
      </p:sp>
    </p:spTree>
    <p:extLst>
      <p:ext uri="{BB962C8B-B14F-4D97-AF65-F5344CB8AC3E}">
        <p14:creationId xmlns:p14="http://schemas.microsoft.com/office/powerpoint/2010/main" val="20140152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Temperatura</a:t>
            </a:r>
            <a:endParaRPr lang="pl-PL" dirty="0"/>
          </a:p>
        </p:txBody>
      </p:sp>
      <p:sp>
        <p:nvSpPr>
          <p:cNvPr id="3" name="Symbol zastępczy zawartości 2">
            <a:extLst>
              <a:ext uri="{FF2B5EF4-FFF2-40B4-BE49-F238E27FC236}">
                <a16:creationId xmlns="" xmlns:a16="http://schemas.microsoft.com/office/drawing/2014/main" id="{389EF2BB-4A2B-413F-B5DC-8BC28A130C38}"/>
              </a:ext>
            </a:extLst>
          </p:cNvPr>
          <p:cNvSpPr>
            <a:spLocks noGrp="1"/>
          </p:cNvSpPr>
          <p:nvPr>
            <p:ph idx="1"/>
          </p:nvPr>
        </p:nvSpPr>
        <p:spPr/>
        <p:txBody>
          <a:bodyPr/>
          <a:lstStyle/>
          <a:p>
            <a:pPr marL="0" indent="0">
              <a:buNone/>
            </a:pPr>
            <a:r>
              <a:rPr lang="pl-PL" u="sng" dirty="0"/>
              <a:t>Czynniki powodujące spadek temperatury ciała:</a:t>
            </a:r>
            <a:endParaRPr lang="pl-PL" dirty="0"/>
          </a:p>
          <a:p>
            <a:pPr marL="0" indent="0">
              <a:buNone/>
            </a:pPr>
            <a:r>
              <a:rPr lang="pl-PL" dirty="0"/>
              <a:t>1. fizjologicznie:</a:t>
            </a:r>
          </a:p>
          <a:p>
            <a:pPr marL="0" indent="0">
              <a:buNone/>
            </a:pPr>
            <a:r>
              <a:rPr lang="pl-PL" dirty="0"/>
              <a:t>- brak aktywności ruchowej,</a:t>
            </a:r>
          </a:p>
          <a:p>
            <a:pPr marL="0" indent="0">
              <a:buNone/>
            </a:pPr>
            <a:r>
              <a:rPr lang="pl-PL" dirty="0"/>
              <a:t>- zimna kąpiel,</a:t>
            </a:r>
          </a:p>
          <a:p>
            <a:pPr marL="0" indent="0">
              <a:buNone/>
            </a:pPr>
            <a:r>
              <a:rPr lang="pl-PL" dirty="0"/>
              <a:t>2. patologiczne:</a:t>
            </a:r>
          </a:p>
          <a:p>
            <a:pPr marL="0" indent="0">
              <a:buNone/>
            </a:pPr>
            <a:r>
              <a:rPr lang="pl-PL" dirty="0"/>
              <a:t>- wstrząs,</a:t>
            </a:r>
          </a:p>
          <a:p>
            <a:pPr marL="0" indent="0">
              <a:buNone/>
            </a:pPr>
            <a:r>
              <a:rPr lang="pl-PL" dirty="0"/>
              <a:t>- wyniszczenie organizmu,</a:t>
            </a:r>
          </a:p>
          <a:p>
            <a:pPr marL="0" indent="0">
              <a:buNone/>
            </a:pPr>
            <a:r>
              <a:rPr lang="pl-PL" dirty="0"/>
              <a:t>- odwodnienie.</a:t>
            </a:r>
          </a:p>
          <a:p>
            <a:endParaRPr lang="pl-PL" dirty="0"/>
          </a:p>
        </p:txBody>
      </p:sp>
    </p:spTree>
    <p:extLst>
      <p:ext uri="{BB962C8B-B14F-4D97-AF65-F5344CB8AC3E}">
        <p14:creationId xmlns:p14="http://schemas.microsoft.com/office/powerpoint/2010/main" val="158412507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Niemiarowość</a:t>
            </a:r>
            <a:endParaRPr lang="pl-PL" dirty="0"/>
          </a:p>
        </p:txBody>
      </p:sp>
      <p:sp>
        <p:nvSpPr>
          <p:cNvPr id="3" name="Symbol zastępczy zawartości 2">
            <a:extLst>
              <a:ext uri="{FF2B5EF4-FFF2-40B4-BE49-F238E27FC236}">
                <a16:creationId xmlns="" xmlns:a16="http://schemas.microsoft.com/office/drawing/2014/main" id="{318CED06-8FC4-422E-9AA2-CE589B09BFC0}"/>
              </a:ext>
            </a:extLst>
          </p:cNvPr>
          <p:cNvSpPr>
            <a:spLocks noGrp="1"/>
          </p:cNvSpPr>
          <p:nvPr>
            <p:ph idx="1"/>
          </p:nvPr>
        </p:nvSpPr>
        <p:spPr/>
        <p:txBody>
          <a:bodyPr>
            <a:normAutofit/>
          </a:bodyPr>
          <a:lstStyle/>
          <a:p>
            <a:pPr marL="0" indent="0">
              <a:buNone/>
            </a:pPr>
            <a:r>
              <a:rPr lang="pl-PL" u="sng" dirty="0"/>
              <a:t>Wyróżniamy niemiarowości takie jak:</a:t>
            </a:r>
            <a:endParaRPr lang="pl-PL" dirty="0"/>
          </a:p>
          <a:p>
            <a:pPr marL="0" indent="0">
              <a:buNone/>
            </a:pPr>
            <a:r>
              <a:rPr lang="pl-PL" dirty="0"/>
              <a:t>1. Niemiarowość oddechowa,  która nic jest objawem patologicznym, polega na okresowym przyspieszeniu i zwalnianiu akcji serca zależnie od wdechu i wydechu.</a:t>
            </a:r>
          </a:p>
          <a:p>
            <a:pPr marL="0" indent="0">
              <a:buNone/>
            </a:pPr>
            <a:r>
              <a:rPr lang="pl-PL" dirty="0"/>
              <a:t>2. Tętno wypadające - regularne wypadanie jednego uderzenia tętna, np. co 4 lub 5 skurczów serca, występuje po zmęczeniu, nadużyciu kawy, nikotyny, alkoholu.</a:t>
            </a:r>
          </a:p>
          <a:p>
            <a:pPr marL="0" indent="0">
              <a:buNone/>
            </a:pPr>
            <a:r>
              <a:rPr lang="pl-PL" dirty="0"/>
              <a:t>3. Niemiarowość całkowita - zupełnie niemiarowe pojawianie się fali tętna. np. w migotaniu przedsionków wskutek wad mitralnych serca. Przedsionki przestają kurczyć się, a włókna mięśniowe wprawiają się w stan drżenia, co jest powodem bezładnego przechodzenia bodźców z przedsionków do komór i ich niemiarowej pracy. Często temu towarzyszy deficyt tętna, tzn. że częstość tętna jest mniejsza niż liczona w tyto czasie częstość pracy serca</a:t>
            </a:r>
            <a:r>
              <a:rPr lang="pl-PL" dirty="0" smtClean="0"/>
              <a:t>.</a:t>
            </a:r>
            <a:endParaRPr lang="pl-PL" dirty="0"/>
          </a:p>
        </p:txBody>
      </p:sp>
    </p:spTree>
    <p:extLst>
      <p:ext uri="{BB962C8B-B14F-4D97-AF65-F5344CB8AC3E}">
        <p14:creationId xmlns:p14="http://schemas.microsoft.com/office/powerpoint/2010/main" val="130463274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Niemiarowość</a:t>
            </a:r>
            <a:endParaRPr lang="pl-PL" dirty="0"/>
          </a:p>
        </p:txBody>
      </p:sp>
      <p:sp>
        <p:nvSpPr>
          <p:cNvPr id="3" name="Symbol zastępczy zawartości 2"/>
          <p:cNvSpPr>
            <a:spLocks noGrp="1"/>
          </p:cNvSpPr>
          <p:nvPr>
            <p:ph idx="1"/>
          </p:nvPr>
        </p:nvSpPr>
        <p:spPr/>
        <p:txBody>
          <a:bodyPr/>
          <a:lstStyle/>
          <a:p>
            <a:pPr marL="0" indent="0">
              <a:buNone/>
            </a:pPr>
            <a:r>
              <a:rPr lang="pl-PL" sz="2400" dirty="0"/>
              <a:t>4. Niemiarowość </a:t>
            </a:r>
            <a:r>
              <a:rPr lang="pl-PL" sz="2400" dirty="0" err="1"/>
              <a:t>ekstrasystolityczna</a:t>
            </a:r>
            <a:r>
              <a:rPr lang="pl-PL" sz="2400" dirty="0"/>
              <a:t> (skurcze dodatkowe) - polega ona na dodatkowym skurczu serca, zanim skończy się faza rozkurczu. Może on powtarzać się itp. po każdym drugim skurczu serca jako </a:t>
            </a:r>
            <a:r>
              <a:rPr lang="pl-PL" sz="2400" i="1" dirty="0" err="1"/>
              <a:t>pulsus</a:t>
            </a:r>
            <a:r>
              <a:rPr lang="pl-PL" sz="2400" i="1" dirty="0"/>
              <a:t> </a:t>
            </a:r>
            <a:r>
              <a:rPr lang="pl-PL" sz="2400" i="1" dirty="0" err="1"/>
              <a:t>bigeminus</a:t>
            </a:r>
            <a:r>
              <a:rPr lang="pl-PL" sz="2400" dirty="0"/>
              <a:t> (w zatruciu naparstnicą). Skurcze dodatkowe mogą też pojawiać się nieregularnie.</a:t>
            </a:r>
          </a:p>
          <a:p>
            <a:pPr marL="0" indent="0">
              <a:buNone/>
            </a:pPr>
            <a:r>
              <a:rPr lang="pl-PL" sz="2400" dirty="0"/>
              <a:t>5. Częstoskurcz napadowy - przyspieszenie częstości pracy serca powyżej 160 uderzeń/minutę, z reguły rozpoczyna się nagle, trwa od kilku minut do kilku dni i nagle ustępuje.</a:t>
            </a:r>
          </a:p>
          <a:p>
            <a:endParaRPr lang="pl-PL" sz="2400" dirty="0"/>
          </a:p>
          <a:p>
            <a:endParaRPr lang="pl-PL" dirty="0"/>
          </a:p>
        </p:txBody>
      </p:sp>
    </p:spTree>
    <p:extLst>
      <p:ext uri="{BB962C8B-B14F-4D97-AF65-F5344CB8AC3E}">
        <p14:creationId xmlns:p14="http://schemas.microsoft.com/office/powerpoint/2010/main" val="10440737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Niemiarowość</a:t>
            </a:r>
            <a:endParaRPr lang="pl-PL" dirty="0"/>
          </a:p>
        </p:txBody>
      </p:sp>
      <p:sp>
        <p:nvSpPr>
          <p:cNvPr id="3" name="Symbol zastępczy zawartości 2">
            <a:extLst>
              <a:ext uri="{FF2B5EF4-FFF2-40B4-BE49-F238E27FC236}">
                <a16:creationId xmlns="" xmlns:a16="http://schemas.microsoft.com/office/drawing/2014/main" id="{A00B9780-CB65-4713-9A4D-1346E40EAE7A}"/>
              </a:ext>
            </a:extLst>
          </p:cNvPr>
          <p:cNvSpPr>
            <a:spLocks noGrp="1"/>
          </p:cNvSpPr>
          <p:nvPr>
            <p:ph idx="1"/>
          </p:nvPr>
        </p:nvSpPr>
        <p:spPr/>
        <p:txBody>
          <a:bodyPr>
            <a:normAutofit/>
          </a:bodyPr>
          <a:lstStyle/>
          <a:p>
            <a:pPr marL="0" indent="0">
              <a:buNone/>
            </a:pPr>
            <a:r>
              <a:rPr lang="pl-PL" dirty="0"/>
              <a:t>Niemiarowość tętna może być spowodowana:</a:t>
            </a:r>
          </a:p>
          <a:p>
            <a:pPr marL="0" indent="0">
              <a:buNone/>
            </a:pPr>
            <a:r>
              <a:rPr lang="pl-PL" dirty="0"/>
              <a:t>- przyśpieszaniem i zwalnianiem oddechów,</a:t>
            </a:r>
          </a:p>
          <a:p>
            <a:pPr marL="0" indent="0">
              <a:buNone/>
            </a:pPr>
            <a:r>
              <a:rPr lang="pl-PL" dirty="0"/>
              <a:t>- zmęczeniem, nadużywaniem kawy, alkoholu,</a:t>
            </a:r>
          </a:p>
          <a:p>
            <a:pPr marL="0" indent="0">
              <a:buNone/>
            </a:pPr>
            <a:r>
              <a:rPr lang="pl-PL" dirty="0"/>
              <a:t>- uszkodzeniem mięśnia sercowego.</a:t>
            </a:r>
          </a:p>
          <a:p>
            <a:pPr marL="0" indent="0">
              <a:buNone/>
            </a:pPr>
            <a:r>
              <a:rPr lang="pl-PL" dirty="0"/>
              <a:t> </a:t>
            </a:r>
          </a:p>
          <a:p>
            <a:pPr marL="0" indent="0">
              <a:buNone/>
            </a:pPr>
            <a:endParaRPr lang="pl-PL" dirty="0"/>
          </a:p>
          <a:p>
            <a:endParaRPr lang="pl-PL" dirty="0"/>
          </a:p>
        </p:txBody>
      </p:sp>
    </p:spTree>
    <p:extLst>
      <p:ext uri="{BB962C8B-B14F-4D97-AF65-F5344CB8AC3E}">
        <p14:creationId xmlns:p14="http://schemas.microsoft.com/office/powerpoint/2010/main" val="154706174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Pomiar tętna</a:t>
            </a:r>
            <a:endParaRPr lang="pl-PL" dirty="0"/>
          </a:p>
        </p:txBody>
      </p:sp>
      <p:sp>
        <p:nvSpPr>
          <p:cNvPr id="3" name="Symbol zastępczy zawartości 2"/>
          <p:cNvSpPr>
            <a:spLocks noGrp="1"/>
          </p:cNvSpPr>
          <p:nvPr>
            <p:ph idx="1"/>
          </p:nvPr>
        </p:nvSpPr>
        <p:spPr/>
        <p:txBody>
          <a:bodyPr/>
          <a:lstStyle/>
          <a:p>
            <a:pPr marL="0" indent="0">
              <a:buNone/>
            </a:pPr>
            <a:r>
              <a:rPr lang="pl-PL" u="sng" dirty="0"/>
              <a:t>Podczas wykonywania badania tętna może dojść do wystąpienia błędów technicznych, które mogą rzutować na wynik pomiaru. Najczęstsze błędy to:</a:t>
            </a:r>
            <a:endParaRPr lang="pl-PL" dirty="0"/>
          </a:p>
          <a:p>
            <a:pPr marL="0" indent="0">
              <a:buNone/>
            </a:pPr>
            <a:r>
              <a:rPr lang="pl-PL" dirty="0"/>
              <a:t>- niewłaściwe ułożenie opuszek palców nad tętnicą,</a:t>
            </a:r>
          </a:p>
          <a:p>
            <a:pPr marL="0" indent="0">
              <a:buNone/>
            </a:pPr>
            <a:r>
              <a:rPr lang="pl-PL" dirty="0"/>
              <a:t>- wyczucie własnego tętna przez osobę badającą,</a:t>
            </a:r>
          </a:p>
          <a:p>
            <a:pPr marL="0" indent="0">
              <a:buNone/>
            </a:pPr>
            <a:r>
              <a:rPr lang="pl-PL" dirty="0"/>
              <a:t>- krótki czas badania nie pozwalający wykryć niemiarowości,</a:t>
            </a:r>
          </a:p>
          <a:p>
            <a:pPr>
              <a:buFontTx/>
              <a:buChar char="-"/>
            </a:pPr>
            <a:r>
              <a:rPr lang="pl-PL" dirty="0"/>
              <a:t>niedokładne określenie czasu pomiaru.</a:t>
            </a:r>
          </a:p>
          <a:p>
            <a:pPr>
              <a:buFontTx/>
              <a:buChar char="-"/>
            </a:pPr>
            <a:endParaRPr lang="pl-PL" dirty="0"/>
          </a:p>
          <a:p>
            <a:pPr marL="0" indent="0">
              <a:buNone/>
            </a:pPr>
            <a:r>
              <a:rPr lang="pl-PL" dirty="0"/>
              <a:t>Szybkość tętna mierzymy przez 15 s., uzyskany wynik mnożymy przez 4. </a:t>
            </a:r>
          </a:p>
          <a:p>
            <a:endParaRPr lang="pl-PL" dirty="0"/>
          </a:p>
        </p:txBody>
      </p:sp>
    </p:spTree>
    <p:extLst>
      <p:ext uri="{BB962C8B-B14F-4D97-AF65-F5344CB8AC3E}">
        <p14:creationId xmlns:p14="http://schemas.microsoft.com/office/powerpoint/2010/main" val="170411383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Pomiar tętna</a:t>
            </a:r>
            <a:endParaRPr lang="pl-PL" dirty="0"/>
          </a:p>
        </p:txBody>
      </p:sp>
      <p:sp>
        <p:nvSpPr>
          <p:cNvPr id="3" name="Symbol zastępczy zawartości 2">
            <a:extLst>
              <a:ext uri="{FF2B5EF4-FFF2-40B4-BE49-F238E27FC236}">
                <a16:creationId xmlns="" xmlns:a16="http://schemas.microsoft.com/office/drawing/2014/main" id="{F94569A8-9477-4EE9-A132-6A8957249045}"/>
              </a:ext>
            </a:extLst>
          </p:cNvPr>
          <p:cNvSpPr>
            <a:spLocks noGrp="1"/>
          </p:cNvSpPr>
          <p:nvPr>
            <p:ph idx="1"/>
          </p:nvPr>
        </p:nvSpPr>
        <p:spPr/>
        <p:txBody>
          <a:bodyPr>
            <a:normAutofit fontScale="70000" lnSpcReduction="20000"/>
          </a:bodyPr>
          <a:lstStyle/>
          <a:p>
            <a:pPr marL="0" indent="0">
              <a:buNone/>
            </a:pPr>
            <a:r>
              <a:rPr lang="pl-PL" dirty="0"/>
              <a:t>I.CZYNNOŚCI PRZYGOTOWAWCZE</a:t>
            </a:r>
          </a:p>
          <a:p>
            <a:pPr marL="0" indent="0">
              <a:buNone/>
            </a:pPr>
            <a:r>
              <a:rPr lang="pl-PL" dirty="0"/>
              <a:t>A. Przygotowanie opiekuna</a:t>
            </a:r>
          </a:p>
          <a:p>
            <a:r>
              <a:rPr lang="pl-PL" dirty="0"/>
              <a:t>Higieniczne mycie rak</a:t>
            </a:r>
          </a:p>
          <a:p>
            <a:r>
              <a:rPr lang="pl-PL" dirty="0"/>
              <a:t>Ustalenie wskazań do wykonania pomiaru</a:t>
            </a:r>
          </a:p>
          <a:p>
            <a:pPr marL="0" indent="0">
              <a:buNone/>
            </a:pPr>
            <a:r>
              <a:rPr lang="pl-PL" dirty="0"/>
              <a:t>B. Przygotowanie sprzętu i otoczenia</a:t>
            </a:r>
          </a:p>
          <a:p>
            <a:r>
              <a:rPr lang="pl-PL" dirty="0"/>
              <a:t>Przygotowanie zegarka z sekundnikiem lub stopera i słuchawek lekarskich</a:t>
            </a:r>
          </a:p>
          <a:p>
            <a:r>
              <a:rPr lang="pl-PL" dirty="0"/>
              <a:t>Zapewnienie ciszy na sali</a:t>
            </a:r>
          </a:p>
          <a:p>
            <a:pPr marL="0" indent="0">
              <a:buNone/>
            </a:pPr>
            <a:r>
              <a:rPr lang="pl-PL" dirty="0"/>
              <a:t>C. Przygotowanie pacjenta</a:t>
            </a:r>
          </a:p>
          <a:p>
            <a:r>
              <a:rPr lang="pl-PL" dirty="0"/>
              <a:t>Poinformowanie pacjenta o sposobie badania</a:t>
            </a:r>
          </a:p>
          <a:p>
            <a:r>
              <a:rPr lang="pl-PL" dirty="0"/>
              <a:t>Uzyskanie zgody i pozyskanie do współpracy</a:t>
            </a:r>
          </a:p>
          <a:p>
            <a:r>
              <a:rPr lang="pl-PL" dirty="0"/>
              <a:t>Zapewnienie pacjentowi wygodnej pozycji, np. pozycja siedząca lub leżąca ze stabilnym podparciem badanej kończyny.</a:t>
            </a:r>
          </a:p>
          <a:p>
            <a:r>
              <a:rPr lang="pl-PL" dirty="0"/>
              <a:t>Zalecenie pacjentowi min. 5 min. Odpoczynku przed badaniem</a:t>
            </a:r>
          </a:p>
          <a:p>
            <a:endParaRPr lang="pl-PL" dirty="0"/>
          </a:p>
        </p:txBody>
      </p:sp>
    </p:spTree>
    <p:extLst>
      <p:ext uri="{BB962C8B-B14F-4D97-AF65-F5344CB8AC3E}">
        <p14:creationId xmlns:p14="http://schemas.microsoft.com/office/powerpoint/2010/main" val="153642200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Pomiar tętna</a:t>
            </a:r>
            <a:endParaRPr lang="pl-PL" dirty="0"/>
          </a:p>
        </p:txBody>
      </p:sp>
      <p:sp>
        <p:nvSpPr>
          <p:cNvPr id="3" name="Symbol zastępczy zawartości 2">
            <a:extLst>
              <a:ext uri="{FF2B5EF4-FFF2-40B4-BE49-F238E27FC236}">
                <a16:creationId xmlns="" xmlns:a16="http://schemas.microsoft.com/office/drawing/2014/main" id="{F44E1562-613E-4F75-B675-23E5B1C6AC17}"/>
              </a:ext>
            </a:extLst>
          </p:cNvPr>
          <p:cNvSpPr>
            <a:spLocks noGrp="1"/>
          </p:cNvSpPr>
          <p:nvPr>
            <p:ph idx="1"/>
          </p:nvPr>
        </p:nvSpPr>
        <p:spPr/>
        <p:txBody>
          <a:bodyPr>
            <a:normAutofit fontScale="85000" lnSpcReduction="20000"/>
          </a:bodyPr>
          <a:lstStyle/>
          <a:p>
            <a:pPr marL="0" indent="0">
              <a:buNone/>
            </a:pPr>
            <a:r>
              <a:rPr lang="pl-PL" dirty="0"/>
              <a:t>II. CZYNNOŚCI WŁASCIWE</a:t>
            </a:r>
          </a:p>
          <a:p>
            <a:r>
              <a:rPr lang="pl-PL" dirty="0"/>
              <a:t>Opuszkami palców 2,3,4 lekkie uciskanie na tętnicę</a:t>
            </a:r>
          </a:p>
          <a:p>
            <a:r>
              <a:rPr lang="pl-PL" dirty="0"/>
              <a:t>Kciuk powinien znajdować się poza polem badanej tętnicy</a:t>
            </a:r>
          </a:p>
          <a:p>
            <a:r>
              <a:rPr lang="pl-PL" dirty="0"/>
              <a:t>Jeżeli tętno jest dobrze wyczuwalne i miarowe, liczenie uderzeń przez 15 s (uzyskany wynik mnożymy przez 4).</a:t>
            </a:r>
          </a:p>
          <a:p>
            <a:r>
              <a:rPr lang="pl-PL" dirty="0"/>
              <a:t>Jeżeli wykryto zaburzenia rytmu, należy liczyć przez 1 min.</a:t>
            </a:r>
          </a:p>
          <a:p>
            <a:r>
              <a:rPr lang="pl-PL" dirty="0"/>
              <a:t>Określanie szybkości, napięcia i typu niemiarowości</a:t>
            </a:r>
          </a:p>
          <a:p>
            <a:pPr marL="0" indent="0">
              <a:buNone/>
            </a:pPr>
            <a:r>
              <a:rPr lang="pl-PL" dirty="0"/>
              <a:t>III. CZYNNOŚCI KOŃCOWE</a:t>
            </a:r>
          </a:p>
          <a:p>
            <a:r>
              <a:rPr lang="pl-PL" dirty="0"/>
              <a:t>Odkażenie lejka lub membrany stetoskopu</a:t>
            </a:r>
          </a:p>
          <a:p>
            <a:r>
              <a:rPr lang="pl-PL" dirty="0"/>
              <a:t>Higieniczne mycie rąk</a:t>
            </a:r>
          </a:p>
          <a:p>
            <a:r>
              <a:rPr lang="pl-PL" dirty="0"/>
              <a:t>Udokumentowanie wyniku pomiaru</a:t>
            </a:r>
          </a:p>
          <a:p>
            <a:r>
              <a:rPr lang="pl-PL" dirty="0"/>
              <a:t>Zgłoszenie rozpoznanych nieprawidłowości lekarzowi/pielęgniarce</a:t>
            </a:r>
          </a:p>
        </p:txBody>
      </p:sp>
    </p:spTree>
    <p:extLst>
      <p:ext uri="{BB962C8B-B14F-4D97-AF65-F5344CB8AC3E}">
        <p14:creationId xmlns:p14="http://schemas.microsoft.com/office/powerpoint/2010/main" val="278376448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 xmlns:a16="http://schemas.microsoft.com/office/drawing/2014/main" id="{0E96A786-2B68-4753-8D01-E740B7C69D49}"/>
              </a:ext>
            </a:extLst>
          </p:cNvPr>
          <p:cNvSpPr>
            <a:spLocks noGrp="1"/>
          </p:cNvSpPr>
          <p:nvPr>
            <p:ph type="title"/>
          </p:nvPr>
        </p:nvSpPr>
        <p:spPr/>
        <p:txBody>
          <a:bodyPr/>
          <a:lstStyle/>
          <a:p>
            <a:r>
              <a:rPr lang="pl-PL" dirty="0"/>
              <a:t>POMIAR CIŚNIENIA TĘTNICZEGO KRWI.</a:t>
            </a:r>
            <a:br>
              <a:rPr lang="pl-PL" dirty="0"/>
            </a:br>
            <a:endParaRPr lang="pl-PL" dirty="0"/>
          </a:p>
        </p:txBody>
      </p:sp>
      <p:sp>
        <p:nvSpPr>
          <p:cNvPr id="3" name="Symbol zastępczy zawartości 2">
            <a:extLst>
              <a:ext uri="{FF2B5EF4-FFF2-40B4-BE49-F238E27FC236}">
                <a16:creationId xmlns="" xmlns:a16="http://schemas.microsoft.com/office/drawing/2014/main" id="{840E9840-DFEC-4F7D-933D-04AFFE769BA3}"/>
              </a:ext>
            </a:extLst>
          </p:cNvPr>
          <p:cNvSpPr>
            <a:spLocks noGrp="1"/>
          </p:cNvSpPr>
          <p:nvPr>
            <p:ph idx="1"/>
          </p:nvPr>
        </p:nvSpPr>
        <p:spPr/>
        <p:txBody>
          <a:bodyPr>
            <a:normAutofit/>
          </a:bodyPr>
          <a:lstStyle/>
          <a:p>
            <a:pPr marL="0" indent="0">
              <a:buNone/>
            </a:pPr>
            <a:r>
              <a:rPr lang="pl-PL" dirty="0"/>
              <a:t>Ciśnienie tętnicze krwi jest siłą jaką przepływający strumień krwi wywiera na ściany elastycznych naczyń krwionośnych. Wartość ciśnienia zmienia się pulsacyjnie w czasie cyklicznej pracy serca. Ciśnienie krwi w tętnicach jest zmienne i wzrasta w następstwie skurczu serca (ciśnienie skurczowe), a maleje przy rozkurczu i pauzie (ciśnienie rozkurczowe). </a:t>
            </a:r>
          </a:p>
          <a:p>
            <a:pPr marL="0" indent="0">
              <a:buNone/>
            </a:pPr>
            <a:r>
              <a:rPr lang="pl-PL" dirty="0"/>
              <a:t>Różnica między ciśnieniem skurczowym i rozkurczowym nosi nazwę amplitudy skurczowo-rozkurczowej i nie może przekraczać 30 - 50 mm Hg (4,0—6,7 </a:t>
            </a:r>
            <a:r>
              <a:rPr lang="pl-PL" dirty="0" err="1"/>
              <a:t>kPa</a:t>
            </a:r>
            <a:r>
              <a:rPr lang="pl-PL" dirty="0"/>
              <a:t>). </a:t>
            </a:r>
          </a:p>
          <a:p>
            <a:pPr marL="0" indent="0">
              <a:buNone/>
            </a:pPr>
            <a:r>
              <a:rPr lang="pl-PL" dirty="0"/>
              <a:t>Badanie ma duże znaczenie diagnostyczne. Umożliwia określenie wielkości ciśnienia tętniczego krwi, rozpoznanie nadciśnienia tętniczego oraz kontrolę jego leczenia, jest także pomocne w diagnozowaniu stanu pacjenta oraz chorób, których przyczyną mogą być wahania ciśnienia krwi.</a:t>
            </a:r>
          </a:p>
          <a:p>
            <a:endParaRPr lang="pl-PL" dirty="0"/>
          </a:p>
        </p:txBody>
      </p:sp>
    </p:spTree>
    <p:extLst>
      <p:ext uri="{BB962C8B-B14F-4D97-AF65-F5344CB8AC3E}">
        <p14:creationId xmlns:p14="http://schemas.microsoft.com/office/powerpoint/2010/main" val="80770583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Pomiar ciśnienia tętniczego krwi</a:t>
            </a:r>
            <a:endParaRPr lang="pl-PL" dirty="0"/>
          </a:p>
        </p:txBody>
      </p:sp>
      <p:sp>
        <p:nvSpPr>
          <p:cNvPr id="3" name="Symbol zastępczy zawartości 2">
            <a:extLst>
              <a:ext uri="{FF2B5EF4-FFF2-40B4-BE49-F238E27FC236}">
                <a16:creationId xmlns="" xmlns:a16="http://schemas.microsoft.com/office/drawing/2014/main" id="{A2F2BED3-ACE7-4FC6-A39C-F4A5D0788EB9}"/>
              </a:ext>
            </a:extLst>
          </p:cNvPr>
          <p:cNvSpPr>
            <a:spLocks noGrp="1"/>
          </p:cNvSpPr>
          <p:nvPr>
            <p:ph idx="1"/>
          </p:nvPr>
        </p:nvSpPr>
        <p:spPr/>
        <p:txBody>
          <a:bodyPr>
            <a:normAutofit/>
          </a:bodyPr>
          <a:lstStyle/>
          <a:p>
            <a:pPr marL="0" indent="0">
              <a:buNone/>
            </a:pPr>
            <a:r>
              <a:rPr lang="pl-PL" u="sng" dirty="0"/>
              <a:t>Pomiaru ciśnienia tętniczego krwi dokonuje się różnymi metodami:</a:t>
            </a:r>
            <a:endParaRPr lang="pl-PL" dirty="0"/>
          </a:p>
          <a:p>
            <a:pPr marL="0" indent="0">
              <a:buNone/>
            </a:pPr>
            <a:r>
              <a:rPr lang="pl-PL" dirty="0"/>
              <a:t>- </a:t>
            </a:r>
            <a:r>
              <a:rPr lang="pl-PL" dirty="0" err="1"/>
              <a:t>palpacyjną</a:t>
            </a:r>
            <a:r>
              <a:rPr lang="pl-PL" dirty="0"/>
              <a:t> bez słuchawek (określa tylko wartość skurczową ciśnienia)</a:t>
            </a:r>
          </a:p>
          <a:p>
            <a:pPr marL="0" indent="0">
              <a:buNone/>
            </a:pPr>
            <a:r>
              <a:rPr lang="pl-PL" dirty="0"/>
              <a:t>- osłuchową, za pomocą ciśnieniomierza rtęciowego, sprężynowego (określa wartość ciśnienia skurczowego i rozkurczowego)</a:t>
            </a:r>
          </a:p>
          <a:p>
            <a:pPr marL="0" indent="0">
              <a:buNone/>
            </a:pPr>
            <a:r>
              <a:rPr lang="pl-PL" dirty="0"/>
              <a:t>- osłuchową z zastosowaniem aparatów półautomatycznych i automatycznych (wynik pomiaru rejestruje monitor aparatu)</a:t>
            </a:r>
          </a:p>
          <a:p>
            <a:pPr marL="0" indent="0">
              <a:buNone/>
            </a:pPr>
            <a:r>
              <a:rPr lang="pl-PL" dirty="0"/>
              <a:t>- inwazyjną (ciągły pomiar ciśnienia skurczowego i rozkurczowego za pomocą</a:t>
            </a:r>
          </a:p>
          <a:p>
            <a:pPr marL="0" indent="0">
              <a:buNone/>
            </a:pPr>
            <a:r>
              <a:rPr lang="pl-PL" dirty="0"/>
              <a:t>cewnika umieszczonego wewnątrz naczynia i urządzenia rejestrującego wyniki pomiaru)</a:t>
            </a:r>
          </a:p>
          <a:p>
            <a:endParaRPr lang="pl-PL" dirty="0"/>
          </a:p>
        </p:txBody>
      </p:sp>
    </p:spTree>
    <p:extLst>
      <p:ext uri="{BB962C8B-B14F-4D97-AF65-F5344CB8AC3E}">
        <p14:creationId xmlns:p14="http://schemas.microsoft.com/office/powerpoint/2010/main" val="322439837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solidFill>
                  <a:srgbClr val="000000">
                    <a:lumMod val="75000"/>
                    <a:lumOff val="25000"/>
                  </a:srgbClr>
                </a:solidFill>
              </a:rPr>
              <a:t>Pomiar ciśnienia tętniczego krwi</a:t>
            </a:r>
            <a:endParaRPr lang="pl-PL" dirty="0"/>
          </a:p>
        </p:txBody>
      </p:sp>
      <p:sp>
        <p:nvSpPr>
          <p:cNvPr id="3" name="Symbol zastępczy zawartości 2">
            <a:extLst>
              <a:ext uri="{FF2B5EF4-FFF2-40B4-BE49-F238E27FC236}">
                <a16:creationId xmlns="" xmlns:a16="http://schemas.microsoft.com/office/drawing/2014/main" id="{F878E76D-4B4A-4AC6-960E-235B41410F0C}"/>
              </a:ext>
            </a:extLst>
          </p:cNvPr>
          <p:cNvSpPr>
            <a:spLocks noGrp="1"/>
          </p:cNvSpPr>
          <p:nvPr>
            <p:ph idx="1"/>
          </p:nvPr>
        </p:nvSpPr>
        <p:spPr/>
        <p:txBody>
          <a:bodyPr>
            <a:normAutofit/>
          </a:bodyPr>
          <a:lstStyle/>
          <a:p>
            <a:pPr marL="0" indent="0">
              <a:buNone/>
            </a:pPr>
            <a:r>
              <a:rPr lang="pl-PL" sz="2000" dirty="0"/>
              <a:t>Metoda osłuchowa </a:t>
            </a:r>
            <a:r>
              <a:rPr lang="pl-PL" sz="2000" dirty="0" err="1"/>
              <a:t>Korotkowa</a:t>
            </a:r>
            <a:r>
              <a:rPr lang="pl-PL" sz="2000" dirty="0"/>
              <a:t> oparta jest na zasadzie osłuchiwania tonów pojawiających się w uciśniętej z zewnątrz przez mankiet tętnicy ramiennej lub tętnicy promieniowej, a później tonów znikających, w miarę zmniejszania tego ucisku podczas obniżania ciśnienia w mankiecie. </a:t>
            </a:r>
          </a:p>
          <a:p>
            <a:pPr marL="0" indent="0">
              <a:buNone/>
            </a:pPr>
            <a:r>
              <a:rPr lang="pl-PL" sz="2000" dirty="0"/>
              <a:t>W czasie osłuchiwania tętnicy </a:t>
            </a:r>
            <a:r>
              <a:rPr lang="pl-PL" sz="2000" dirty="0" err="1"/>
              <a:t>Korotkow</a:t>
            </a:r>
            <a:r>
              <a:rPr lang="pl-PL" sz="2000" dirty="0"/>
              <a:t> wyodrębnił 5 faz:</a:t>
            </a:r>
          </a:p>
          <a:p>
            <a:pPr marL="0" indent="0">
              <a:buNone/>
            </a:pPr>
            <a:r>
              <a:rPr lang="pl-PL" sz="2000" dirty="0"/>
              <a:t>I — pojawienie się pierwszych tonów o charakterze stuków — ciśnienie skurczowe.</a:t>
            </a:r>
          </a:p>
          <a:p>
            <a:pPr marL="0" indent="0">
              <a:buNone/>
            </a:pPr>
            <a:r>
              <a:rPr lang="pl-PL" sz="2000" dirty="0"/>
              <a:t>II — tony ciche, bardziej stłumione.</a:t>
            </a:r>
          </a:p>
          <a:p>
            <a:pPr marL="0" indent="0">
              <a:buNone/>
            </a:pPr>
            <a:r>
              <a:rPr lang="pl-PL" sz="2000" dirty="0"/>
              <a:t>III — ponowny wzrost głośności tonów.</a:t>
            </a:r>
          </a:p>
          <a:p>
            <a:pPr marL="0" indent="0">
              <a:buNone/>
            </a:pPr>
            <a:r>
              <a:rPr lang="pl-PL" sz="2000" dirty="0"/>
              <a:t>IV — nagle ściszenie tonów — rzadko ciśnienie rozkurczowe.</a:t>
            </a:r>
          </a:p>
          <a:p>
            <a:pPr marL="0" indent="0">
              <a:buNone/>
            </a:pPr>
            <a:r>
              <a:rPr lang="pl-PL" sz="2000" dirty="0"/>
              <a:t>V — zniknięcie tonów — ciśnienie rozkurczowe.</a:t>
            </a:r>
          </a:p>
          <a:p>
            <a:pPr marL="0" indent="0">
              <a:buNone/>
            </a:pPr>
            <a:endParaRPr lang="pl-PL" dirty="0"/>
          </a:p>
          <a:p>
            <a:endParaRPr lang="pl-PL" dirty="0"/>
          </a:p>
        </p:txBody>
      </p:sp>
    </p:spTree>
    <p:extLst>
      <p:ext uri="{BB962C8B-B14F-4D97-AF65-F5344CB8AC3E}">
        <p14:creationId xmlns:p14="http://schemas.microsoft.com/office/powerpoint/2010/main" val="348962342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solidFill>
                  <a:srgbClr val="000000">
                    <a:lumMod val="75000"/>
                    <a:lumOff val="25000"/>
                  </a:srgbClr>
                </a:solidFill>
              </a:rPr>
              <a:t>Pomiar ciśnienia tętniczego krwi</a:t>
            </a:r>
            <a:endParaRPr lang="pl-PL" dirty="0"/>
          </a:p>
        </p:txBody>
      </p:sp>
      <p:sp>
        <p:nvSpPr>
          <p:cNvPr id="3" name="Symbol zastępczy zawartości 2"/>
          <p:cNvSpPr>
            <a:spLocks noGrp="1"/>
          </p:cNvSpPr>
          <p:nvPr>
            <p:ph idx="1"/>
          </p:nvPr>
        </p:nvSpPr>
        <p:spPr/>
        <p:txBody>
          <a:bodyPr/>
          <a:lstStyle/>
          <a:p>
            <a:r>
              <a:rPr lang="pl-PL" dirty="0"/>
              <a:t>U niektórych pacjentów ściszenie tonów w fazie II może być bardzo znaczne, a w pewnych przypadkach mogą one być wręcz niesłyszalne, powodując wystąpienie tzw. przerwy osłuchowej. U osób z tzw. hiperkinetycznym krążeniem (np. dzieci, osoby młode, chorzy z nadczynnością tarczycy, niedokrwistością, sportowcy, kobiety w ciąży), u których nic ma zupełnego zniknięcia tonów (są słyszalne aż do ciśnienia 0 mm Hg), za wartość ciśnienia rozkurczowego przyjmuje się fazę IV.</a:t>
            </a:r>
          </a:p>
          <a:p>
            <a:endParaRPr lang="pl-PL" dirty="0"/>
          </a:p>
        </p:txBody>
      </p:sp>
    </p:spTree>
    <p:extLst>
      <p:ext uri="{BB962C8B-B14F-4D97-AF65-F5344CB8AC3E}">
        <p14:creationId xmlns:p14="http://schemas.microsoft.com/office/powerpoint/2010/main" val="14861290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Temperatura</a:t>
            </a:r>
            <a:endParaRPr lang="pl-PL" dirty="0"/>
          </a:p>
        </p:txBody>
      </p:sp>
      <p:sp>
        <p:nvSpPr>
          <p:cNvPr id="3" name="Symbol zastępczy zawartości 2">
            <a:extLst>
              <a:ext uri="{FF2B5EF4-FFF2-40B4-BE49-F238E27FC236}">
                <a16:creationId xmlns="" xmlns:a16="http://schemas.microsoft.com/office/drawing/2014/main" id="{D7AEB92F-E8F3-4522-B8E8-A85D76326DE8}"/>
              </a:ext>
            </a:extLst>
          </p:cNvPr>
          <p:cNvSpPr>
            <a:spLocks noGrp="1"/>
          </p:cNvSpPr>
          <p:nvPr>
            <p:ph idx="1"/>
          </p:nvPr>
        </p:nvSpPr>
        <p:spPr/>
        <p:txBody>
          <a:bodyPr>
            <a:normAutofit fontScale="55000" lnSpcReduction="20000"/>
          </a:bodyPr>
          <a:lstStyle/>
          <a:p>
            <a:pPr marL="0" indent="0">
              <a:lnSpc>
                <a:spcPct val="120000"/>
              </a:lnSpc>
              <a:spcBef>
                <a:spcPts val="0"/>
              </a:spcBef>
              <a:spcAft>
                <a:spcPts val="0"/>
              </a:spcAft>
              <a:buNone/>
            </a:pPr>
            <a:r>
              <a:rPr lang="pl-PL" sz="3600" u="sng" dirty="0"/>
              <a:t>Przed pomiarem temperatury należy poinformować pacjenta o:</a:t>
            </a:r>
            <a:endParaRPr lang="pl-PL" sz="3600" dirty="0"/>
          </a:p>
          <a:p>
            <a:pPr marL="0" indent="0">
              <a:lnSpc>
                <a:spcPct val="120000"/>
              </a:lnSpc>
              <a:spcBef>
                <a:spcPts val="0"/>
              </a:spcBef>
              <a:spcAft>
                <a:spcPts val="0"/>
              </a:spcAft>
              <a:buNone/>
            </a:pPr>
            <a:r>
              <a:rPr lang="pl-PL" sz="3600" dirty="0"/>
              <a:t>- przebiegu i czasie trwania pomiaru temperatury,</a:t>
            </a:r>
          </a:p>
          <a:p>
            <a:pPr marL="0" indent="0">
              <a:lnSpc>
                <a:spcPct val="120000"/>
              </a:lnSpc>
              <a:spcBef>
                <a:spcPts val="0"/>
              </a:spcBef>
              <a:spcAft>
                <a:spcPts val="0"/>
              </a:spcAft>
              <a:buNone/>
            </a:pPr>
            <a:r>
              <a:rPr lang="pl-PL" sz="3600" dirty="0"/>
              <a:t>- ułożeniu w pozycji wygodnej leżącej lub siedzącej, przy pomiarze temperatury w odbycie na boku z lekko ugiętymi nogami lub na plecach z kończynami zgiętymi w stawach biodrowych i kolanowych,</a:t>
            </a:r>
          </a:p>
          <a:p>
            <a:pPr marL="0" indent="0">
              <a:lnSpc>
                <a:spcPct val="120000"/>
              </a:lnSpc>
              <a:spcBef>
                <a:spcPts val="0"/>
              </a:spcBef>
              <a:spcAft>
                <a:spcPts val="0"/>
              </a:spcAft>
              <a:buNone/>
            </a:pPr>
            <a:r>
              <a:rPr lang="pl-PL" sz="3600" dirty="0"/>
              <a:t>- osuszeniu dołu pachowego, usunięciu bielizny spod pachy (wilgotny dół pachowy oraz fałdy ubrania są przyczyną błędów w odczycie temperatury),</a:t>
            </a:r>
          </a:p>
          <a:p>
            <a:pPr marL="0" indent="0">
              <a:lnSpc>
                <a:spcPct val="120000"/>
              </a:lnSpc>
              <a:spcBef>
                <a:spcPts val="0"/>
              </a:spcBef>
              <a:spcAft>
                <a:spcPts val="0"/>
              </a:spcAft>
              <a:buNone/>
            </a:pPr>
            <a:r>
              <a:rPr lang="pl-PL" sz="3600" dirty="0"/>
              <a:t>- zachowaniu spokoju, unikaniu gwałtownych ruchów przy pomiarze w odbycie i w ustach,</a:t>
            </a:r>
          </a:p>
          <a:p>
            <a:pPr marL="0" indent="0">
              <a:lnSpc>
                <a:spcPct val="120000"/>
              </a:lnSpc>
              <a:spcBef>
                <a:spcPts val="0"/>
              </a:spcBef>
              <a:spcAft>
                <a:spcPts val="0"/>
              </a:spcAft>
              <a:buNone/>
            </a:pPr>
            <a:r>
              <a:rPr lang="pl-PL" sz="3600" dirty="0"/>
              <a:t>- konieczności przyciśnięcia ramienia do klatki piersiowej przy pomiarze pod</a:t>
            </a:r>
          </a:p>
          <a:p>
            <a:pPr marL="0" indent="0">
              <a:lnSpc>
                <a:spcPct val="120000"/>
              </a:lnSpc>
              <a:spcBef>
                <a:spcPts val="0"/>
              </a:spcBef>
              <a:spcAft>
                <a:spcPts val="0"/>
              </a:spcAft>
              <a:buNone/>
            </a:pPr>
            <a:r>
              <a:rPr lang="pl-PL" sz="3600" dirty="0"/>
              <a:t>pachą,</a:t>
            </a:r>
          </a:p>
          <a:p>
            <a:pPr marL="0" indent="0">
              <a:lnSpc>
                <a:spcPct val="120000"/>
              </a:lnSpc>
              <a:spcBef>
                <a:spcPts val="0"/>
              </a:spcBef>
              <a:spcAft>
                <a:spcPts val="0"/>
              </a:spcAft>
              <a:buNone/>
            </a:pPr>
            <a:r>
              <a:rPr lang="pl-PL" sz="3600" dirty="0"/>
              <a:t>- nieprzyjmowaniu zbyt ciepłych lub zbyt zimnych płynów przed pomiarem</a:t>
            </a:r>
          </a:p>
          <a:p>
            <a:pPr marL="0" indent="0">
              <a:lnSpc>
                <a:spcPct val="120000"/>
              </a:lnSpc>
              <a:spcBef>
                <a:spcPts val="0"/>
              </a:spcBef>
              <a:spcAft>
                <a:spcPts val="0"/>
              </a:spcAft>
              <a:buNone/>
            </a:pPr>
            <a:r>
              <a:rPr lang="pl-PL" sz="3600" dirty="0"/>
              <a:t>w ustach</a:t>
            </a:r>
            <a:r>
              <a:rPr lang="pl-PL" sz="3600" dirty="0" smtClean="0"/>
              <a:t>,</a:t>
            </a:r>
            <a:endParaRPr lang="pl-PL" sz="3600" dirty="0"/>
          </a:p>
        </p:txBody>
      </p:sp>
    </p:spTree>
    <p:extLst>
      <p:ext uri="{BB962C8B-B14F-4D97-AF65-F5344CB8AC3E}">
        <p14:creationId xmlns:p14="http://schemas.microsoft.com/office/powerpoint/2010/main" val="196294646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solidFill>
                  <a:srgbClr val="000000">
                    <a:lumMod val="75000"/>
                    <a:lumOff val="25000"/>
                  </a:srgbClr>
                </a:solidFill>
              </a:rPr>
              <a:t>Pomiar ciśnienia tętniczego krwi</a:t>
            </a:r>
            <a:endParaRPr lang="pl-PL" dirty="0"/>
          </a:p>
        </p:txBody>
      </p:sp>
      <p:sp>
        <p:nvSpPr>
          <p:cNvPr id="3" name="Symbol zastępczy zawartości 2">
            <a:extLst>
              <a:ext uri="{FF2B5EF4-FFF2-40B4-BE49-F238E27FC236}">
                <a16:creationId xmlns="" xmlns:a16="http://schemas.microsoft.com/office/drawing/2014/main" id="{4A06B995-8AAC-4BE6-8F43-9953B641D6E4}"/>
              </a:ext>
            </a:extLst>
          </p:cNvPr>
          <p:cNvSpPr>
            <a:spLocks noGrp="1"/>
          </p:cNvSpPr>
          <p:nvPr>
            <p:ph idx="1"/>
          </p:nvPr>
        </p:nvSpPr>
        <p:spPr/>
        <p:txBody>
          <a:bodyPr>
            <a:normAutofit lnSpcReduction="10000"/>
          </a:bodyPr>
          <a:lstStyle/>
          <a:p>
            <a:pPr marL="0" indent="0">
              <a:buNone/>
            </a:pPr>
            <a:r>
              <a:rPr lang="pl-PL" dirty="0"/>
              <a:t>Wartości prawidłowe ciśnienia tętniczego krwi:</a:t>
            </a:r>
          </a:p>
          <a:p>
            <a:pPr marL="0" indent="0">
              <a:buNone/>
            </a:pPr>
            <a:r>
              <a:rPr lang="pl-PL" dirty="0"/>
              <a:t>1) według </a:t>
            </a:r>
            <a:r>
              <a:rPr lang="pl-PL" dirty="0" err="1"/>
              <a:t>Riyy-Rocciego</a:t>
            </a:r>
            <a:endParaRPr lang="pl-PL" dirty="0"/>
          </a:p>
          <a:p>
            <a:pPr marL="0" indent="0">
              <a:buNone/>
            </a:pPr>
            <a:r>
              <a:rPr lang="pl-PL" dirty="0"/>
              <a:t>• noworodki (skurczowe) 60-8Omm Hg</a:t>
            </a:r>
          </a:p>
          <a:p>
            <a:pPr marL="0" indent="0">
              <a:buNone/>
            </a:pPr>
            <a:r>
              <a:rPr lang="pl-PL" dirty="0"/>
              <a:t>• oseski (skurczowe) 80-85 mm Hg</a:t>
            </a:r>
          </a:p>
          <a:p>
            <a:pPr marL="0" indent="0">
              <a:buNone/>
            </a:pPr>
            <a:r>
              <a:rPr lang="pl-PL" dirty="0"/>
              <a:t>• małe dzieci (skurczowe) 80-100 mm Hg</a:t>
            </a:r>
          </a:p>
          <a:p>
            <a:pPr marL="0" indent="0">
              <a:buNone/>
            </a:pPr>
            <a:r>
              <a:rPr lang="pl-PL" dirty="0"/>
              <a:t>• nastolatki (skurczowe/rozkurczowe) 120/80 mm Hg</a:t>
            </a:r>
          </a:p>
          <a:p>
            <a:pPr marL="0" indent="0">
              <a:buNone/>
            </a:pPr>
            <a:r>
              <a:rPr lang="pl-PL" dirty="0"/>
              <a:t>• dorośli (skurczowe/rozkurczowe) 110-139/65-94 mm Hg</a:t>
            </a:r>
          </a:p>
          <a:p>
            <a:pPr marL="0" indent="0">
              <a:buNone/>
            </a:pPr>
            <a:r>
              <a:rPr lang="pl-PL" dirty="0"/>
              <a:t>2) według WHO granicę oddzielającą ciśnienie prawidłowe od podwyższonego u dorosłych stanowi wartość 140/90 mm Hg.</a:t>
            </a:r>
          </a:p>
          <a:p>
            <a:pPr marL="0" indent="0">
              <a:buNone/>
            </a:pPr>
            <a:r>
              <a:rPr lang="pl-PL" dirty="0"/>
              <a:t> </a:t>
            </a:r>
          </a:p>
          <a:p>
            <a:endParaRPr lang="pl-PL" dirty="0"/>
          </a:p>
        </p:txBody>
      </p:sp>
    </p:spTree>
    <p:extLst>
      <p:ext uri="{BB962C8B-B14F-4D97-AF65-F5344CB8AC3E}">
        <p14:creationId xmlns:p14="http://schemas.microsoft.com/office/powerpoint/2010/main" val="343602522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a:extLst>
              <a:ext uri="{FF2B5EF4-FFF2-40B4-BE49-F238E27FC236}">
                <a16:creationId xmlns="" xmlns:a16="http://schemas.microsoft.com/office/drawing/2014/main" id="{BED3B34B-E39B-4FAB-A8A4-81A3911ED496}"/>
              </a:ext>
            </a:extLst>
          </p:cNvPr>
          <p:cNvPicPr>
            <a:picLocks noGrp="1" noChangeAspect="1"/>
          </p:cNvPicPr>
          <p:nvPr>
            <p:ph idx="1"/>
          </p:nvPr>
        </p:nvPicPr>
        <p:blipFill>
          <a:blip r:embed="rId2"/>
          <a:stretch>
            <a:fillRect/>
          </a:stretch>
        </p:blipFill>
        <p:spPr>
          <a:xfrm>
            <a:off x="1102855" y="442532"/>
            <a:ext cx="9986290" cy="3816025"/>
          </a:xfrm>
          <a:prstGeom prst="rect">
            <a:avLst/>
          </a:prstGeom>
        </p:spPr>
      </p:pic>
      <p:sp>
        <p:nvSpPr>
          <p:cNvPr id="5" name="Prostokąt 4">
            <a:extLst>
              <a:ext uri="{FF2B5EF4-FFF2-40B4-BE49-F238E27FC236}">
                <a16:creationId xmlns="" xmlns:a16="http://schemas.microsoft.com/office/drawing/2014/main" id="{878B69F4-2E99-41A5-81C9-93DA5E757864}"/>
              </a:ext>
            </a:extLst>
          </p:cNvPr>
          <p:cNvSpPr/>
          <p:nvPr/>
        </p:nvSpPr>
        <p:spPr>
          <a:xfrm>
            <a:off x="3013934" y="4507455"/>
            <a:ext cx="6164132" cy="1742480"/>
          </a:xfrm>
          <a:prstGeom prst="rect">
            <a:avLst/>
          </a:prstGeom>
        </p:spPr>
        <p:txBody>
          <a:bodyPr wrap="square">
            <a:spAutoFit/>
          </a:bodyPr>
          <a:lstStyle/>
          <a:p>
            <a:pPr algn="just">
              <a:lnSpc>
                <a:spcPct val="150000"/>
              </a:lnSpc>
              <a:spcAft>
                <a:spcPts val="0"/>
              </a:spcAft>
            </a:pPr>
            <a:r>
              <a:rPr lang="pl-PL" dirty="0">
                <a:latin typeface="Times New Roman" panose="02020603050405020304" pitchFamily="18" charset="0"/>
                <a:ea typeface="SimSun" panose="02010600030101010101" pitchFamily="2" charset="-122"/>
              </a:rPr>
              <a:t>Pomocnym w zapamiętaniu wartości prawidłowych ciśnienia u dzieci powyżej 2-go roku życia jest wzór: 80+2 x wiek (w latach) wartość ciśnienia skurczowego, 2/3 tej wartości to wartość ciśnienia rozkurczowego.</a:t>
            </a:r>
            <a:endParaRPr lang="pl-PL" sz="16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389500934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solidFill>
                  <a:srgbClr val="000000">
                    <a:lumMod val="75000"/>
                    <a:lumOff val="25000"/>
                  </a:srgbClr>
                </a:solidFill>
              </a:rPr>
              <a:t>Pomiar ciśnienia tętniczego krwi</a:t>
            </a:r>
            <a:endParaRPr lang="pl-PL" dirty="0"/>
          </a:p>
        </p:txBody>
      </p:sp>
      <p:sp>
        <p:nvSpPr>
          <p:cNvPr id="3" name="Symbol zastępczy zawartości 2">
            <a:extLst>
              <a:ext uri="{FF2B5EF4-FFF2-40B4-BE49-F238E27FC236}">
                <a16:creationId xmlns="" xmlns:a16="http://schemas.microsoft.com/office/drawing/2014/main" id="{AD117B61-C11E-46AF-998A-D1A180AD39CA}"/>
              </a:ext>
            </a:extLst>
          </p:cNvPr>
          <p:cNvSpPr>
            <a:spLocks noGrp="1"/>
          </p:cNvSpPr>
          <p:nvPr>
            <p:ph idx="1"/>
          </p:nvPr>
        </p:nvSpPr>
        <p:spPr/>
        <p:txBody>
          <a:bodyPr/>
          <a:lstStyle/>
          <a:p>
            <a:pPr marL="0" indent="0">
              <a:buNone/>
            </a:pPr>
            <a:r>
              <a:rPr lang="pl-PL" sz="2400" u="sng" dirty="0"/>
              <a:t>Ciśnienie tętnicze krwi przede wszystkim zależy od:</a:t>
            </a:r>
            <a:endParaRPr lang="pl-PL" sz="2400" dirty="0"/>
          </a:p>
          <a:p>
            <a:pPr marL="0" indent="0">
              <a:buNone/>
            </a:pPr>
            <a:r>
              <a:rPr lang="pl-PL" sz="2400" dirty="0"/>
              <a:t>- wieku, płci, wysiłku fizycznego, czynników stresowych, </a:t>
            </a:r>
          </a:p>
          <a:p>
            <a:pPr marL="0" indent="0">
              <a:buNone/>
            </a:pPr>
            <a:r>
              <a:rPr lang="pl-PL" sz="2400" dirty="0"/>
              <a:t>- siły skurczowej serca, ilości krążącej krwi,</a:t>
            </a:r>
          </a:p>
          <a:p>
            <a:pPr marL="0" indent="0">
              <a:buNone/>
            </a:pPr>
            <a:r>
              <a:rPr lang="pl-PL" sz="2400" dirty="0"/>
              <a:t>- oporów jakie stawiają ściany naczyń.</a:t>
            </a:r>
          </a:p>
          <a:p>
            <a:pPr marL="0" indent="0">
              <a:buNone/>
            </a:pPr>
            <a:endParaRPr lang="pl-PL" dirty="0"/>
          </a:p>
          <a:p>
            <a:pPr marL="0" indent="0">
              <a:buNone/>
            </a:pPr>
            <a:endParaRPr lang="pl-PL" dirty="0"/>
          </a:p>
          <a:p>
            <a:pPr marL="0" indent="0">
              <a:buNone/>
            </a:pPr>
            <a:r>
              <a:rPr lang="pl-PL" dirty="0"/>
              <a:t>U każdej osoby ciśnienie tętnicze ulega zmianom zależnie od pory dnia, a także pod wpływem innych czynników, jak nasilenie czynności oddechowej, aktywność fizyczna i umysłowa.</a:t>
            </a:r>
          </a:p>
          <a:p>
            <a:endParaRPr lang="pl-PL" dirty="0"/>
          </a:p>
        </p:txBody>
      </p:sp>
    </p:spTree>
    <p:extLst>
      <p:ext uri="{BB962C8B-B14F-4D97-AF65-F5344CB8AC3E}">
        <p14:creationId xmlns:p14="http://schemas.microsoft.com/office/powerpoint/2010/main" val="422421221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solidFill>
                  <a:srgbClr val="000000">
                    <a:lumMod val="75000"/>
                    <a:lumOff val="25000"/>
                  </a:srgbClr>
                </a:solidFill>
              </a:rPr>
              <a:t>Pomiar ciśnienia tętniczego krwi</a:t>
            </a:r>
            <a:endParaRPr lang="pl-PL" dirty="0"/>
          </a:p>
        </p:txBody>
      </p:sp>
      <p:sp>
        <p:nvSpPr>
          <p:cNvPr id="3" name="Symbol zastępczy zawartości 2">
            <a:extLst>
              <a:ext uri="{FF2B5EF4-FFF2-40B4-BE49-F238E27FC236}">
                <a16:creationId xmlns="" xmlns:a16="http://schemas.microsoft.com/office/drawing/2014/main" id="{1A343A3B-738F-456A-BD50-39FFBA3B5E88}"/>
              </a:ext>
            </a:extLst>
          </p:cNvPr>
          <p:cNvSpPr>
            <a:spLocks noGrp="1"/>
          </p:cNvSpPr>
          <p:nvPr>
            <p:ph idx="1"/>
          </p:nvPr>
        </p:nvSpPr>
        <p:spPr/>
        <p:txBody>
          <a:bodyPr>
            <a:normAutofit/>
          </a:bodyPr>
          <a:lstStyle/>
          <a:p>
            <a:pPr marL="0" indent="0">
              <a:buNone/>
            </a:pPr>
            <a:r>
              <a:rPr lang="pl-PL" u="sng" dirty="0"/>
              <a:t>Czynniki podwyższające wartość ciśnienia:</a:t>
            </a:r>
            <a:endParaRPr lang="pl-PL" dirty="0"/>
          </a:p>
          <a:p>
            <a:pPr marL="0" indent="0">
              <a:buNone/>
            </a:pPr>
            <a:r>
              <a:rPr lang="pl-PL" dirty="0"/>
              <a:t>1. fizjologiczne</a:t>
            </a:r>
          </a:p>
          <a:p>
            <a:pPr marL="0" indent="0">
              <a:buNone/>
            </a:pPr>
            <a:r>
              <a:rPr lang="pl-PL" dirty="0"/>
              <a:t>- reakcje emocjonalne badanego</a:t>
            </a:r>
          </a:p>
          <a:p>
            <a:pPr marL="0" indent="0">
              <a:buNone/>
            </a:pPr>
            <a:r>
              <a:rPr lang="pl-PL" dirty="0"/>
              <a:t>- wysiłek fizyczny przed badaniem</a:t>
            </a:r>
          </a:p>
          <a:p>
            <a:pPr marL="0" indent="0">
              <a:buNone/>
            </a:pPr>
            <a:r>
              <a:rPr lang="pl-PL" dirty="0"/>
              <a:t>- wypicie kawy, herbaty, wypalenie papierosa przed badaniem</a:t>
            </a:r>
          </a:p>
          <a:p>
            <a:endParaRPr lang="pl-PL" dirty="0"/>
          </a:p>
        </p:txBody>
      </p:sp>
    </p:spTree>
    <p:extLst>
      <p:ext uri="{BB962C8B-B14F-4D97-AF65-F5344CB8AC3E}">
        <p14:creationId xmlns:p14="http://schemas.microsoft.com/office/powerpoint/2010/main" val="158593314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solidFill>
                  <a:srgbClr val="000000">
                    <a:lumMod val="75000"/>
                    <a:lumOff val="25000"/>
                  </a:srgbClr>
                </a:solidFill>
              </a:rPr>
              <a:t>Pomiar ciśnienia tętniczego krwi</a:t>
            </a:r>
            <a:endParaRPr lang="pl-PL" dirty="0"/>
          </a:p>
        </p:txBody>
      </p:sp>
      <p:sp>
        <p:nvSpPr>
          <p:cNvPr id="3" name="Symbol zastępczy zawartości 2"/>
          <p:cNvSpPr>
            <a:spLocks noGrp="1"/>
          </p:cNvSpPr>
          <p:nvPr>
            <p:ph idx="1"/>
          </p:nvPr>
        </p:nvSpPr>
        <p:spPr/>
        <p:txBody>
          <a:bodyPr/>
          <a:lstStyle/>
          <a:p>
            <a:pPr marL="0" indent="0">
              <a:buNone/>
            </a:pPr>
            <a:r>
              <a:rPr lang="pl-PL" dirty="0"/>
              <a:t>2. patologiczne</a:t>
            </a:r>
          </a:p>
          <a:p>
            <a:pPr marL="0" indent="0">
              <a:buNone/>
            </a:pPr>
            <a:r>
              <a:rPr lang="pl-PL" dirty="0"/>
              <a:t>- zaburzenia wewnątrzwydzielnicze</a:t>
            </a:r>
          </a:p>
          <a:p>
            <a:pPr marL="0" indent="0">
              <a:buNone/>
            </a:pPr>
            <a:r>
              <a:rPr lang="pl-PL" dirty="0"/>
              <a:t>- choroby kłębuszków nerkowych</a:t>
            </a:r>
          </a:p>
          <a:p>
            <a:pPr marL="0" indent="0">
              <a:buNone/>
            </a:pPr>
            <a:r>
              <a:rPr lang="pl-PL" dirty="0"/>
              <a:t>- zatrucie ciążowe</a:t>
            </a:r>
          </a:p>
          <a:p>
            <a:pPr marL="0" indent="0">
              <a:buNone/>
            </a:pPr>
            <a:r>
              <a:rPr lang="pl-PL" dirty="0"/>
              <a:t>- prawostronna niewydolność krążenia</a:t>
            </a:r>
          </a:p>
          <a:p>
            <a:pPr marL="0" indent="0">
              <a:buNone/>
            </a:pPr>
            <a:r>
              <a:rPr lang="pl-PL" dirty="0"/>
              <a:t>- otyłość</a:t>
            </a:r>
          </a:p>
          <a:p>
            <a:pPr marL="0" indent="0">
              <a:buNone/>
            </a:pPr>
            <a:r>
              <a:rPr lang="pl-PL" dirty="0"/>
              <a:t>- ból</a:t>
            </a:r>
          </a:p>
          <a:p>
            <a:endParaRPr lang="pl-PL" dirty="0"/>
          </a:p>
        </p:txBody>
      </p:sp>
    </p:spTree>
    <p:extLst>
      <p:ext uri="{BB962C8B-B14F-4D97-AF65-F5344CB8AC3E}">
        <p14:creationId xmlns:p14="http://schemas.microsoft.com/office/powerpoint/2010/main" val="337123804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solidFill>
                  <a:srgbClr val="000000">
                    <a:lumMod val="75000"/>
                    <a:lumOff val="25000"/>
                  </a:srgbClr>
                </a:solidFill>
              </a:rPr>
              <a:t>Pomiar ciśnienia tętniczego krwi</a:t>
            </a:r>
            <a:endParaRPr lang="pl-PL" dirty="0"/>
          </a:p>
        </p:txBody>
      </p:sp>
      <p:sp>
        <p:nvSpPr>
          <p:cNvPr id="3" name="Symbol zastępczy zawartości 2">
            <a:extLst>
              <a:ext uri="{FF2B5EF4-FFF2-40B4-BE49-F238E27FC236}">
                <a16:creationId xmlns="" xmlns:a16="http://schemas.microsoft.com/office/drawing/2014/main" id="{5BE25E55-E19C-4506-8C4F-0F6D0BA87866}"/>
              </a:ext>
            </a:extLst>
          </p:cNvPr>
          <p:cNvSpPr>
            <a:spLocks noGrp="1"/>
          </p:cNvSpPr>
          <p:nvPr>
            <p:ph idx="1"/>
          </p:nvPr>
        </p:nvSpPr>
        <p:spPr/>
        <p:txBody>
          <a:bodyPr/>
          <a:lstStyle/>
          <a:p>
            <a:pPr marL="0" indent="0">
              <a:buNone/>
            </a:pPr>
            <a:r>
              <a:rPr lang="pl-PL" u="sng" dirty="0"/>
              <a:t>Czynniki obniżające wartość ciśnienia:</a:t>
            </a:r>
            <a:endParaRPr lang="pl-PL" dirty="0"/>
          </a:p>
          <a:p>
            <a:pPr marL="0" indent="0">
              <a:buNone/>
            </a:pPr>
            <a:r>
              <a:rPr lang="pl-PL" dirty="0"/>
              <a:t>1. fizjologiczne</a:t>
            </a:r>
          </a:p>
          <a:p>
            <a:pPr marL="0" indent="0">
              <a:buNone/>
            </a:pPr>
            <a:r>
              <a:rPr lang="pl-PL" dirty="0"/>
              <a:t>- spożycie posiłku przed badaniem</a:t>
            </a:r>
          </a:p>
          <a:p>
            <a:pPr marL="0" indent="0">
              <a:buNone/>
            </a:pPr>
            <a:r>
              <a:rPr lang="pl-PL" dirty="0"/>
              <a:t>- wysoka temperatura otoczenia</a:t>
            </a:r>
          </a:p>
          <a:p>
            <a:pPr marL="0" indent="0">
              <a:buNone/>
            </a:pPr>
            <a:r>
              <a:rPr lang="pl-PL" dirty="0"/>
              <a:t>- wahania ciśnienia atmosferycznego</a:t>
            </a:r>
          </a:p>
          <a:p>
            <a:pPr marL="0" indent="0">
              <a:buNone/>
            </a:pPr>
            <a:r>
              <a:rPr lang="pl-PL" dirty="0"/>
              <a:t>2. patologiczne</a:t>
            </a:r>
          </a:p>
          <a:p>
            <a:pPr marL="0" indent="0">
              <a:buNone/>
            </a:pPr>
            <a:r>
              <a:rPr lang="pl-PL" dirty="0"/>
              <a:t>- odwodnienie</a:t>
            </a:r>
          </a:p>
          <a:p>
            <a:pPr marL="0" indent="0">
              <a:buNone/>
            </a:pPr>
            <a:r>
              <a:rPr lang="pl-PL" dirty="0"/>
              <a:t>- wstrząs</a:t>
            </a:r>
          </a:p>
          <a:p>
            <a:endParaRPr lang="pl-PL" dirty="0"/>
          </a:p>
        </p:txBody>
      </p:sp>
    </p:spTree>
    <p:extLst>
      <p:ext uri="{BB962C8B-B14F-4D97-AF65-F5344CB8AC3E}">
        <p14:creationId xmlns:p14="http://schemas.microsoft.com/office/powerpoint/2010/main" val="57373595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p:cNvSpPr>
            <a:spLocks noGrp="1"/>
          </p:cNvSpPr>
          <p:nvPr>
            <p:ph type="title"/>
          </p:nvPr>
        </p:nvSpPr>
        <p:spPr/>
        <p:txBody>
          <a:bodyPr/>
          <a:lstStyle/>
          <a:p>
            <a:r>
              <a:rPr lang="pl-PL" dirty="0">
                <a:solidFill>
                  <a:srgbClr val="000000">
                    <a:lumMod val="75000"/>
                    <a:lumOff val="25000"/>
                  </a:srgbClr>
                </a:solidFill>
              </a:rPr>
              <a:t>Pomiar ciśnienia tętniczego krwi</a:t>
            </a:r>
            <a:endParaRPr lang="pl-PL" dirty="0"/>
          </a:p>
        </p:txBody>
      </p:sp>
      <p:sp>
        <p:nvSpPr>
          <p:cNvPr id="3" name="Symbol zastępczy zawartości 2">
            <a:extLst>
              <a:ext uri="{FF2B5EF4-FFF2-40B4-BE49-F238E27FC236}">
                <a16:creationId xmlns="" xmlns:a16="http://schemas.microsoft.com/office/drawing/2014/main" id="{7C9CB5AD-6DCB-4AE2-9D09-1F8B6E3674BB}"/>
              </a:ext>
            </a:extLst>
          </p:cNvPr>
          <p:cNvSpPr>
            <a:spLocks noGrp="1"/>
          </p:cNvSpPr>
          <p:nvPr>
            <p:ph idx="1"/>
          </p:nvPr>
        </p:nvSpPr>
        <p:spPr/>
        <p:txBody>
          <a:bodyPr/>
          <a:lstStyle/>
          <a:p>
            <a:r>
              <a:rPr lang="pl-PL" smtClean="0"/>
              <a:t>Czynniki obniżające ciśnienie tętnicze krwi podczas pomiaru mogą być następujące:</a:t>
            </a:r>
          </a:p>
          <a:p>
            <a:r>
              <a:rPr lang="pl-PL" smtClean="0"/>
              <a:t>1. Związane z pacjentem: ciche tony Korotkowa, niedawno spożyty posiłek, przeoczona przerwa osłuchowa, duża objętość wyrzutowa, przyzwyczajenie do badania, wstrząs.</a:t>
            </a:r>
          </a:p>
          <a:p>
            <a:r>
              <a:rPr lang="pl-PL" smtClean="0"/>
              <a:t>2. Związane z otoczeniem i sprzętem: hałas, niesprawny aparat sprężynowy, niski poziom rtęci. nieszczelna gruszka,</a:t>
            </a:r>
          </a:p>
          <a:p>
            <a:r>
              <a:rPr lang="pl-PL" smtClean="0"/>
              <a:t>3. Związane z osobą wykonującą pomiar: zaokrąglenie wyniku do 5 lub 10 mm Hg w dół,  niedosłuch.</a:t>
            </a:r>
          </a:p>
          <a:p>
            <a:r>
              <a:rPr lang="pl-PL" smtClean="0"/>
              <a:t>4. Związane z samym pomiarem: hałas, za długi odpoczynek przed badaniem - 25 min., łokieć ułożony za wysoko, za szybkie wypuszczanie powietrza, za mocne przyciskanie lejka statoskopu, błąd paralaksy w aparacie sprężynowym.</a:t>
            </a:r>
          </a:p>
          <a:p>
            <a:endParaRPr lang="pl-PL" dirty="0"/>
          </a:p>
        </p:txBody>
      </p:sp>
    </p:spTree>
    <p:extLst>
      <p:ext uri="{BB962C8B-B14F-4D97-AF65-F5344CB8AC3E}">
        <p14:creationId xmlns:p14="http://schemas.microsoft.com/office/powerpoint/2010/main" val="176772530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solidFill>
                  <a:srgbClr val="000000">
                    <a:lumMod val="75000"/>
                    <a:lumOff val="25000"/>
                  </a:srgbClr>
                </a:solidFill>
              </a:rPr>
              <a:t>Pomiar ciśnienia tętniczego krwi</a:t>
            </a:r>
            <a:endParaRPr lang="pl-PL" dirty="0"/>
          </a:p>
        </p:txBody>
      </p:sp>
      <p:sp>
        <p:nvSpPr>
          <p:cNvPr id="3" name="Symbol zastępczy zawartości 2">
            <a:extLst>
              <a:ext uri="{FF2B5EF4-FFF2-40B4-BE49-F238E27FC236}">
                <a16:creationId xmlns="" xmlns:a16="http://schemas.microsoft.com/office/drawing/2014/main" id="{E4525635-A46A-4A3D-8617-5F7C486DAD3C}"/>
              </a:ext>
            </a:extLst>
          </p:cNvPr>
          <p:cNvSpPr>
            <a:spLocks noGrp="1"/>
          </p:cNvSpPr>
          <p:nvPr>
            <p:ph idx="1"/>
          </p:nvPr>
        </p:nvSpPr>
        <p:spPr>
          <a:xfrm>
            <a:off x="425116" y="1845734"/>
            <a:ext cx="10730564" cy="4023360"/>
          </a:xfrm>
        </p:spPr>
        <p:txBody>
          <a:bodyPr>
            <a:normAutofit fontScale="92500" lnSpcReduction="20000"/>
          </a:bodyPr>
          <a:lstStyle/>
          <a:p>
            <a:pPr marL="0" indent="0">
              <a:buNone/>
            </a:pPr>
            <a:r>
              <a:rPr lang="pl-PL" u="sng" dirty="0"/>
              <a:t>Najczęstsze powody błędów w pomiarze to niesprawny sprzęt, bądź nieprawidłowa technika osoby dokonującej pomiaru.</a:t>
            </a:r>
            <a:endParaRPr lang="pl-PL" dirty="0"/>
          </a:p>
          <a:p>
            <a:pPr marL="0" indent="0">
              <a:buNone/>
            </a:pPr>
            <a:r>
              <a:rPr lang="pl-PL" u="sng" dirty="0"/>
              <a:t>Nieprawidłowa technika:</a:t>
            </a:r>
            <a:endParaRPr lang="pl-PL" dirty="0"/>
          </a:p>
          <a:p>
            <a:pPr marL="0" indent="0">
              <a:buNone/>
            </a:pPr>
            <a:r>
              <a:rPr lang="pl-PL" dirty="0"/>
              <a:t>- założony mankiet aparatu nie znajduje się na wysokości poziomu serca</a:t>
            </a:r>
          </a:p>
          <a:p>
            <a:pPr marL="0" indent="0">
              <a:buNone/>
            </a:pPr>
            <a:r>
              <a:rPr lang="pl-PL" dirty="0"/>
              <a:t>- niewłaściwie dobrany rozmiar mankietu do wieku i warunków </a:t>
            </a:r>
            <a:r>
              <a:rPr lang="pl-PL" dirty="0" smtClean="0"/>
              <a:t>anatomicznych badanego</a:t>
            </a:r>
            <a:endParaRPr lang="pl-PL" dirty="0"/>
          </a:p>
          <a:p>
            <a:pPr marL="0" indent="0">
              <a:buNone/>
            </a:pPr>
            <a:r>
              <a:rPr lang="pl-PL" dirty="0"/>
              <a:t>- podparte ramię osoby badanej</a:t>
            </a:r>
          </a:p>
          <a:p>
            <a:pPr marL="0" indent="0">
              <a:buNone/>
            </a:pPr>
            <a:r>
              <a:rPr lang="pl-PL" dirty="0"/>
              <a:t>- zbyt szybkie wypuszczanie powietrza z mankietu</a:t>
            </a:r>
          </a:p>
          <a:p>
            <a:pPr marL="0" indent="0">
              <a:buNone/>
            </a:pPr>
            <a:r>
              <a:rPr lang="pl-PL" dirty="0"/>
              <a:t>- ograniczony słuch</a:t>
            </a:r>
          </a:p>
          <a:p>
            <a:pPr marL="0" indent="0">
              <a:buNone/>
            </a:pPr>
            <a:r>
              <a:rPr lang="pl-PL" dirty="0"/>
              <a:t>- tendencja do zaokrąglania odczytów do najbliższych dziesiątek mm Hg</a:t>
            </a:r>
          </a:p>
          <a:p>
            <a:pPr marL="0" indent="0">
              <a:buNone/>
            </a:pPr>
            <a:r>
              <a:rPr lang="pl-PL" dirty="0"/>
              <a:t>- niezachowanie odpowiednio długich odstępów czasowych pomiędzy kolejnymi następującymi po sobie pomiarami na tym samym ramieniu.</a:t>
            </a:r>
          </a:p>
          <a:p>
            <a:endParaRPr lang="pl-PL" dirty="0"/>
          </a:p>
        </p:txBody>
      </p:sp>
    </p:spTree>
    <p:extLst>
      <p:ext uri="{BB962C8B-B14F-4D97-AF65-F5344CB8AC3E}">
        <p14:creationId xmlns:p14="http://schemas.microsoft.com/office/powerpoint/2010/main" val="237302196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solidFill>
                  <a:srgbClr val="000000">
                    <a:lumMod val="75000"/>
                    <a:lumOff val="25000"/>
                  </a:srgbClr>
                </a:solidFill>
              </a:rPr>
              <a:t>Pomiar ciśnienia tętniczego krwi</a:t>
            </a:r>
            <a:endParaRPr lang="pl-PL" dirty="0"/>
          </a:p>
        </p:txBody>
      </p:sp>
      <p:sp>
        <p:nvSpPr>
          <p:cNvPr id="3" name="Symbol zastępczy zawartości 2">
            <a:extLst>
              <a:ext uri="{FF2B5EF4-FFF2-40B4-BE49-F238E27FC236}">
                <a16:creationId xmlns="" xmlns:a16="http://schemas.microsoft.com/office/drawing/2014/main" id="{D136A3C1-ACE2-4BFD-B14E-9961FAA3D817}"/>
              </a:ext>
            </a:extLst>
          </p:cNvPr>
          <p:cNvSpPr>
            <a:spLocks noGrp="1"/>
          </p:cNvSpPr>
          <p:nvPr>
            <p:ph idx="1"/>
          </p:nvPr>
        </p:nvSpPr>
        <p:spPr/>
        <p:txBody>
          <a:bodyPr>
            <a:normAutofit/>
          </a:bodyPr>
          <a:lstStyle/>
          <a:p>
            <a:pPr marL="0" indent="0" algn="ctr">
              <a:buNone/>
            </a:pPr>
            <a:r>
              <a:rPr lang="pl-PL" sz="2800" dirty="0"/>
              <a:t>Pierwszego pomiaru ciśnienia tętniczego należy dokonać na dwóch ramionach, ponieważ czasami stwierdza się rozbieżność między odczytami. Przyjmujemy wartość wyższą, a kolejne pomiary wykonujemy na ramieniu na którym stwierdzono wyższe ciśnienie.</a:t>
            </a:r>
          </a:p>
          <a:p>
            <a:pPr algn="ctr"/>
            <a:endParaRPr lang="pl-PL" sz="2800" dirty="0"/>
          </a:p>
        </p:txBody>
      </p:sp>
    </p:spTree>
    <p:extLst>
      <p:ext uri="{BB962C8B-B14F-4D97-AF65-F5344CB8AC3E}">
        <p14:creationId xmlns:p14="http://schemas.microsoft.com/office/powerpoint/2010/main" val="379183760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solidFill>
                  <a:srgbClr val="000000">
                    <a:lumMod val="75000"/>
                    <a:lumOff val="25000"/>
                  </a:srgbClr>
                </a:solidFill>
              </a:rPr>
              <a:t>Pomiar ciśnienia tętniczego krwi</a:t>
            </a:r>
            <a:endParaRPr lang="pl-PL" dirty="0"/>
          </a:p>
        </p:txBody>
      </p:sp>
      <p:sp>
        <p:nvSpPr>
          <p:cNvPr id="3" name="Symbol zastępczy zawartości 2">
            <a:extLst>
              <a:ext uri="{FF2B5EF4-FFF2-40B4-BE49-F238E27FC236}">
                <a16:creationId xmlns="" xmlns:a16="http://schemas.microsoft.com/office/drawing/2014/main" id="{BDA37C14-7F5B-47F3-8F35-F1CB9F5E2200}"/>
              </a:ext>
            </a:extLst>
          </p:cNvPr>
          <p:cNvSpPr>
            <a:spLocks noGrp="1"/>
          </p:cNvSpPr>
          <p:nvPr>
            <p:ph idx="1"/>
          </p:nvPr>
        </p:nvSpPr>
        <p:spPr/>
        <p:txBody>
          <a:bodyPr>
            <a:normAutofit/>
          </a:bodyPr>
          <a:lstStyle/>
          <a:p>
            <a:r>
              <a:rPr lang="pl-PL" u="sng" dirty="0"/>
              <a:t>Czynniki podwyższające ciśnienie tętnicze krwi podczas pomiaru mogą być następujące:</a:t>
            </a:r>
            <a:endParaRPr lang="pl-PL" dirty="0"/>
          </a:p>
          <a:p>
            <a:r>
              <a:rPr lang="pl-PL" dirty="0"/>
              <a:t>1. Związane z pacjentem: ciche tony </a:t>
            </a:r>
            <a:r>
              <a:rPr lang="pl-PL" dirty="0" err="1"/>
              <a:t>Korotkowa</a:t>
            </a:r>
            <a:r>
              <a:rPr lang="pl-PL" dirty="0"/>
              <a:t>, przeoczona przerwa osłuchowa, nadciśnienie rzekome, reakcja „białego fartucha” na pielęgniarkę lub inną osobę badającą, pomiar na ramieniu porażonym, ból, lęk, wypalenie papierosa, wypicie alkoholu, napoju z kofeiną, wypełniony pęcherz moczowy, rozmowa, śpiew.</a:t>
            </a:r>
          </a:p>
          <a:p>
            <a:r>
              <a:rPr lang="pl-PL" dirty="0"/>
              <a:t>2. Związane z otoczeniem i sprzętem: hałas, nieszczelna zastawka gruszki, zablokowane wentyle manometru, zimne ręce badającego lub zimny </a:t>
            </a:r>
            <a:r>
              <a:rPr lang="pl-PL" dirty="0" smtClean="0"/>
              <a:t>stetoskop</a:t>
            </a:r>
            <a:r>
              <a:rPr lang="pl-PL" dirty="0"/>
              <a:t>.</a:t>
            </a:r>
          </a:p>
        </p:txBody>
      </p:sp>
    </p:spTree>
    <p:extLst>
      <p:ext uri="{BB962C8B-B14F-4D97-AF65-F5344CB8AC3E}">
        <p14:creationId xmlns:p14="http://schemas.microsoft.com/office/powerpoint/2010/main" val="9416485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Temperatura ciała</a:t>
            </a:r>
            <a:endParaRPr lang="pl-PL" dirty="0"/>
          </a:p>
        </p:txBody>
      </p:sp>
      <p:sp>
        <p:nvSpPr>
          <p:cNvPr id="3" name="Symbol zastępczy zawartości 2"/>
          <p:cNvSpPr>
            <a:spLocks noGrp="1"/>
          </p:cNvSpPr>
          <p:nvPr>
            <p:ph idx="1"/>
          </p:nvPr>
        </p:nvSpPr>
        <p:spPr/>
        <p:txBody>
          <a:bodyPr>
            <a:normAutofit/>
          </a:bodyPr>
          <a:lstStyle/>
          <a:p>
            <a:pPr marL="0" indent="0">
              <a:lnSpc>
                <a:spcPct val="100000"/>
              </a:lnSpc>
              <a:spcBef>
                <a:spcPts val="0"/>
              </a:spcBef>
              <a:spcAft>
                <a:spcPts val="0"/>
              </a:spcAft>
              <a:buNone/>
            </a:pPr>
            <a:r>
              <a:rPr lang="pl-PL" dirty="0" smtClean="0"/>
              <a:t>- przytrzymaniu </a:t>
            </a:r>
            <a:r>
              <a:rPr lang="pl-PL" dirty="0"/>
              <a:t>termometru w ustach wargami, a nie zębami,</a:t>
            </a:r>
          </a:p>
          <a:p>
            <a:pPr marL="0" indent="0">
              <a:lnSpc>
                <a:spcPct val="100000"/>
              </a:lnSpc>
              <a:spcBef>
                <a:spcPts val="0"/>
              </a:spcBef>
              <a:spcAft>
                <a:spcPts val="0"/>
              </a:spcAft>
              <a:buNone/>
            </a:pPr>
            <a:r>
              <a:rPr lang="pl-PL" dirty="0"/>
              <a:t>- niewkładaniu gwałtownym i mocnym ruchem termometru do ucha,</a:t>
            </a:r>
          </a:p>
          <a:p>
            <a:pPr marL="0" indent="0">
              <a:lnSpc>
                <a:spcPct val="100000"/>
              </a:lnSpc>
              <a:spcBef>
                <a:spcPts val="0"/>
              </a:spcBef>
              <a:spcAft>
                <a:spcPts val="0"/>
              </a:spcAft>
              <a:buNone/>
            </a:pPr>
            <a:r>
              <a:rPr lang="pl-PL" dirty="0"/>
              <a:t>- niedotykaniu palcami części termometru wkładanej do ucha,</a:t>
            </a:r>
          </a:p>
          <a:p>
            <a:pPr marL="0" indent="0">
              <a:lnSpc>
                <a:spcPct val="100000"/>
              </a:lnSpc>
              <a:spcBef>
                <a:spcPts val="0"/>
              </a:spcBef>
              <a:spcAft>
                <a:spcPts val="0"/>
              </a:spcAft>
              <a:buNone/>
            </a:pPr>
            <a:r>
              <a:rPr lang="pl-PL" dirty="0"/>
              <a:t>- stosowaniu oryginalnych kapturków na czujnik termometru do ucha, bowiem</a:t>
            </a:r>
          </a:p>
          <a:p>
            <a:pPr marL="0" indent="0">
              <a:lnSpc>
                <a:spcPct val="100000"/>
              </a:lnSpc>
              <a:spcBef>
                <a:spcPts val="0"/>
              </a:spcBef>
              <a:spcAft>
                <a:spcPts val="0"/>
              </a:spcAft>
              <a:buNone/>
            </a:pPr>
            <a:r>
              <a:rPr lang="pl-PL" dirty="0"/>
              <a:t>inne mogą powodować niedokładne wskazania,</a:t>
            </a:r>
          </a:p>
          <a:p>
            <a:pPr marL="0" indent="0">
              <a:lnSpc>
                <a:spcPct val="100000"/>
              </a:lnSpc>
              <a:spcBef>
                <a:spcPts val="0"/>
              </a:spcBef>
              <a:spcAft>
                <a:spcPts val="0"/>
              </a:spcAft>
              <a:buNone/>
            </a:pPr>
            <a:r>
              <a:rPr lang="pl-PL" dirty="0"/>
              <a:t>- niewykręcaniu czujnika z termometru do ucha i przechowywaniu go zawsze z nałożonym kapturkiem ochronnym, w pokrowcu,</a:t>
            </a:r>
          </a:p>
          <a:p>
            <a:pPr marL="0" indent="0">
              <a:lnSpc>
                <a:spcPct val="100000"/>
              </a:lnSpc>
              <a:spcBef>
                <a:spcPts val="0"/>
              </a:spcBef>
              <a:spcAft>
                <a:spcPts val="0"/>
              </a:spcAft>
              <a:buNone/>
            </a:pPr>
            <a:r>
              <a:rPr lang="pl-PL" dirty="0"/>
              <a:t>- niestosowaniu termometru do ucha w przypadku choroby uszu lub dużej ilości woskowiny, bo wpływa to na dokładność pomiaru,</a:t>
            </a:r>
          </a:p>
          <a:p>
            <a:pPr marL="0" indent="0">
              <a:lnSpc>
                <a:spcPct val="100000"/>
              </a:lnSpc>
              <a:spcBef>
                <a:spcPts val="0"/>
              </a:spcBef>
              <a:spcAft>
                <a:spcPts val="0"/>
              </a:spcAft>
              <a:buNone/>
            </a:pPr>
            <a:r>
              <a:rPr lang="pl-PL" dirty="0"/>
              <a:t>- możliwości czyszczenia obudowy termometru do ucha miękką i suchą ściereczką, a nie np. benzyną.</a:t>
            </a:r>
          </a:p>
          <a:p>
            <a:endParaRPr lang="pl-PL" dirty="0"/>
          </a:p>
        </p:txBody>
      </p:sp>
    </p:spTree>
    <p:extLst>
      <p:ext uri="{BB962C8B-B14F-4D97-AF65-F5344CB8AC3E}">
        <p14:creationId xmlns:p14="http://schemas.microsoft.com/office/powerpoint/2010/main" val="197885616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solidFill>
                  <a:srgbClr val="000000">
                    <a:lumMod val="75000"/>
                    <a:lumOff val="25000"/>
                  </a:srgbClr>
                </a:solidFill>
              </a:rPr>
              <a:t>Pomiar ciśnienia tętniczego krwi</a:t>
            </a:r>
            <a:endParaRPr lang="pl-PL" dirty="0"/>
          </a:p>
        </p:txBody>
      </p:sp>
      <p:sp>
        <p:nvSpPr>
          <p:cNvPr id="3" name="Symbol zastępczy zawartości 2"/>
          <p:cNvSpPr>
            <a:spLocks noGrp="1"/>
          </p:cNvSpPr>
          <p:nvPr>
            <p:ph idx="1"/>
          </p:nvPr>
        </p:nvSpPr>
        <p:spPr/>
        <p:txBody>
          <a:bodyPr/>
          <a:lstStyle/>
          <a:p>
            <a:r>
              <a:rPr lang="pl-PL" sz="2400" dirty="0"/>
              <a:t>3. Związane z osobą wykonującą pomiar: niedosłuch.</a:t>
            </a:r>
          </a:p>
          <a:p>
            <a:r>
              <a:rPr lang="pl-PL" sz="2400" dirty="0"/>
              <a:t>4. Związane z samym pomiarem: mankiet za wąski, mankiet założony nierówno, mankiet założony na rękaw, łokieć ułożony za nisko, mankiet założony za luźno, za krótki odpoczynek przed pomiarem,  niepodparte plecy pacjenta, niepodparte ramię pacjenta, za wolne wypuszczanie powietrza, za szybkie wypuszczanie powietrza - tylko ciśnienie rozkurczowe, błąd paralaksy, rejestrowanie IV fazy, za krótka przerwa między kolejnymi pomiarami, chłodna pora roku.</a:t>
            </a:r>
          </a:p>
          <a:p>
            <a:endParaRPr lang="pl-PL" dirty="0"/>
          </a:p>
        </p:txBody>
      </p:sp>
    </p:spTree>
    <p:extLst>
      <p:ext uri="{BB962C8B-B14F-4D97-AF65-F5344CB8AC3E}">
        <p14:creationId xmlns:p14="http://schemas.microsoft.com/office/powerpoint/2010/main" val="25025840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p:cNvSpPr>
            <a:spLocks noGrp="1"/>
          </p:cNvSpPr>
          <p:nvPr>
            <p:ph type="title"/>
          </p:nvPr>
        </p:nvSpPr>
        <p:spPr/>
        <p:txBody>
          <a:bodyPr/>
          <a:lstStyle/>
          <a:p>
            <a:r>
              <a:rPr lang="pl-PL" dirty="0">
                <a:solidFill>
                  <a:srgbClr val="000000">
                    <a:lumMod val="75000"/>
                    <a:lumOff val="25000"/>
                  </a:srgbClr>
                </a:solidFill>
              </a:rPr>
              <a:t>Pomiar ciśnienia tętniczego krwi</a:t>
            </a:r>
            <a:endParaRPr lang="pl-PL" dirty="0"/>
          </a:p>
        </p:txBody>
      </p:sp>
      <p:sp>
        <p:nvSpPr>
          <p:cNvPr id="3" name="Symbol zastępczy zawartości 2">
            <a:extLst>
              <a:ext uri="{FF2B5EF4-FFF2-40B4-BE49-F238E27FC236}">
                <a16:creationId xmlns="" xmlns:a16="http://schemas.microsoft.com/office/drawing/2014/main" id="{2AABFE0D-7CCA-4E56-9305-871BBA8A6A55}"/>
              </a:ext>
            </a:extLst>
          </p:cNvPr>
          <p:cNvSpPr>
            <a:spLocks noGrp="1"/>
          </p:cNvSpPr>
          <p:nvPr>
            <p:ph idx="1"/>
          </p:nvPr>
        </p:nvSpPr>
        <p:spPr/>
        <p:txBody>
          <a:bodyPr/>
          <a:lstStyle/>
          <a:p>
            <a:pPr marL="0" indent="0">
              <a:buNone/>
            </a:pPr>
            <a:r>
              <a:rPr lang="pl-PL" dirty="0"/>
              <a:t>Wynik pomiaru ciśnienia odczytujemy na skali manometru. Moment pojawienia się pierwszych tonów o charakterze stuków w czasie upuszczania powietrza z mankietu określa wartość ciśnienia skurczowego, zniknięcie tonów wskazuje wartość ciśnienia rozkurczowego. Wartości wyższe od prawidłowych uwzględniając grupy wiekowe badanych to nadciśnienie (hipertonia), wartości niższe to niedociśnienie (</a:t>
            </a:r>
            <a:r>
              <a:rPr lang="pl-PL" dirty="0" err="1"/>
              <a:t>hypotonia</a:t>
            </a:r>
            <a:r>
              <a:rPr lang="pl-PL" dirty="0"/>
              <a:t>).</a:t>
            </a:r>
          </a:p>
          <a:p>
            <a:endParaRPr lang="pl-PL" dirty="0"/>
          </a:p>
        </p:txBody>
      </p:sp>
      <p:pic>
        <p:nvPicPr>
          <p:cNvPr id="5" name="Obraz 4"/>
          <p:cNvPicPr>
            <a:picLocks noChangeAspect="1"/>
          </p:cNvPicPr>
          <p:nvPr/>
        </p:nvPicPr>
        <p:blipFill>
          <a:blip r:embed="rId2"/>
          <a:stretch>
            <a:fillRect/>
          </a:stretch>
        </p:blipFill>
        <p:spPr>
          <a:xfrm>
            <a:off x="1206416" y="3456321"/>
            <a:ext cx="2143125" cy="2143125"/>
          </a:xfrm>
          <a:prstGeom prst="rect">
            <a:avLst/>
          </a:prstGeom>
        </p:spPr>
      </p:pic>
      <p:pic>
        <p:nvPicPr>
          <p:cNvPr id="6" name="Obraz 5"/>
          <p:cNvPicPr>
            <a:picLocks noChangeAspect="1"/>
          </p:cNvPicPr>
          <p:nvPr/>
        </p:nvPicPr>
        <p:blipFill>
          <a:blip r:embed="rId3"/>
          <a:stretch>
            <a:fillRect/>
          </a:stretch>
        </p:blipFill>
        <p:spPr>
          <a:xfrm>
            <a:off x="4462964" y="3552574"/>
            <a:ext cx="2143125" cy="2143125"/>
          </a:xfrm>
          <a:prstGeom prst="rect">
            <a:avLst/>
          </a:prstGeom>
        </p:spPr>
      </p:pic>
      <p:pic>
        <p:nvPicPr>
          <p:cNvPr id="7" name="Obraz 6"/>
          <p:cNvPicPr>
            <a:picLocks noChangeAspect="1"/>
          </p:cNvPicPr>
          <p:nvPr/>
        </p:nvPicPr>
        <p:blipFill>
          <a:blip r:embed="rId4"/>
          <a:stretch>
            <a:fillRect/>
          </a:stretch>
        </p:blipFill>
        <p:spPr>
          <a:xfrm>
            <a:off x="8037922" y="3684920"/>
            <a:ext cx="1685925" cy="1685925"/>
          </a:xfrm>
          <a:prstGeom prst="rect">
            <a:avLst/>
          </a:prstGeom>
        </p:spPr>
      </p:pic>
    </p:spTree>
    <p:extLst>
      <p:ext uri="{BB962C8B-B14F-4D97-AF65-F5344CB8AC3E}">
        <p14:creationId xmlns:p14="http://schemas.microsoft.com/office/powerpoint/2010/main" val="42132748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Nadciśnienie (hipertonia)</a:t>
            </a:r>
            <a:endParaRPr lang="pl-PL" dirty="0"/>
          </a:p>
        </p:txBody>
      </p:sp>
      <p:sp>
        <p:nvSpPr>
          <p:cNvPr id="3" name="Symbol zastępczy zawartości 2">
            <a:extLst>
              <a:ext uri="{FF2B5EF4-FFF2-40B4-BE49-F238E27FC236}">
                <a16:creationId xmlns="" xmlns:a16="http://schemas.microsoft.com/office/drawing/2014/main" id="{79BADF04-C5BA-418E-B8FA-C5A60F6E5816}"/>
              </a:ext>
            </a:extLst>
          </p:cNvPr>
          <p:cNvSpPr>
            <a:spLocks noGrp="1"/>
          </p:cNvSpPr>
          <p:nvPr>
            <p:ph idx="1"/>
          </p:nvPr>
        </p:nvSpPr>
        <p:spPr/>
        <p:txBody>
          <a:bodyPr>
            <a:normAutofit/>
          </a:bodyPr>
          <a:lstStyle/>
          <a:p>
            <a:pPr marL="0" indent="0">
              <a:buNone/>
            </a:pPr>
            <a:r>
              <a:rPr lang="pl-PL" dirty="0"/>
              <a:t>P</a:t>
            </a:r>
            <a:r>
              <a:rPr lang="pl-PL" dirty="0" smtClean="0"/>
              <a:t>odwyższenie </a:t>
            </a:r>
            <a:r>
              <a:rPr lang="pl-PL" dirty="0"/>
              <a:t>ciśnienia skurczowego (lub) rozkurczowego powyżej wartości prawidłowych, występuje w przebiegu różnych chorób, np. nerek, narządu krążenia, zaburzeń hormonalnych. Co najmniej w czasie 2 wizyt po pierwszym badaniu przesiewowym ciśnienie powinno być wyższe od wartości granicznej (ciśnienie rozkurczowe 90—94 mm Hg, ciśnienie skurczowe 140—149 mm Hg), aby u osoby dorosłej rozpoznać nadciśnienie:</a:t>
            </a:r>
          </a:p>
          <a:p>
            <a:pPr>
              <a:buFont typeface="Wingdings" panose="05000000000000000000" pitchFamily="2" charset="2"/>
              <a:buChar char="§"/>
            </a:pPr>
            <a:r>
              <a:rPr lang="pl-PL" dirty="0"/>
              <a:t>łagodne (ciśnienie skurczowe 140—159 mm Hg, ciśnienie rozkurczowe 90—99 mm Hg),</a:t>
            </a:r>
          </a:p>
          <a:p>
            <a:pPr>
              <a:buFont typeface="Wingdings" panose="05000000000000000000" pitchFamily="2" charset="2"/>
              <a:buChar char="§"/>
            </a:pPr>
            <a:r>
              <a:rPr lang="pl-PL" dirty="0"/>
              <a:t>umiarkowane (ciśnienie skurczowe 160—179 mm Hg, ciśnienie rozkurczowe 100—109 mm Hg),</a:t>
            </a:r>
          </a:p>
          <a:p>
            <a:pPr>
              <a:buFont typeface="Wingdings" panose="05000000000000000000" pitchFamily="2" charset="2"/>
              <a:buChar char="§"/>
            </a:pPr>
            <a:r>
              <a:rPr lang="pl-PL" dirty="0"/>
              <a:t>ciężkie (ciśnienie skurczowe </a:t>
            </a:r>
            <a:r>
              <a:rPr lang="pl-PL" dirty="0" smtClean="0"/>
              <a:t>180 mm </a:t>
            </a:r>
            <a:r>
              <a:rPr lang="pl-PL" dirty="0"/>
              <a:t>Hg i wyżej, ciśnienie rozkurczowe 110 mm Hg i wyżej).</a:t>
            </a:r>
          </a:p>
          <a:p>
            <a:pPr marL="0" indent="0">
              <a:buNone/>
            </a:pPr>
            <a:endParaRPr lang="pl-PL" dirty="0"/>
          </a:p>
          <a:p>
            <a:pPr marL="0" indent="0">
              <a:buNone/>
            </a:pPr>
            <a:r>
              <a:rPr lang="pl-PL" dirty="0"/>
              <a:t>Wyróżniamy nadciśnienie pierwotne, czyli samoistne oraz wtórne, czyli objawowe — w przebiegu rożnych chorób, np. nerek, zaburzeń hormonalnych, zatrucia ciążowego).</a:t>
            </a:r>
          </a:p>
          <a:p>
            <a:endParaRPr lang="pl-PL" dirty="0"/>
          </a:p>
        </p:txBody>
      </p:sp>
    </p:spTree>
    <p:extLst>
      <p:ext uri="{BB962C8B-B14F-4D97-AF65-F5344CB8AC3E}">
        <p14:creationId xmlns:p14="http://schemas.microsoft.com/office/powerpoint/2010/main" val="231370899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Niedociśnienie (hipotonia)</a:t>
            </a:r>
            <a:endParaRPr lang="pl-PL" dirty="0"/>
          </a:p>
        </p:txBody>
      </p:sp>
      <p:sp>
        <p:nvSpPr>
          <p:cNvPr id="3" name="Symbol zastępczy zawartości 2">
            <a:extLst>
              <a:ext uri="{FF2B5EF4-FFF2-40B4-BE49-F238E27FC236}">
                <a16:creationId xmlns="" xmlns:a16="http://schemas.microsoft.com/office/drawing/2014/main" id="{0874519A-69C2-4BC9-8EC3-E25B09B11791}"/>
              </a:ext>
            </a:extLst>
          </p:cNvPr>
          <p:cNvSpPr>
            <a:spLocks noGrp="1"/>
          </p:cNvSpPr>
          <p:nvPr>
            <p:ph idx="1"/>
          </p:nvPr>
        </p:nvSpPr>
        <p:spPr/>
        <p:txBody>
          <a:bodyPr/>
          <a:lstStyle/>
          <a:p>
            <a:pPr marL="0" indent="0">
              <a:buNone/>
            </a:pPr>
            <a:r>
              <a:rPr lang="pl-PL" dirty="0" smtClean="0"/>
              <a:t>Obniżone przejściowe</a:t>
            </a:r>
            <a:r>
              <a:rPr lang="pl-PL" dirty="0"/>
              <a:t>, napadowe ciśnienia skurczowego i (lub) rozkurczowego poniżej wartości prawidłowych (zapaść ortostatyczna) lub stale utrzymywanie się niskiego ciśnienia tętniczego poniżej 100 mm Hg. </a:t>
            </a:r>
          </a:p>
          <a:p>
            <a:pPr marL="0" indent="0">
              <a:buNone/>
            </a:pPr>
            <a:r>
              <a:rPr lang="pl-PL" dirty="0"/>
              <a:t>Może być </a:t>
            </a:r>
          </a:p>
          <a:p>
            <a:pPr>
              <a:buFont typeface="Wingdings" panose="05000000000000000000" pitchFamily="2" charset="2"/>
              <a:buChar char="§"/>
            </a:pPr>
            <a:r>
              <a:rPr lang="pl-PL" dirty="0"/>
              <a:t>konstytucjonalne (pierwotne)</a:t>
            </a:r>
          </a:p>
          <a:p>
            <a:pPr>
              <a:buFont typeface="Wingdings" panose="05000000000000000000" pitchFamily="2" charset="2"/>
              <a:buChar char="§"/>
            </a:pPr>
            <a:r>
              <a:rPr lang="pl-PL" dirty="0"/>
              <a:t>objawowe (wtórne). Niedociśnienie objawowe  może być spowodowane np. niedoczynnością kory nadnerczy, zmniejszoną objętością krwi krążącej. przyjmowaniem leków, np. hipotensyjnych, antydepresantów, barbituranów.</a:t>
            </a:r>
          </a:p>
        </p:txBody>
      </p:sp>
    </p:spTree>
    <p:extLst>
      <p:ext uri="{BB962C8B-B14F-4D97-AF65-F5344CB8AC3E}">
        <p14:creationId xmlns:p14="http://schemas.microsoft.com/office/powerpoint/2010/main" val="402052154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Pomiar ciśnienia tętniczego krwi</a:t>
            </a:r>
            <a:endParaRPr lang="pl-PL" dirty="0"/>
          </a:p>
        </p:txBody>
      </p:sp>
      <p:sp>
        <p:nvSpPr>
          <p:cNvPr id="3" name="Symbol zastępczy zawartości 2">
            <a:extLst>
              <a:ext uri="{FF2B5EF4-FFF2-40B4-BE49-F238E27FC236}">
                <a16:creationId xmlns="" xmlns:a16="http://schemas.microsoft.com/office/drawing/2014/main" id="{B9DC7780-47AE-446E-AAD2-C7CFBE5E58F0}"/>
              </a:ext>
            </a:extLst>
          </p:cNvPr>
          <p:cNvSpPr>
            <a:spLocks noGrp="1"/>
          </p:cNvSpPr>
          <p:nvPr>
            <p:ph idx="1"/>
          </p:nvPr>
        </p:nvSpPr>
        <p:spPr/>
        <p:txBody>
          <a:bodyPr>
            <a:normAutofit fontScale="92500" lnSpcReduction="10000"/>
          </a:bodyPr>
          <a:lstStyle/>
          <a:p>
            <a:pPr marL="0" indent="0">
              <a:buNone/>
            </a:pPr>
            <a:r>
              <a:rPr lang="pl-PL" dirty="0"/>
              <a:t>Sfigmomanometr (ciśnieniomierz) powinien składać się z opaski gumowej (mankietu) z komorą powietrzną stanowiącą 80% mankietu u dorosłych, 100% mankietu u dzieci, manometru (rtęciowego, sprężynowego) i pompki (gruszki) z zaworem, połączonych ze sobą gumowymi przewodami. </a:t>
            </a:r>
          </a:p>
          <a:p>
            <a:pPr marL="0" indent="0">
              <a:buNone/>
            </a:pPr>
            <a:endParaRPr lang="pl-PL" dirty="0"/>
          </a:p>
          <a:p>
            <a:pPr marL="0" indent="0">
              <a:buNone/>
            </a:pPr>
            <a:r>
              <a:rPr lang="pl-PL" dirty="0"/>
              <a:t>Szerokość mankietu: </a:t>
            </a:r>
          </a:p>
          <a:p>
            <a:pPr marL="0" indent="0">
              <a:buNone/>
            </a:pPr>
            <a:r>
              <a:rPr lang="pl-PL" dirty="0"/>
              <a:t>• do 2 lat—6 cm, </a:t>
            </a:r>
          </a:p>
          <a:p>
            <a:pPr marL="0" indent="0">
              <a:buNone/>
            </a:pPr>
            <a:r>
              <a:rPr lang="pl-PL" dirty="0"/>
              <a:t>• do 4 lat — 8 cm, </a:t>
            </a:r>
          </a:p>
          <a:p>
            <a:pPr marL="0" indent="0">
              <a:buNone/>
            </a:pPr>
            <a:r>
              <a:rPr lang="pl-PL" dirty="0"/>
              <a:t>• do 9 lat — 11 cm, </a:t>
            </a:r>
          </a:p>
          <a:p>
            <a:pPr marL="0" indent="0">
              <a:buNone/>
            </a:pPr>
            <a:r>
              <a:rPr lang="pl-PL" dirty="0"/>
              <a:t>• dorośli 12—14 cm (⅓ długości ramienia). </a:t>
            </a:r>
          </a:p>
          <a:p>
            <a:pPr marL="0" indent="0">
              <a:buNone/>
            </a:pPr>
            <a:r>
              <a:rPr lang="pl-PL" dirty="0"/>
              <a:t>Manometr sprężynowy powinien być kalibrowany raz na 3 - 6 miesięcy (odkształcenie sprężyny pod wpływem wilgotności i temperatury).</a:t>
            </a:r>
          </a:p>
          <a:p>
            <a:endParaRPr lang="pl-PL" dirty="0"/>
          </a:p>
        </p:txBody>
      </p:sp>
    </p:spTree>
    <p:extLst>
      <p:ext uri="{BB962C8B-B14F-4D97-AF65-F5344CB8AC3E}">
        <p14:creationId xmlns:p14="http://schemas.microsoft.com/office/powerpoint/2010/main" val="357483063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Pomiar ciśnienia tętniczego krwi</a:t>
            </a:r>
            <a:endParaRPr lang="pl-PL" dirty="0"/>
          </a:p>
        </p:txBody>
      </p:sp>
      <p:sp>
        <p:nvSpPr>
          <p:cNvPr id="3" name="Symbol zastępczy zawartości 2">
            <a:extLst>
              <a:ext uri="{FF2B5EF4-FFF2-40B4-BE49-F238E27FC236}">
                <a16:creationId xmlns="" xmlns:a16="http://schemas.microsoft.com/office/drawing/2014/main" id="{153C5C73-E583-431F-BB2A-D9D3B79002E3}"/>
              </a:ext>
            </a:extLst>
          </p:cNvPr>
          <p:cNvSpPr>
            <a:spLocks noGrp="1"/>
          </p:cNvSpPr>
          <p:nvPr>
            <p:ph idx="1"/>
          </p:nvPr>
        </p:nvSpPr>
        <p:spPr/>
        <p:txBody>
          <a:bodyPr>
            <a:normAutofit fontScale="92500" lnSpcReduction="20000"/>
          </a:bodyPr>
          <a:lstStyle/>
          <a:p>
            <a:r>
              <a:rPr lang="pl-PL" dirty="0"/>
              <a:t>Chorego należy poinformować o celu i przebiegu badania. Uzyskać jego zgodę na wykonanie  pomiaru. </a:t>
            </a:r>
          </a:p>
          <a:p>
            <a:r>
              <a:rPr lang="pl-PL" dirty="0"/>
              <a:t>Wykonywać badanie na ramieniu, na którym nie ma założonego cewnika żylnego, u chorych dializowanych nie ma założonej przetoki, o stałej porze, w te samej pozycji, w pomieszczeniu o temperaturze pokojowej. </a:t>
            </a:r>
          </a:p>
          <a:p>
            <a:r>
              <a:rPr lang="pl-PL" dirty="0"/>
              <a:t>Należy pamiętać o wygodnym położeniu łub posadzeniu chorego (plecy podparte, stopy spoczywające płasko na podłodze), zdjęciu ubrania z ramienia, podparciu ręki tak, aby tętnica ramienna lub promieniowa była na poziomie serca, odwrócenie ręki Stroną zgięciową do góry, w lekkim odwiedzeniu, z dłonią niezaciśniętą. </a:t>
            </a:r>
          </a:p>
          <a:p>
            <a:r>
              <a:rPr lang="pl-PL" dirty="0"/>
              <a:t>Ciśnienie można mierzyć po zmianie pozycji na stojącą u osób przyjmujących niektóre leki obniżające ciśnienie. np. guanetydyna, aby określić stopień hipotonii ortostatycznej.</a:t>
            </a:r>
          </a:p>
          <a:p>
            <a:r>
              <a:rPr lang="pl-PL" dirty="0"/>
              <a:t> Również można mierzyć ciśnienie na kończynach dolnych (w pozycji leżącej, przy użyciu mankietów szerszych niż na ramieniu, osłuchując tętno na tętnicy pod- kolanowej) u osób, u których podejrzewa się zmiany naczyniowe poniżej odejścia od aorty tętnicy podobojczykowej i pnia ramienno-głowowego.</a:t>
            </a:r>
          </a:p>
          <a:p>
            <a:endParaRPr lang="pl-PL" dirty="0"/>
          </a:p>
        </p:txBody>
      </p:sp>
    </p:spTree>
    <p:extLst>
      <p:ext uri="{BB962C8B-B14F-4D97-AF65-F5344CB8AC3E}">
        <p14:creationId xmlns:p14="http://schemas.microsoft.com/office/powerpoint/2010/main" val="261620437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solidFill>
                  <a:srgbClr val="000000">
                    <a:lumMod val="75000"/>
                    <a:lumOff val="25000"/>
                  </a:srgbClr>
                </a:solidFill>
              </a:rPr>
              <a:t>Pomiar ciśnienia tętniczego krwi</a:t>
            </a:r>
            <a:endParaRPr lang="pl-PL" dirty="0"/>
          </a:p>
        </p:txBody>
      </p:sp>
      <p:sp>
        <p:nvSpPr>
          <p:cNvPr id="3" name="Symbol zastępczy zawartości 2">
            <a:extLst>
              <a:ext uri="{FF2B5EF4-FFF2-40B4-BE49-F238E27FC236}">
                <a16:creationId xmlns="" xmlns:a16="http://schemas.microsoft.com/office/drawing/2014/main" id="{E1D99A32-224A-4297-ADF5-A632C7E5CEE1}"/>
              </a:ext>
            </a:extLst>
          </p:cNvPr>
          <p:cNvSpPr>
            <a:spLocks noGrp="1"/>
          </p:cNvSpPr>
          <p:nvPr>
            <p:ph idx="1"/>
          </p:nvPr>
        </p:nvSpPr>
        <p:spPr/>
        <p:txBody>
          <a:bodyPr>
            <a:normAutofit/>
          </a:bodyPr>
          <a:lstStyle/>
          <a:p>
            <a:pPr marL="0" indent="0">
              <a:buNone/>
            </a:pPr>
            <a:r>
              <a:rPr lang="pl-PL" sz="2400" u="sng" dirty="0"/>
              <a:t>Należy poinformowanie chorego, że:</a:t>
            </a:r>
            <a:endParaRPr lang="pl-PL" sz="2400" dirty="0"/>
          </a:p>
          <a:p>
            <a:pPr marL="0" indent="0">
              <a:buNone/>
            </a:pPr>
            <a:r>
              <a:rPr lang="pl-PL" sz="2400" dirty="0"/>
              <a:t>a) co najmniej 15—30 min przed pomiarem nie może pić kawy, mocnej herbaty, denerwować się i wykonywać dużego wysiłku fizycznego oraz spieszyć się,</a:t>
            </a:r>
          </a:p>
          <a:p>
            <a:pPr marL="0" indent="0">
              <a:buNone/>
            </a:pPr>
            <a:r>
              <a:rPr lang="pl-PL" sz="2400" dirty="0"/>
              <a:t>b) minimum 5 min przed badaniem powinien odpocząć, </a:t>
            </a:r>
          </a:p>
          <a:p>
            <a:pPr marL="0" indent="0">
              <a:buNone/>
            </a:pPr>
            <a:r>
              <a:rPr lang="pl-PL" sz="2400" dirty="0"/>
              <a:t>c) badanie nie daje powikłań, może być powtarzane, trwa kilkadziesiąt sekund,</a:t>
            </a:r>
          </a:p>
          <a:p>
            <a:pPr marL="0" indent="0">
              <a:buNone/>
            </a:pPr>
            <a:r>
              <a:rPr lang="pl-PL" sz="2400" dirty="0"/>
              <a:t>d) w czasie napełniania mankietu powietrzem i ucisku tętnicy może wystąpić niewielki ból w miejscu założenia mankietu,</a:t>
            </a:r>
          </a:p>
          <a:p>
            <a:endParaRPr lang="pl-PL" dirty="0"/>
          </a:p>
        </p:txBody>
      </p:sp>
    </p:spTree>
    <p:extLst>
      <p:ext uri="{BB962C8B-B14F-4D97-AF65-F5344CB8AC3E}">
        <p14:creationId xmlns:p14="http://schemas.microsoft.com/office/powerpoint/2010/main" val="9321276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solidFill>
                  <a:srgbClr val="000000">
                    <a:lumMod val="75000"/>
                    <a:lumOff val="25000"/>
                  </a:srgbClr>
                </a:solidFill>
              </a:rPr>
              <a:t>Pomiar ciśnienia tętniczego krwi</a:t>
            </a:r>
            <a:endParaRPr lang="pl-PL" dirty="0"/>
          </a:p>
        </p:txBody>
      </p:sp>
      <p:sp>
        <p:nvSpPr>
          <p:cNvPr id="3" name="Symbol zastępczy zawartości 2"/>
          <p:cNvSpPr>
            <a:spLocks noGrp="1"/>
          </p:cNvSpPr>
          <p:nvPr>
            <p:ph idx="1"/>
          </p:nvPr>
        </p:nvSpPr>
        <p:spPr/>
        <p:txBody>
          <a:bodyPr>
            <a:normAutofit fontScale="92500" lnSpcReduction="10000"/>
          </a:bodyPr>
          <a:lstStyle/>
          <a:p>
            <a:pPr marL="0" lvl="0" indent="0">
              <a:buClr>
                <a:srgbClr val="E48312"/>
              </a:buClr>
              <a:buNone/>
            </a:pPr>
            <a:r>
              <a:rPr lang="pl-PL" sz="2400" dirty="0">
                <a:solidFill>
                  <a:srgbClr val="000000">
                    <a:lumMod val="75000"/>
                    <a:lumOff val="25000"/>
                  </a:srgbClr>
                </a:solidFill>
              </a:rPr>
              <a:t>e) przy ciśnieniu poniżej 130/85 mm Hg pomiar należy sprawdzić za 2 lata, </a:t>
            </a:r>
          </a:p>
          <a:p>
            <a:pPr marL="0" lvl="0" indent="0">
              <a:buClr>
                <a:srgbClr val="E48312"/>
              </a:buClr>
              <a:buNone/>
            </a:pPr>
            <a:r>
              <a:rPr lang="pl-PL" sz="2400" dirty="0">
                <a:solidFill>
                  <a:srgbClr val="000000">
                    <a:lumMod val="75000"/>
                    <a:lumOff val="25000"/>
                  </a:srgbClr>
                </a:solidFill>
              </a:rPr>
              <a:t>f) przy ciśnieniu 130—139/85—89 mm Hg pomiar należy sprawdzić za 1 rok</a:t>
            </a:r>
          </a:p>
          <a:p>
            <a:pPr marL="0" lvl="0" indent="0">
              <a:buClr>
                <a:srgbClr val="E48312"/>
              </a:buClr>
              <a:buNone/>
            </a:pPr>
            <a:r>
              <a:rPr lang="pl-PL" sz="2400" dirty="0">
                <a:solidFill>
                  <a:srgbClr val="000000">
                    <a:lumMod val="75000"/>
                    <a:lumOff val="25000"/>
                  </a:srgbClr>
                </a:solidFill>
              </a:rPr>
              <a:t>i wprowadzić zmiany w stylu życia,</a:t>
            </a:r>
          </a:p>
          <a:p>
            <a:pPr marL="0" lvl="0" indent="0">
              <a:buClr>
                <a:srgbClr val="E48312"/>
              </a:buClr>
              <a:buNone/>
            </a:pPr>
            <a:r>
              <a:rPr lang="pl-PL" sz="2400" dirty="0">
                <a:solidFill>
                  <a:srgbClr val="000000">
                    <a:lumMod val="75000"/>
                    <a:lumOff val="25000"/>
                  </a:srgbClr>
                </a:solidFill>
              </a:rPr>
              <a:t>g) przy ciśnieniu 140—159/90—99 mm Hg pomiar należy potwierdzić w ciągu 2 miesięcy,</a:t>
            </a:r>
          </a:p>
          <a:p>
            <a:pPr marL="0" lvl="0" indent="0">
              <a:buClr>
                <a:srgbClr val="E48312"/>
              </a:buClr>
              <a:buNone/>
            </a:pPr>
            <a:r>
              <a:rPr lang="pl-PL" sz="2400" dirty="0">
                <a:solidFill>
                  <a:srgbClr val="000000">
                    <a:lumMod val="75000"/>
                    <a:lumOff val="25000"/>
                  </a:srgbClr>
                </a:solidFill>
              </a:rPr>
              <a:t>h) przy ciśnieniu 160—179/100—109 mm Hg konieczna jest dalsza diagnostyka lub skierowanie na leczenie w ciągu miesiącu,</a:t>
            </a:r>
          </a:p>
          <a:p>
            <a:pPr marL="0" lvl="0" indent="0">
              <a:buClr>
                <a:srgbClr val="E48312"/>
              </a:buClr>
              <a:buNone/>
            </a:pPr>
            <a:r>
              <a:rPr lang="pl-PL" sz="2400" dirty="0">
                <a:solidFill>
                  <a:srgbClr val="000000">
                    <a:lumMod val="75000"/>
                    <a:lumOff val="25000"/>
                  </a:srgbClr>
                </a:solidFill>
              </a:rPr>
              <a:t>i) przy ciśnieniu 180—209/110—119 mm Hg konieczna jest dalsza diagnostyka lub skierowanie na leczenie w ciągu tygodnia,</a:t>
            </a:r>
          </a:p>
          <a:p>
            <a:pPr marL="0" lvl="0" indent="0">
              <a:buClr>
                <a:srgbClr val="E48312"/>
              </a:buClr>
              <a:buNone/>
            </a:pPr>
            <a:r>
              <a:rPr lang="pl-PL" sz="2400" dirty="0">
                <a:solidFill>
                  <a:srgbClr val="000000">
                    <a:lumMod val="75000"/>
                    <a:lumOff val="25000"/>
                  </a:srgbClr>
                </a:solidFill>
              </a:rPr>
              <a:t>j) przy ciśnieniu 210 mm Hg i powyżej konieczne jest niezwłoczne skierowanie na leczenie.</a:t>
            </a:r>
          </a:p>
          <a:p>
            <a:endParaRPr lang="pl-PL" dirty="0"/>
          </a:p>
        </p:txBody>
      </p:sp>
    </p:spTree>
    <p:extLst>
      <p:ext uri="{BB962C8B-B14F-4D97-AF65-F5344CB8AC3E}">
        <p14:creationId xmlns:p14="http://schemas.microsoft.com/office/powerpoint/2010/main" val="353788105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solidFill>
                  <a:srgbClr val="000000">
                    <a:lumMod val="75000"/>
                    <a:lumOff val="25000"/>
                  </a:srgbClr>
                </a:solidFill>
              </a:rPr>
              <a:t>Pomiar ciśnienia tętniczego krwi</a:t>
            </a:r>
            <a:endParaRPr lang="pl-PL" dirty="0"/>
          </a:p>
        </p:txBody>
      </p:sp>
      <p:sp>
        <p:nvSpPr>
          <p:cNvPr id="3" name="Symbol zastępczy zawartości 2">
            <a:extLst>
              <a:ext uri="{FF2B5EF4-FFF2-40B4-BE49-F238E27FC236}">
                <a16:creationId xmlns="" xmlns:a16="http://schemas.microsoft.com/office/drawing/2014/main" id="{14843A36-A092-42D0-90F9-7AAF6A75BA1E}"/>
              </a:ext>
            </a:extLst>
          </p:cNvPr>
          <p:cNvSpPr>
            <a:spLocks noGrp="1"/>
          </p:cNvSpPr>
          <p:nvPr>
            <p:ph idx="1"/>
          </p:nvPr>
        </p:nvSpPr>
        <p:spPr/>
        <p:txBody>
          <a:bodyPr/>
          <a:lstStyle/>
          <a:p>
            <a:pPr marL="0" indent="0">
              <a:buNone/>
            </a:pPr>
            <a:r>
              <a:rPr lang="pl-PL" u="sng" dirty="0"/>
              <a:t>Należy poinformować chorego o czynnikach nie mających wpływu na wartość ciśnienia podczas pomiaru:</a:t>
            </a:r>
            <a:endParaRPr lang="pl-PL" dirty="0"/>
          </a:p>
          <a:p>
            <a:pPr marL="0" indent="0">
              <a:buNone/>
            </a:pPr>
            <a:r>
              <a:rPr lang="pl-PL" dirty="0"/>
              <a:t>1. Związanych z pacjentem: faza cyklu miesiączkowego, długotrwałe picie kawy, samodzielne pompowanie mankietu,</a:t>
            </a:r>
          </a:p>
          <a:p>
            <a:pPr marL="0" indent="0">
              <a:buNone/>
            </a:pPr>
            <a:r>
              <a:rPr lang="pl-PL" dirty="0"/>
              <a:t>2. Związanych z pacjentem i osobą wykonującą pomiar: różnica płci i rasy,</a:t>
            </a:r>
          </a:p>
          <a:p>
            <a:pPr marL="0" indent="0">
              <a:buNone/>
            </a:pPr>
            <a:r>
              <a:rPr lang="pl-PL" dirty="0"/>
              <a:t>3. Związanych z samym pomiarem: cienki rękaw koszuli pod mankietem, osłuchiwanie lejkiem, a nie membraną, </a:t>
            </a:r>
            <a:r>
              <a:rPr lang="pl-PL" dirty="0" err="1"/>
              <a:t>samonapełnienie</a:t>
            </a:r>
            <a:r>
              <a:rPr lang="pl-PL" dirty="0"/>
              <a:t> mankietu, pora dnia — godziny pracy, temperatura pomieszczenia.</a:t>
            </a:r>
          </a:p>
          <a:p>
            <a:endParaRPr lang="pl-PL" dirty="0"/>
          </a:p>
        </p:txBody>
      </p:sp>
    </p:spTree>
    <p:extLst>
      <p:ext uri="{BB962C8B-B14F-4D97-AF65-F5344CB8AC3E}">
        <p14:creationId xmlns:p14="http://schemas.microsoft.com/office/powerpoint/2010/main" val="343462254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solidFill>
                  <a:srgbClr val="000000">
                    <a:lumMod val="75000"/>
                    <a:lumOff val="25000"/>
                  </a:srgbClr>
                </a:solidFill>
              </a:rPr>
              <a:t>Pomiar ciśnienia tętniczego krwi</a:t>
            </a:r>
            <a:endParaRPr lang="pl-PL" dirty="0"/>
          </a:p>
        </p:txBody>
      </p:sp>
      <p:sp>
        <p:nvSpPr>
          <p:cNvPr id="3" name="Symbol zastępczy zawartości 2">
            <a:extLst>
              <a:ext uri="{FF2B5EF4-FFF2-40B4-BE49-F238E27FC236}">
                <a16:creationId xmlns="" xmlns:a16="http://schemas.microsoft.com/office/drawing/2014/main" id="{F25C4036-9211-4C18-AE23-2FF1B8CCE98E}"/>
              </a:ext>
            </a:extLst>
          </p:cNvPr>
          <p:cNvSpPr>
            <a:spLocks noGrp="1"/>
          </p:cNvSpPr>
          <p:nvPr>
            <p:ph idx="1"/>
          </p:nvPr>
        </p:nvSpPr>
        <p:spPr/>
        <p:txBody>
          <a:bodyPr>
            <a:normAutofit fontScale="85000" lnSpcReduction="20000"/>
          </a:bodyPr>
          <a:lstStyle/>
          <a:p>
            <a:pPr marL="0" indent="0">
              <a:buNone/>
            </a:pPr>
            <a:r>
              <a:rPr lang="pl-PL" dirty="0" smtClean="0"/>
              <a:t>I.CZYNNOŚCI </a:t>
            </a:r>
            <a:r>
              <a:rPr lang="pl-PL" dirty="0"/>
              <a:t>PRZYGOTOWAWCZE</a:t>
            </a:r>
          </a:p>
          <a:p>
            <a:pPr marL="0" indent="0">
              <a:buNone/>
            </a:pPr>
            <a:r>
              <a:rPr lang="pl-PL" dirty="0"/>
              <a:t>A. Przygotowanie opiekuna</a:t>
            </a:r>
          </a:p>
          <a:p>
            <a:r>
              <a:rPr lang="pl-PL" dirty="0"/>
              <a:t>Sprawdzenie sprawności funkcjonowania aparatu (szczelny mankiet, pompka, przewody podłączone do aparatu, wskazówka w punkcie O), stetoskopu</a:t>
            </a:r>
          </a:p>
          <a:p>
            <a:r>
              <a:rPr lang="pl-PL" dirty="0"/>
              <a:t>Higieniczne mycie rak</a:t>
            </a:r>
          </a:p>
          <a:p>
            <a:r>
              <a:rPr lang="pl-PL" dirty="0"/>
              <a:t>Ustalenie wskazań do wykonania pomiaru</a:t>
            </a:r>
          </a:p>
          <a:p>
            <a:pPr marL="0" indent="0">
              <a:buNone/>
            </a:pPr>
            <a:r>
              <a:rPr lang="pl-PL" dirty="0"/>
              <a:t>B. Przygotowanie sprzętu i otoczenia</a:t>
            </a:r>
          </a:p>
          <a:p>
            <a:pPr marL="0" indent="0">
              <a:buNone/>
            </a:pPr>
            <a:r>
              <a:rPr lang="pl-PL" dirty="0"/>
              <a:t>1. Przygotowanie sprzętu: aparat do pomiaru ciśnienia, stetoskop, mankiet w odpowiednim rozmiarze (dzieci do lat 2 – 6cm, do lat 4- 8, dzieci starsze i osoby szczupłe- 12x18, dorosłe 12x26, otyłe o obwodzie ramienia powyżej 33 cm- mankiet 12x40)</a:t>
            </a:r>
          </a:p>
          <a:p>
            <a:pPr marL="0" indent="0">
              <a:buNone/>
            </a:pPr>
            <a:r>
              <a:rPr lang="pl-PL" dirty="0"/>
              <a:t>Przygotowanie otoczenia</a:t>
            </a:r>
          </a:p>
          <a:p>
            <a:pPr marL="0" indent="0">
              <a:buNone/>
            </a:pPr>
            <a:r>
              <a:rPr lang="pl-PL" dirty="0"/>
              <a:t>1.Zapewnienie ciszy na Sali</a:t>
            </a:r>
          </a:p>
          <a:p>
            <a:endParaRPr lang="pl-PL" dirty="0"/>
          </a:p>
        </p:txBody>
      </p:sp>
    </p:spTree>
    <p:extLst>
      <p:ext uri="{BB962C8B-B14F-4D97-AF65-F5344CB8AC3E}">
        <p14:creationId xmlns:p14="http://schemas.microsoft.com/office/powerpoint/2010/main" val="1831426699"/>
      </p:ext>
    </p:extLst>
  </p:cSld>
  <p:clrMapOvr>
    <a:masterClrMapping/>
  </p:clrMapOvr>
</p:sld>
</file>

<file path=ppt/theme/theme1.xml><?xml version="1.0" encoding="utf-8"?>
<a:theme xmlns:a="http://schemas.openxmlformats.org/drawingml/2006/main" name="Retrospekcja">
  <a:themeElements>
    <a:clrScheme name="Retrospekcja">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kcj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kcja">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537</TotalTime>
  <Words>9169</Words>
  <Application>Microsoft Office PowerPoint</Application>
  <PresentationFormat>Panoramiczny</PresentationFormat>
  <Paragraphs>789</Paragraphs>
  <Slides>120</Slides>
  <Notes>0</Notes>
  <HiddenSlides>0</HiddenSlides>
  <MMClips>0</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120</vt:i4>
      </vt:variant>
    </vt:vector>
  </HeadingPairs>
  <TitlesOfParts>
    <vt:vector size="127" baseType="lpstr">
      <vt:lpstr>SimSun</vt:lpstr>
      <vt:lpstr>SimSun</vt:lpstr>
      <vt:lpstr>Calibri</vt:lpstr>
      <vt:lpstr>Calibri Light</vt:lpstr>
      <vt:lpstr>Times New Roman</vt:lpstr>
      <vt:lpstr>Wingdings</vt:lpstr>
      <vt:lpstr>Retrospekcja</vt:lpstr>
      <vt:lpstr>Pomiar podstawowych czynności życiowych</vt:lpstr>
      <vt:lpstr>Temperatura ciała</vt:lpstr>
      <vt:lpstr>Temperatura</vt:lpstr>
      <vt:lpstr>Temperatura</vt:lpstr>
      <vt:lpstr>Temperatura</vt:lpstr>
      <vt:lpstr>Temperatura ciała</vt:lpstr>
      <vt:lpstr>Temperatura</vt:lpstr>
      <vt:lpstr>Temperatura</vt:lpstr>
      <vt:lpstr>Temperatura ciała</vt:lpstr>
      <vt:lpstr>Temperatura ciała</vt:lpstr>
      <vt:lpstr>Rodzaje temperatury</vt:lpstr>
      <vt:lpstr>Pomiar wykonanie</vt:lpstr>
      <vt:lpstr>Pomiar wykonanie</vt:lpstr>
      <vt:lpstr>Pomiar wykonanie</vt:lpstr>
      <vt:lpstr>Pomiar wykonanie</vt:lpstr>
      <vt:lpstr>Przygotowanie</vt:lpstr>
      <vt:lpstr>RODZAJE TERMOMETRÓW POMIAROWYCH </vt:lpstr>
      <vt:lpstr>Gorączka</vt:lpstr>
      <vt:lpstr>Gorączka</vt:lpstr>
      <vt:lpstr>Gorączka</vt:lpstr>
      <vt:lpstr>TYPY GORĄCZKI</vt:lpstr>
      <vt:lpstr>Typy gorączki</vt:lpstr>
      <vt:lpstr>Dreszcze</vt:lpstr>
      <vt:lpstr>Dreszcze</vt:lpstr>
      <vt:lpstr>Karta gorączkowa</vt:lpstr>
      <vt:lpstr>Wykres przebiegu gorączki</vt:lpstr>
      <vt:lpstr>Prezentacja programu PowerPoint</vt:lpstr>
      <vt:lpstr>POMIAR ODDECHU</vt:lpstr>
      <vt:lpstr>Pomiar oddechu</vt:lpstr>
      <vt:lpstr>Pomiar oddechu</vt:lpstr>
      <vt:lpstr>Czynniki wpływające na proces oddychania</vt:lpstr>
      <vt:lpstr>Czynniki wpływające na proces oddychania</vt:lpstr>
      <vt:lpstr>Czynniki utrudniające proces oddychania</vt:lpstr>
      <vt:lpstr>Czynniki utrudniające proces oddychania</vt:lpstr>
      <vt:lpstr>Pomiar oddechu</vt:lpstr>
      <vt:lpstr>Pomiar oddechu</vt:lpstr>
      <vt:lpstr>Pomiar oddechu</vt:lpstr>
      <vt:lpstr>Pomiar oddechu</vt:lpstr>
      <vt:lpstr>Pomiar oddechu</vt:lpstr>
      <vt:lpstr>Pomiar oddechu</vt:lpstr>
      <vt:lpstr>Charakter oddechów</vt:lpstr>
      <vt:lpstr>Charakter oddechów</vt:lpstr>
      <vt:lpstr>Prezentacja programu PowerPoint</vt:lpstr>
      <vt:lpstr>Badanie oddechu</vt:lpstr>
      <vt:lpstr>Słyszalność oddechu</vt:lpstr>
      <vt:lpstr>Słyszalność oddechu</vt:lpstr>
      <vt:lpstr>Wysiłek mięśniowy w oddychaniu</vt:lpstr>
      <vt:lpstr>Wysiłek mięśniowy w oddychaniu</vt:lpstr>
      <vt:lpstr>Pomiar oddechów</vt:lpstr>
      <vt:lpstr>Pomiar 0ddechów</vt:lpstr>
      <vt:lpstr>Duszność</vt:lpstr>
      <vt:lpstr>Duszność</vt:lpstr>
      <vt:lpstr>Duszność</vt:lpstr>
      <vt:lpstr>Duszność</vt:lpstr>
      <vt:lpstr>Duszność</vt:lpstr>
      <vt:lpstr>Sinica</vt:lpstr>
      <vt:lpstr>Kaszel</vt:lpstr>
      <vt:lpstr>Kaszel</vt:lpstr>
      <vt:lpstr>Plwocina</vt:lpstr>
      <vt:lpstr>Pomiar tętna</vt:lpstr>
      <vt:lpstr>Pomiar tętna</vt:lpstr>
      <vt:lpstr>Pomiar tętna</vt:lpstr>
      <vt:lpstr>Cechy tętna</vt:lpstr>
      <vt:lpstr>Cechy tętna</vt:lpstr>
      <vt:lpstr>Pomiar tętna</vt:lpstr>
      <vt:lpstr>Pomiar tętna</vt:lpstr>
      <vt:lpstr>Napięcie (siła ) tętna</vt:lpstr>
      <vt:lpstr>Napięcie (siła ) tętna</vt:lpstr>
      <vt:lpstr>Rytm (miarowość) tętna</vt:lpstr>
      <vt:lpstr>Niemiarowość</vt:lpstr>
      <vt:lpstr>Niemiarowość</vt:lpstr>
      <vt:lpstr>Niemiarowość</vt:lpstr>
      <vt:lpstr>Pomiar tętna</vt:lpstr>
      <vt:lpstr>Pomiar tętna</vt:lpstr>
      <vt:lpstr>Pomiar tętna</vt:lpstr>
      <vt:lpstr>POMIAR CIŚNIENIA TĘTNICZEGO KRWI. </vt:lpstr>
      <vt:lpstr>Pomiar ciśnienia tętniczego krwi</vt:lpstr>
      <vt:lpstr>Pomiar ciśnienia tętniczego krwi</vt:lpstr>
      <vt:lpstr>Pomiar ciśnienia tętniczego krwi</vt:lpstr>
      <vt:lpstr>Pomiar ciśnienia tętniczego krwi</vt:lpstr>
      <vt:lpstr>Prezentacja programu PowerPoint</vt:lpstr>
      <vt:lpstr>Pomiar ciśnienia tętniczego krwi</vt:lpstr>
      <vt:lpstr>Pomiar ciśnienia tętniczego krwi</vt:lpstr>
      <vt:lpstr>Pomiar ciśnienia tętniczego krwi</vt:lpstr>
      <vt:lpstr>Pomiar ciśnienia tętniczego krwi</vt:lpstr>
      <vt:lpstr>Pomiar ciśnienia tętniczego krwi</vt:lpstr>
      <vt:lpstr>Pomiar ciśnienia tętniczego krwi</vt:lpstr>
      <vt:lpstr>Pomiar ciśnienia tętniczego krwi</vt:lpstr>
      <vt:lpstr>Pomiar ciśnienia tętniczego krwi</vt:lpstr>
      <vt:lpstr>Pomiar ciśnienia tętniczego krwi</vt:lpstr>
      <vt:lpstr>Pomiar ciśnienia tętniczego krwi</vt:lpstr>
      <vt:lpstr>Nadciśnienie (hipertonia)</vt:lpstr>
      <vt:lpstr>Niedociśnienie (hipotonia)</vt:lpstr>
      <vt:lpstr>Pomiar ciśnienia tętniczego krwi</vt:lpstr>
      <vt:lpstr>Pomiar ciśnienia tętniczego krwi</vt:lpstr>
      <vt:lpstr>Pomiar ciśnienia tętniczego krwi</vt:lpstr>
      <vt:lpstr>Pomiar ciśnienia tętniczego krwi</vt:lpstr>
      <vt:lpstr>Pomiar ciśnienia tętniczego krwi</vt:lpstr>
      <vt:lpstr>Pomiar ciśnienia tętniczego krwi</vt:lpstr>
      <vt:lpstr>Pomiar ciśnienia tętniczego krwi</vt:lpstr>
      <vt:lpstr>Pomiar ciśnienia tętniczego krwi</vt:lpstr>
      <vt:lpstr>Pomiar ciśnienia tętniczego krwi</vt:lpstr>
      <vt:lpstr>Pomiar ciśnienia tętniczego krwi</vt:lpstr>
      <vt:lpstr>Masa ciała</vt:lpstr>
      <vt:lpstr>Masa ciała</vt:lpstr>
      <vt:lpstr>Masa ciała</vt:lpstr>
      <vt:lpstr>Pomiar masy ciała ma na celu:</vt:lpstr>
      <vt:lpstr>Pomiar masy ciała</vt:lpstr>
      <vt:lpstr>Pomiar masy ciała</vt:lpstr>
      <vt:lpstr>Pomiar masy ciała</vt:lpstr>
      <vt:lpstr>Pomiar wzrostu</vt:lpstr>
      <vt:lpstr>Okoliczności przeprowadzania badania wzrostu</vt:lpstr>
      <vt:lpstr>Pomiar wzrostu</vt:lpstr>
      <vt:lpstr>Obrzęk</vt:lpstr>
      <vt:lpstr>Obrzęki</vt:lpstr>
      <vt:lpstr>Obrzęki</vt:lpstr>
      <vt:lpstr>Obrzęki</vt:lpstr>
      <vt:lpstr>Obrzęki</vt:lpstr>
      <vt:lpstr>Obrzęki - postępowanie</vt:lpstr>
      <vt:lpstr>Prezentacja programu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Pomiar podstawowych czynności życiowych</dc:title>
  <dc:creator>Łukasz</dc:creator>
  <cp:lastModifiedBy>Magdalena Łopuszańska-Wykrota</cp:lastModifiedBy>
  <cp:revision>43</cp:revision>
  <dcterms:created xsi:type="dcterms:W3CDTF">2019-11-13T11:58:16Z</dcterms:created>
  <dcterms:modified xsi:type="dcterms:W3CDTF">2026-03-26T18:52:42Z</dcterms:modified>
</cp:coreProperties>
</file>